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404" r:id="rId3"/>
    <p:sldId id="387" r:id="rId4"/>
    <p:sldId id="415" r:id="rId5"/>
    <p:sldId id="416" r:id="rId6"/>
    <p:sldId id="411" r:id="rId7"/>
    <p:sldId id="401" r:id="rId8"/>
    <p:sldId id="406" r:id="rId9"/>
    <p:sldId id="417" r:id="rId10"/>
    <p:sldId id="418" r:id="rId11"/>
    <p:sldId id="405" r:id="rId12"/>
    <p:sldId id="419" r:id="rId13"/>
    <p:sldId id="413" r:id="rId14"/>
  </p:sldIdLst>
  <p:sldSz cx="9144000" cy="6858000" type="screen4x3"/>
  <p:notesSz cx="7045325" cy="9345613"/>
  <p:custDataLst>
    <p:tags r:id="rId17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CC0000"/>
    <a:srgbClr val="00CC99"/>
    <a:srgbClr val="660066"/>
    <a:srgbClr val="FF99FF"/>
    <a:srgbClr val="DEF5FA"/>
    <a:srgbClr val="B9EBF5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9000" autoAdjust="0"/>
  </p:normalViewPr>
  <p:slideViewPr>
    <p:cSldViewPr snapToGrid="0">
      <p:cViewPr varScale="1">
        <p:scale>
          <a:sx n="84" d="100"/>
          <a:sy n="84" d="100"/>
        </p:scale>
        <p:origin x="-77" y="-778"/>
      </p:cViewPr>
      <p:guideLst>
        <p:guide orient="horz" pos="4258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576" y="-102"/>
      </p:cViewPr>
      <p:guideLst>
        <p:guide orient="horz" pos="2945"/>
        <p:guide pos="22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defTabSz="904875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11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0000"/>
            <a:ext cx="30511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1" tIns="45242" rIns="90481" bIns="45242" numCol="1" anchor="b" anchorCtr="0" compatLnSpc="1">
            <a:prstTxWarp prst="textNoShape">
              <a:avLst/>
            </a:prstTxWarp>
          </a:bodyPr>
          <a:lstStyle>
            <a:lvl1pPr defTabSz="904875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3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568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68837" cy="3502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4437063"/>
            <a:ext cx="5635625" cy="4205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85" tIns="44892" rIns="89785" bIns="4489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15D7-5802-49FA-B782-7AC5678FD94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635818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3EF2-9776-40D5-8CE0-373B6877390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95065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6913" cy="6096000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F663-ECC0-43C2-8698-48945B6D58D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91626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6524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ru-RU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E2B8-419C-4E83-804E-5AE755D65F7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700272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0"/>
            <a:ext cx="7872413" cy="6096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BB7A3-53A3-4E20-89C7-120758E8C7E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693212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B0ECC-D99F-4B14-9B7C-3306B2057E3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958242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84A7-CD53-4B0A-8B8E-36B943EB2BA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86839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/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/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01E2-2F98-40D1-945A-C5CD8DEEF03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491447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/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/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57F1-371B-44AA-BB7C-8BED487FE6D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343099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6F421-AD5A-445F-9126-7FDF6A1B9AF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39416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3F93-32AC-4790-98F7-C75D6F51510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514922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/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DFB93-9D3E-4AB9-B468-3A196F19468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640967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CD2B-BC80-44D9-A883-629E39F0FD1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977172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24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Щелчок</a:t>
            </a:r>
            <a:r>
              <a:rPr lang="en-GB" dirty="0" smtClean="0"/>
              <a:t> </a:t>
            </a:r>
            <a:r>
              <a:rPr lang="en-GB" dirty="0" err="1" smtClean="0"/>
              <a:t>правит</a:t>
            </a:r>
            <a:r>
              <a:rPr lang="en-GB" dirty="0" smtClean="0"/>
              <a:t> </a:t>
            </a:r>
            <a:r>
              <a:rPr lang="en-GB" dirty="0" err="1" smtClean="0"/>
              <a:t>образец</a:t>
            </a:r>
            <a:r>
              <a:rPr lang="en-GB" dirty="0" smtClean="0"/>
              <a:t> </a:t>
            </a:r>
            <a:r>
              <a:rPr lang="en-GB" dirty="0" err="1" smtClean="0"/>
              <a:t>заголовка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Щелчок</a:t>
            </a:r>
            <a:r>
              <a:rPr lang="en-GB" dirty="0" smtClean="0"/>
              <a:t> </a:t>
            </a:r>
            <a:r>
              <a:rPr lang="en-GB" dirty="0" err="1" smtClean="0"/>
              <a:t>правит</a:t>
            </a:r>
            <a:r>
              <a:rPr lang="en-GB" dirty="0" smtClean="0"/>
              <a:t> </a:t>
            </a:r>
            <a:r>
              <a:rPr lang="en-GB" dirty="0" err="1" smtClean="0"/>
              <a:t>образец</a:t>
            </a:r>
            <a:r>
              <a:rPr lang="en-GB" dirty="0" smtClean="0"/>
              <a:t> </a:t>
            </a:r>
            <a:r>
              <a:rPr lang="en-GB" dirty="0" err="1" smtClean="0"/>
              <a:t>текста</a:t>
            </a:r>
            <a:endParaRPr lang="en-GB" dirty="0" smtClean="0"/>
          </a:p>
          <a:p>
            <a:pPr lvl="1"/>
            <a:r>
              <a:rPr lang="en-GB" dirty="0" err="1" smtClean="0"/>
              <a:t>Второй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  <a:p>
            <a:pPr lvl="2"/>
            <a:r>
              <a:rPr lang="en-GB" dirty="0" err="1" smtClean="0"/>
              <a:t>Третий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  <a:p>
            <a:pPr lvl="3"/>
            <a:r>
              <a:rPr lang="en-GB" dirty="0" err="1" smtClean="0"/>
              <a:t>Четвертый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  <a:p>
            <a:pPr lvl="4"/>
            <a:r>
              <a:rPr lang="en-GB" dirty="0" err="1" smtClean="0"/>
              <a:t>Пятый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488" y="6154738"/>
            <a:ext cx="35290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73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9FF616F-2DC0-4706-BA7F-9CD7C361B0B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50838" y="6178550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596063" y="6259513"/>
            <a:ext cx="156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/>
            <a:r>
              <a:rPr lang="en-US" sz="1400">
                <a:solidFill>
                  <a:srgbClr val="000099"/>
                </a:solidFill>
              </a:rPr>
              <a:t>St.Petersburg, Russia</a:t>
            </a:r>
            <a:br>
              <a:rPr lang="en-US" sz="1400">
                <a:solidFill>
                  <a:srgbClr val="000099"/>
                </a:solidFill>
              </a:rPr>
            </a:br>
            <a:r>
              <a:rPr lang="en-US" sz="1400">
                <a:solidFill>
                  <a:srgbClr val="000099"/>
                </a:solidFill>
              </a:rPr>
              <a:t>May 22, 2012</a:t>
            </a:r>
            <a:endParaRPr lang="en-GB" sz="1400">
              <a:solidFill>
                <a:srgbClr val="0000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zoom dir="in"/>
  </p:transition>
  <p:timing>
    <p:tnLst>
      <p:par>
        <p:cTn id="1" dur="indefinite" restart="never" nodeType="tmRoot"/>
      </p:par>
    </p:tnLst>
  </p:timing>
  <p:hf hd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642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4986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4400" smtClean="0">
                <a:effectLst/>
              </a:rPr>
              <a:t>Final report of the </a:t>
            </a:r>
            <a:br>
              <a:rPr lang="en-US" sz="4400" smtClean="0">
                <a:effectLst/>
              </a:rPr>
            </a:br>
            <a:r>
              <a:rPr lang="en-US" sz="4400" smtClean="0">
                <a:effectLst/>
              </a:rPr>
              <a:t>UO</a:t>
            </a:r>
            <a:r>
              <a:rPr lang="en-US" sz="4400" baseline="-25000" smtClean="0">
                <a:effectLst/>
              </a:rPr>
              <a:t>2</a:t>
            </a:r>
            <a:r>
              <a:rPr lang="en-US" sz="4400" smtClean="0">
                <a:effectLst/>
              </a:rPr>
              <a:t>-SiO</a:t>
            </a:r>
            <a:r>
              <a:rPr lang="en-US" sz="4400" baseline="-25000" smtClean="0">
                <a:effectLst/>
              </a:rPr>
              <a:t>2 </a:t>
            </a:r>
            <a:r>
              <a:rPr lang="en-US" sz="4400" smtClean="0">
                <a:effectLst/>
              </a:rPr>
              <a:t>system</a:t>
            </a:r>
            <a:endParaRPr lang="en-US" sz="3000" smtClean="0">
              <a:effectLst/>
            </a:endParaRPr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6032500" y="55563"/>
            <a:ext cx="2863850" cy="1049337"/>
            <a:chOff x="3800" y="0"/>
            <a:chExt cx="1804" cy="661"/>
          </a:xfrm>
        </p:grpSpPr>
        <p:sp>
          <p:nvSpPr>
            <p:cNvPr id="1266" name="Rectangle 11"/>
            <p:cNvSpPr>
              <a:spLocks noChangeArrowheads="1"/>
            </p:cNvSpPr>
            <p:nvPr/>
          </p:nvSpPr>
          <p:spPr bwMode="auto">
            <a:xfrm>
              <a:off x="3800" y="122"/>
              <a:ext cx="1016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/>
              <a:r>
                <a:rPr lang="en-GB" sz="1800"/>
                <a:t> </a:t>
              </a:r>
              <a:r>
                <a:rPr lang="en-US" sz="1600"/>
                <a:t>ISTC</a:t>
              </a:r>
              <a:r>
                <a:rPr lang="en-GB" sz="1600"/>
                <a:t> </a:t>
              </a:r>
              <a:r>
                <a:rPr lang="en-US" sz="1600"/>
                <a:t>PRECOS</a:t>
              </a:r>
              <a:r>
                <a:rPr lang="en-GB" sz="1600"/>
                <a:t> </a:t>
              </a:r>
            </a:p>
            <a:p>
              <a:pPr algn="r"/>
              <a:r>
                <a:rPr lang="en-GB" sz="1600"/>
                <a:t>Project </a:t>
              </a:r>
              <a:r>
                <a:rPr lang="en-US" sz="1600"/>
                <a:t>#3813</a:t>
              </a:r>
              <a:endParaRPr lang="en-GB" sz="1600"/>
            </a:p>
          </p:txBody>
        </p:sp>
        <p:pic>
          <p:nvPicPr>
            <p:cNvPr id="1267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7"/>
          <p:cNvGrpSpPr>
            <a:grpSpLocks/>
          </p:cNvGrpSpPr>
          <p:nvPr/>
        </p:nvGrpSpPr>
        <p:grpSpPr bwMode="auto">
          <a:xfrm>
            <a:off x="217488" y="55563"/>
            <a:ext cx="4498975" cy="914400"/>
            <a:chOff x="137" y="0"/>
            <a:chExt cx="2834" cy="576"/>
          </a:xfrm>
        </p:grpSpPr>
        <p:sp>
          <p:nvSpPr>
            <p:cNvPr id="1265" name="Rectangle 10"/>
            <p:cNvSpPr>
              <a:spLocks noChangeArrowheads="1"/>
            </p:cNvSpPr>
            <p:nvPr/>
          </p:nvSpPr>
          <p:spPr bwMode="auto">
            <a:xfrm>
              <a:off x="699" y="104"/>
              <a:ext cx="22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600">
                  <a:ea typeface="Arial Unicode MS" pitchFamily="34" charset="-128"/>
                  <a:cs typeface="Arial Unicode MS" pitchFamily="34" charset="-128"/>
                </a:rPr>
                <a:t>A.P. Alexandrov </a:t>
              </a:r>
            </a:p>
            <a:p>
              <a:r>
                <a:rPr lang="en-GB" sz="1600"/>
                <a:t>Research</a:t>
              </a:r>
              <a:r>
                <a:rPr lang="en-US" sz="1600"/>
                <a:t> </a:t>
              </a:r>
              <a:r>
                <a:rPr lang="en-GB" sz="1600"/>
                <a:t>Institute</a:t>
              </a:r>
              <a:r>
                <a:rPr lang="en-US" sz="1600"/>
                <a:t> of Technology</a:t>
              </a:r>
              <a:endParaRPr lang="en-GB" sz="1600"/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" name="CorelDRAW" r:id="rId5" imgW="515520" imgH="574200" progId="CorelDraw.Graphic.7">
                    <p:embed/>
                  </p:oleObj>
                </mc:Choice>
                <mc:Fallback>
                  <p:oleObj name="CorelDRAW" r:id="rId5" imgW="515520" imgH="574200" progId="CorelDraw.Graphic.7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565150" y="4214813"/>
            <a:ext cx="7508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000"/>
              <a:t>Presented by </a:t>
            </a:r>
            <a:r>
              <a:rPr lang="en-US" sz="2000"/>
              <a:t>Vyacheslav Almjashev</a:t>
            </a:r>
            <a:endParaRPr lang="en-GB" sz="2000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5</a:t>
            </a:r>
            <a:r>
              <a:rPr lang="en-US" sz="2000" baseline="30000"/>
              <a:t>th </a:t>
            </a:r>
            <a:r>
              <a:rPr lang="en-GB" sz="2000">
                <a:ea typeface="Arial Unicode MS" pitchFamily="34" charset="-128"/>
                <a:cs typeface="Arial Unicode MS" pitchFamily="34" charset="-128"/>
              </a:rPr>
              <a:t>PRECOS</a:t>
            </a:r>
            <a:r>
              <a:rPr lang="en-US" sz="2000"/>
              <a:t> </a:t>
            </a:r>
            <a:r>
              <a:rPr lang="en-GB" sz="2000"/>
              <a:t>Meeting</a:t>
            </a:r>
          </a:p>
        </p:txBody>
      </p:sp>
      <p:grpSp>
        <p:nvGrpSpPr>
          <p:cNvPr id="1032" name="Группа 16"/>
          <p:cNvGrpSpPr>
            <a:grpSpLocks/>
          </p:cNvGrpSpPr>
          <p:nvPr/>
        </p:nvGrpSpPr>
        <p:grpSpPr bwMode="auto">
          <a:xfrm>
            <a:off x="5045075" y="3578225"/>
            <a:ext cx="1330325" cy="1206500"/>
            <a:chOff x="4478338" y="3784600"/>
            <a:chExt cx="1330325" cy="1206501"/>
          </a:xfrm>
        </p:grpSpPr>
        <p:sp>
          <p:nvSpPr>
            <p:cNvPr id="1263" name="Text Box 1065"/>
            <p:cNvSpPr txBox="1">
              <a:spLocks noChangeArrowheads="1"/>
            </p:cNvSpPr>
            <p:nvPr/>
          </p:nvSpPr>
          <p:spPr bwMode="auto">
            <a:xfrm>
              <a:off x="4478338" y="4652963"/>
              <a:ext cx="13303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600"/>
                <a:t>ETU</a:t>
              </a:r>
              <a:endParaRPr lang="ru-RU" sz="1600"/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200"/>
                <a:t>Saint</a:t>
              </a:r>
              <a:r>
                <a:rPr lang="ru-RU" sz="1200"/>
                <a:t>-</a:t>
              </a:r>
              <a:r>
                <a:rPr lang="en-US" sz="1200"/>
                <a:t>Petersburg</a:t>
              </a:r>
            </a:p>
          </p:txBody>
        </p:sp>
        <p:pic>
          <p:nvPicPr>
            <p:cNvPr id="1264" name="Рисунок 15" descr="Безимени-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350" y="3784600"/>
              <a:ext cx="615203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3" name="Группа 288"/>
          <p:cNvGrpSpPr>
            <a:grpSpLocks/>
          </p:cNvGrpSpPr>
          <p:nvPr/>
        </p:nvGrpSpPr>
        <p:grpSpPr bwMode="auto">
          <a:xfrm rot="13500000">
            <a:off x="6964362" y="2871788"/>
            <a:ext cx="1433513" cy="2001838"/>
            <a:chOff x="6527136" y="2890021"/>
            <a:chExt cx="2057134" cy="2871474"/>
          </a:xfrm>
        </p:grpSpPr>
        <p:sp>
          <p:nvSpPr>
            <p:cNvPr id="1034" name="AutoShape 11"/>
            <p:cNvSpPr>
              <a:spLocks noChangeAspect="1" noChangeArrowheads="1" noTextEdit="1"/>
            </p:cNvSpPr>
            <p:nvPr/>
          </p:nvSpPr>
          <p:spPr bwMode="auto">
            <a:xfrm rot="-900000">
              <a:off x="6527136" y="2890021"/>
              <a:ext cx="2057134" cy="287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8" name="Freeform 13"/>
            <p:cNvGrpSpPr>
              <a:grpSpLocks/>
            </p:cNvGrpSpPr>
            <p:nvPr/>
          </p:nvGrpSpPr>
          <p:grpSpPr bwMode="auto">
            <a:xfrm>
              <a:off x="6286069" y="2775183"/>
              <a:ext cx="2642039" cy="3114457"/>
              <a:chOff x="6797040" y="2791968"/>
              <a:chExt cx="1840992" cy="2170176"/>
            </a:xfrm>
          </p:grpSpPr>
          <p:pic>
            <p:nvPicPr>
              <p:cNvPr id="1035" name="Freeform 13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7040" y="2791968"/>
                <a:ext cx="1840992" cy="2170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6" name="Text Box 12"/>
              <p:cNvSpPr txBox="1">
                <a:spLocks noChangeArrowheads="1"/>
              </p:cNvSpPr>
              <p:nvPr/>
            </p:nvSpPr>
            <p:spPr bwMode="auto">
              <a:xfrm rot="20700000">
                <a:off x="6965017" y="2871988"/>
                <a:ext cx="1433426" cy="2000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 sz="2800" b="1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1038" name="Группа 62"/>
            <p:cNvGrpSpPr>
              <a:grpSpLocks/>
            </p:cNvGrpSpPr>
            <p:nvPr/>
          </p:nvGrpSpPr>
          <p:grpSpPr bwMode="auto">
            <a:xfrm>
              <a:off x="6579685" y="3451773"/>
              <a:ext cx="1736412" cy="1756460"/>
              <a:chOff x="6579685" y="3451773"/>
              <a:chExt cx="1736412" cy="1756460"/>
            </a:xfrm>
          </p:grpSpPr>
          <p:sp>
            <p:nvSpPr>
              <p:cNvPr id="1249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0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1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3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4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6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1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39" name="Группа 63"/>
            <p:cNvGrpSpPr>
              <a:grpSpLocks/>
            </p:cNvGrpSpPr>
            <p:nvPr/>
          </p:nvGrpSpPr>
          <p:grpSpPr bwMode="auto">
            <a:xfrm rot="1800000">
              <a:off x="6765216" y="4108407"/>
              <a:ext cx="563237" cy="569740"/>
              <a:chOff x="6579685" y="3451773"/>
              <a:chExt cx="1736412" cy="1756460"/>
            </a:xfrm>
          </p:grpSpPr>
          <p:sp>
            <p:nvSpPr>
              <p:cNvPr id="1235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8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9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0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1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2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3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4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6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7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40" name="Группа 78"/>
            <p:cNvGrpSpPr>
              <a:grpSpLocks/>
            </p:cNvGrpSpPr>
            <p:nvPr/>
          </p:nvGrpSpPr>
          <p:grpSpPr bwMode="auto">
            <a:xfrm rot="-1800000">
              <a:off x="7533842" y="3949381"/>
              <a:ext cx="563237" cy="569740"/>
              <a:chOff x="6579685" y="3451773"/>
              <a:chExt cx="1736412" cy="1756460"/>
            </a:xfrm>
          </p:grpSpPr>
          <p:sp>
            <p:nvSpPr>
              <p:cNvPr id="1221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2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3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5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6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7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8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41" name="Группа 108"/>
            <p:cNvGrpSpPr>
              <a:grpSpLocks/>
            </p:cNvGrpSpPr>
            <p:nvPr/>
          </p:nvGrpSpPr>
          <p:grpSpPr bwMode="auto">
            <a:xfrm rot="3600000">
              <a:off x="6832967" y="4276311"/>
              <a:ext cx="183541" cy="185660"/>
              <a:chOff x="6579685" y="3451773"/>
              <a:chExt cx="1736412" cy="1756460"/>
            </a:xfrm>
          </p:grpSpPr>
          <p:sp>
            <p:nvSpPr>
              <p:cNvPr id="1207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1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2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3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4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5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6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7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8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9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0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42" name="Группа 123"/>
            <p:cNvGrpSpPr>
              <a:grpSpLocks/>
            </p:cNvGrpSpPr>
            <p:nvPr/>
          </p:nvGrpSpPr>
          <p:grpSpPr bwMode="auto">
            <a:xfrm rot="-3600000">
              <a:off x="7078237" y="4323935"/>
              <a:ext cx="183541" cy="185660"/>
              <a:chOff x="6579685" y="3451773"/>
              <a:chExt cx="1736412" cy="1756460"/>
            </a:xfrm>
          </p:grpSpPr>
          <p:sp>
            <p:nvSpPr>
              <p:cNvPr id="1193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43" name="Группа 138"/>
            <p:cNvGrpSpPr>
              <a:grpSpLocks/>
            </p:cNvGrpSpPr>
            <p:nvPr/>
          </p:nvGrpSpPr>
          <p:grpSpPr bwMode="auto">
            <a:xfrm rot="5400000">
              <a:off x="7621161" y="4216778"/>
              <a:ext cx="183541" cy="185660"/>
              <a:chOff x="6579685" y="3451773"/>
              <a:chExt cx="1736412" cy="1756460"/>
            </a:xfrm>
          </p:grpSpPr>
          <p:sp>
            <p:nvSpPr>
              <p:cNvPr id="1179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2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3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4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5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6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7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8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44" name="Группа 153"/>
            <p:cNvGrpSpPr>
              <a:grpSpLocks/>
            </p:cNvGrpSpPr>
            <p:nvPr/>
          </p:nvGrpSpPr>
          <p:grpSpPr bwMode="auto">
            <a:xfrm rot="-5400000">
              <a:off x="7806899" y="4047710"/>
              <a:ext cx="183541" cy="185660"/>
              <a:chOff x="6579685" y="3451773"/>
              <a:chExt cx="1736412" cy="1756460"/>
            </a:xfrm>
          </p:grpSpPr>
          <p:sp>
            <p:nvSpPr>
              <p:cNvPr id="1165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7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8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9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45" name="Группа 168"/>
            <p:cNvGrpSpPr>
              <a:grpSpLocks/>
            </p:cNvGrpSpPr>
            <p:nvPr/>
          </p:nvGrpSpPr>
          <p:grpSpPr bwMode="auto">
            <a:xfrm>
              <a:off x="6869203" y="4314053"/>
              <a:ext cx="53089" cy="53702"/>
              <a:chOff x="6579685" y="3451773"/>
              <a:chExt cx="1736412" cy="1756460"/>
            </a:xfrm>
          </p:grpSpPr>
          <p:sp>
            <p:nvSpPr>
              <p:cNvPr id="1151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2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3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4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0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" name="Freeform 25"/>
              <p:cNvSpPr>
                <a:spLocks/>
              </p:cNvSpPr>
              <p:nvPr/>
            </p:nvSpPr>
            <p:spPr bwMode="auto">
              <a:xfrm rot="-900000">
                <a:off x="6624494" y="3575048"/>
                <a:ext cx="1478317" cy="1142572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3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4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46" name="Группа 183"/>
            <p:cNvGrpSpPr>
              <a:grpSpLocks/>
            </p:cNvGrpSpPr>
            <p:nvPr/>
          </p:nvGrpSpPr>
          <p:grpSpPr bwMode="auto">
            <a:xfrm>
              <a:off x="6928736" y="4368825"/>
              <a:ext cx="53089" cy="53702"/>
              <a:chOff x="6579685" y="3451773"/>
              <a:chExt cx="1736412" cy="1756460"/>
            </a:xfrm>
          </p:grpSpPr>
          <p:sp>
            <p:nvSpPr>
              <p:cNvPr id="1137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8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9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0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1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2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3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4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7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8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9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0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47" name="Группа 198"/>
            <p:cNvGrpSpPr>
              <a:grpSpLocks/>
            </p:cNvGrpSpPr>
            <p:nvPr/>
          </p:nvGrpSpPr>
          <p:grpSpPr bwMode="auto">
            <a:xfrm>
              <a:off x="7133521" y="4430736"/>
              <a:ext cx="53089" cy="53702"/>
              <a:chOff x="6579685" y="3451773"/>
              <a:chExt cx="1736412" cy="1756460"/>
            </a:xfrm>
          </p:grpSpPr>
          <p:sp>
            <p:nvSpPr>
              <p:cNvPr id="1123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4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5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6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7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8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9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0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1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2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3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4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5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6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48" name="Группа 213"/>
            <p:cNvGrpSpPr>
              <a:grpSpLocks/>
            </p:cNvGrpSpPr>
            <p:nvPr/>
          </p:nvGrpSpPr>
          <p:grpSpPr bwMode="auto">
            <a:xfrm>
              <a:off x="7152574" y="4349770"/>
              <a:ext cx="53089" cy="53702"/>
              <a:chOff x="6579685" y="3451773"/>
              <a:chExt cx="1736412" cy="1756460"/>
            </a:xfrm>
          </p:grpSpPr>
          <p:sp>
            <p:nvSpPr>
              <p:cNvPr id="1109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0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1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2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3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4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5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6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7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8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9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0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1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2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49" name="Группа 228"/>
            <p:cNvGrpSpPr>
              <a:grpSpLocks/>
            </p:cNvGrpSpPr>
            <p:nvPr/>
          </p:nvGrpSpPr>
          <p:grpSpPr bwMode="auto">
            <a:xfrm>
              <a:off x="7700259" y="4323579"/>
              <a:ext cx="53089" cy="53702"/>
              <a:chOff x="6579685" y="3451773"/>
              <a:chExt cx="1736412" cy="1756460"/>
            </a:xfrm>
          </p:grpSpPr>
          <p:sp>
            <p:nvSpPr>
              <p:cNvPr id="1095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6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7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8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9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0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1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2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3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4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5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6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7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8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50" name="Группа 243"/>
            <p:cNvGrpSpPr>
              <a:grpSpLocks/>
            </p:cNvGrpSpPr>
            <p:nvPr/>
          </p:nvGrpSpPr>
          <p:grpSpPr bwMode="auto">
            <a:xfrm>
              <a:off x="7683591" y="4242616"/>
              <a:ext cx="53089" cy="53702"/>
              <a:chOff x="6579685" y="3451773"/>
              <a:chExt cx="1736412" cy="1756460"/>
            </a:xfrm>
          </p:grpSpPr>
          <p:sp>
            <p:nvSpPr>
              <p:cNvPr id="1081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2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3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4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5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6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7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8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9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0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1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2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3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4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51" name="Группа 258"/>
            <p:cNvGrpSpPr>
              <a:grpSpLocks/>
            </p:cNvGrpSpPr>
            <p:nvPr/>
          </p:nvGrpSpPr>
          <p:grpSpPr bwMode="auto">
            <a:xfrm>
              <a:off x="7885998" y="4154509"/>
              <a:ext cx="53089" cy="53702"/>
              <a:chOff x="6579685" y="3451773"/>
              <a:chExt cx="1736412" cy="1756460"/>
            </a:xfrm>
          </p:grpSpPr>
          <p:sp>
            <p:nvSpPr>
              <p:cNvPr id="1067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9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0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1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2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3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4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5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6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7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8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9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0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52" name="Группа 273"/>
            <p:cNvGrpSpPr>
              <a:grpSpLocks/>
            </p:cNvGrpSpPr>
            <p:nvPr/>
          </p:nvGrpSpPr>
          <p:grpSpPr bwMode="auto">
            <a:xfrm>
              <a:off x="7862186" y="4078310"/>
              <a:ext cx="53089" cy="53702"/>
              <a:chOff x="6579685" y="3451773"/>
              <a:chExt cx="1736412" cy="1756460"/>
            </a:xfrm>
          </p:grpSpPr>
          <p:sp>
            <p:nvSpPr>
              <p:cNvPr id="1053" name="Freeform 14"/>
              <p:cNvSpPr>
                <a:spLocks/>
              </p:cNvSpPr>
              <p:nvPr/>
            </p:nvSpPr>
            <p:spPr bwMode="auto">
              <a:xfrm rot="-900000">
                <a:off x="6579685" y="3451773"/>
                <a:ext cx="1736412" cy="1756460"/>
              </a:xfrm>
              <a:custGeom>
                <a:avLst/>
                <a:gdLst>
                  <a:gd name="T0" fmla="*/ 693 w 1386"/>
                  <a:gd name="T1" fmla="*/ 0 h 1404"/>
                  <a:gd name="T2" fmla="*/ 833 w 1386"/>
                  <a:gd name="T3" fmla="*/ 14 h 1404"/>
                  <a:gd name="T4" fmla="*/ 962 w 1386"/>
                  <a:gd name="T5" fmla="*/ 56 h 1404"/>
                  <a:gd name="T6" fmla="*/ 1079 w 1386"/>
                  <a:gd name="T7" fmla="*/ 121 h 1404"/>
                  <a:gd name="T8" fmla="*/ 1182 w 1386"/>
                  <a:gd name="T9" fmla="*/ 206 h 1404"/>
                  <a:gd name="T10" fmla="*/ 1267 w 1386"/>
                  <a:gd name="T11" fmla="*/ 311 h 1404"/>
                  <a:gd name="T12" fmla="*/ 1332 w 1386"/>
                  <a:gd name="T13" fmla="*/ 430 h 1404"/>
                  <a:gd name="T14" fmla="*/ 1372 w 1386"/>
                  <a:gd name="T15" fmla="*/ 563 h 1404"/>
                  <a:gd name="T16" fmla="*/ 1386 w 1386"/>
                  <a:gd name="T17" fmla="*/ 703 h 1404"/>
                  <a:gd name="T18" fmla="*/ 1372 w 1386"/>
                  <a:gd name="T19" fmla="*/ 844 h 1404"/>
                  <a:gd name="T20" fmla="*/ 1332 w 1386"/>
                  <a:gd name="T21" fmla="*/ 975 h 1404"/>
                  <a:gd name="T22" fmla="*/ 1267 w 1386"/>
                  <a:gd name="T23" fmla="*/ 1095 h 1404"/>
                  <a:gd name="T24" fmla="*/ 1182 w 1386"/>
                  <a:gd name="T25" fmla="*/ 1199 h 1404"/>
                  <a:gd name="T26" fmla="*/ 1079 w 1386"/>
                  <a:gd name="T27" fmla="*/ 1284 h 1404"/>
                  <a:gd name="T28" fmla="*/ 962 w 1386"/>
                  <a:gd name="T29" fmla="*/ 1348 h 1404"/>
                  <a:gd name="T30" fmla="*/ 833 w 1386"/>
                  <a:gd name="T31" fmla="*/ 1390 h 1404"/>
                  <a:gd name="T32" fmla="*/ 693 w 1386"/>
                  <a:gd name="T33" fmla="*/ 1404 h 1404"/>
                  <a:gd name="T34" fmla="*/ 554 w 1386"/>
                  <a:gd name="T35" fmla="*/ 1390 h 1404"/>
                  <a:gd name="T36" fmla="*/ 424 w 1386"/>
                  <a:gd name="T37" fmla="*/ 1348 h 1404"/>
                  <a:gd name="T38" fmla="*/ 306 w 1386"/>
                  <a:gd name="T39" fmla="*/ 1284 h 1404"/>
                  <a:gd name="T40" fmla="*/ 204 w 1386"/>
                  <a:gd name="T41" fmla="*/ 1199 h 1404"/>
                  <a:gd name="T42" fmla="*/ 118 w 1386"/>
                  <a:gd name="T43" fmla="*/ 1095 h 1404"/>
                  <a:gd name="T44" fmla="*/ 54 w 1386"/>
                  <a:gd name="T45" fmla="*/ 975 h 1404"/>
                  <a:gd name="T46" fmla="*/ 14 w 1386"/>
                  <a:gd name="T47" fmla="*/ 844 h 1404"/>
                  <a:gd name="T48" fmla="*/ 0 w 1386"/>
                  <a:gd name="T49" fmla="*/ 703 h 1404"/>
                  <a:gd name="T50" fmla="*/ 14 w 1386"/>
                  <a:gd name="T51" fmla="*/ 563 h 1404"/>
                  <a:gd name="T52" fmla="*/ 54 w 1386"/>
                  <a:gd name="T53" fmla="*/ 430 h 1404"/>
                  <a:gd name="T54" fmla="*/ 118 w 1386"/>
                  <a:gd name="T55" fmla="*/ 311 h 1404"/>
                  <a:gd name="T56" fmla="*/ 204 w 1386"/>
                  <a:gd name="T57" fmla="*/ 206 h 1404"/>
                  <a:gd name="T58" fmla="*/ 306 w 1386"/>
                  <a:gd name="T59" fmla="*/ 121 h 1404"/>
                  <a:gd name="T60" fmla="*/ 424 w 1386"/>
                  <a:gd name="T61" fmla="*/ 56 h 1404"/>
                  <a:gd name="T62" fmla="*/ 554 w 1386"/>
                  <a:gd name="T63" fmla="*/ 14 h 1404"/>
                  <a:gd name="T64" fmla="*/ 693 w 1386"/>
                  <a:gd name="T65" fmla="*/ 0 h 1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6"/>
                  <a:gd name="T100" fmla="*/ 0 h 1404"/>
                  <a:gd name="T101" fmla="*/ 1386 w 1386"/>
                  <a:gd name="T102" fmla="*/ 1404 h 1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6" h="1404">
                    <a:moveTo>
                      <a:pt x="693" y="703"/>
                    </a:moveTo>
                    <a:lnTo>
                      <a:pt x="693" y="0"/>
                    </a:lnTo>
                    <a:lnTo>
                      <a:pt x="764" y="4"/>
                    </a:lnTo>
                    <a:lnTo>
                      <a:pt x="833" y="14"/>
                    </a:lnTo>
                    <a:lnTo>
                      <a:pt x="899" y="32"/>
                    </a:lnTo>
                    <a:lnTo>
                      <a:pt x="962" y="56"/>
                    </a:lnTo>
                    <a:lnTo>
                      <a:pt x="1023" y="85"/>
                    </a:lnTo>
                    <a:lnTo>
                      <a:pt x="1079" y="121"/>
                    </a:lnTo>
                    <a:lnTo>
                      <a:pt x="1132" y="162"/>
                    </a:lnTo>
                    <a:lnTo>
                      <a:pt x="1182" y="206"/>
                    </a:lnTo>
                    <a:lnTo>
                      <a:pt x="1227" y="257"/>
                    </a:lnTo>
                    <a:lnTo>
                      <a:pt x="1267" y="311"/>
                    </a:lnTo>
                    <a:lnTo>
                      <a:pt x="1302" y="369"/>
                    </a:lnTo>
                    <a:lnTo>
                      <a:pt x="1332" y="430"/>
                    </a:lnTo>
                    <a:lnTo>
                      <a:pt x="1355" y="495"/>
                    </a:lnTo>
                    <a:lnTo>
                      <a:pt x="1372" y="563"/>
                    </a:lnTo>
                    <a:lnTo>
                      <a:pt x="1383" y="632"/>
                    </a:lnTo>
                    <a:lnTo>
                      <a:pt x="1386" y="703"/>
                    </a:lnTo>
                    <a:lnTo>
                      <a:pt x="1383" y="775"/>
                    </a:lnTo>
                    <a:lnTo>
                      <a:pt x="1372" y="844"/>
                    </a:lnTo>
                    <a:lnTo>
                      <a:pt x="1355" y="912"/>
                    </a:lnTo>
                    <a:lnTo>
                      <a:pt x="1332" y="975"/>
                    </a:lnTo>
                    <a:lnTo>
                      <a:pt x="1302" y="1036"/>
                    </a:lnTo>
                    <a:lnTo>
                      <a:pt x="1267" y="1095"/>
                    </a:lnTo>
                    <a:lnTo>
                      <a:pt x="1227" y="1148"/>
                    </a:lnTo>
                    <a:lnTo>
                      <a:pt x="1182" y="1199"/>
                    </a:lnTo>
                    <a:lnTo>
                      <a:pt x="1132" y="1244"/>
                    </a:lnTo>
                    <a:lnTo>
                      <a:pt x="1079" y="1284"/>
                    </a:lnTo>
                    <a:lnTo>
                      <a:pt x="1023" y="1318"/>
                    </a:lnTo>
                    <a:lnTo>
                      <a:pt x="962" y="1348"/>
                    </a:lnTo>
                    <a:lnTo>
                      <a:pt x="899" y="1373"/>
                    </a:lnTo>
                    <a:lnTo>
                      <a:pt x="833" y="1390"/>
                    </a:lnTo>
                    <a:lnTo>
                      <a:pt x="764" y="1400"/>
                    </a:lnTo>
                    <a:lnTo>
                      <a:pt x="693" y="1404"/>
                    </a:lnTo>
                    <a:lnTo>
                      <a:pt x="623" y="1400"/>
                    </a:lnTo>
                    <a:lnTo>
                      <a:pt x="554" y="1390"/>
                    </a:lnTo>
                    <a:lnTo>
                      <a:pt x="487" y="1373"/>
                    </a:lnTo>
                    <a:lnTo>
                      <a:pt x="424" y="1348"/>
                    </a:lnTo>
                    <a:lnTo>
                      <a:pt x="363" y="1318"/>
                    </a:lnTo>
                    <a:lnTo>
                      <a:pt x="306" y="1284"/>
                    </a:lnTo>
                    <a:lnTo>
                      <a:pt x="252" y="1244"/>
                    </a:lnTo>
                    <a:lnTo>
                      <a:pt x="204" y="1199"/>
                    </a:lnTo>
                    <a:lnTo>
                      <a:pt x="159" y="1148"/>
                    </a:lnTo>
                    <a:lnTo>
                      <a:pt x="118" y="1095"/>
                    </a:lnTo>
                    <a:lnTo>
                      <a:pt x="84" y="1036"/>
                    </a:lnTo>
                    <a:lnTo>
                      <a:pt x="54" y="975"/>
                    </a:lnTo>
                    <a:lnTo>
                      <a:pt x="31" y="912"/>
                    </a:lnTo>
                    <a:lnTo>
                      <a:pt x="14" y="844"/>
                    </a:lnTo>
                    <a:lnTo>
                      <a:pt x="3" y="775"/>
                    </a:lnTo>
                    <a:lnTo>
                      <a:pt x="0" y="703"/>
                    </a:lnTo>
                    <a:lnTo>
                      <a:pt x="3" y="632"/>
                    </a:lnTo>
                    <a:lnTo>
                      <a:pt x="14" y="563"/>
                    </a:lnTo>
                    <a:lnTo>
                      <a:pt x="31" y="495"/>
                    </a:lnTo>
                    <a:lnTo>
                      <a:pt x="54" y="430"/>
                    </a:lnTo>
                    <a:lnTo>
                      <a:pt x="84" y="369"/>
                    </a:lnTo>
                    <a:lnTo>
                      <a:pt x="118" y="311"/>
                    </a:lnTo>
                    <a:lnTo>
                      <a:pt x="159" y="257"/>
                    </a:lnTo>
                    <a:lnTo>
                      <a:pt x="204" y="206"/>
                    </a:lnTo>
                    <a:lnTo>
                      <a:pt x="252" y="162"/>
                    </a:lnTo>
                    <a:lnTo>
                      <a:pt x="306" y="121"/>
                    </a:lnTo>
                    <a:lnTo>
                      <a:pt x="363" y="85"/>
                    </a:lnTo>
                    <a:lnTo>
                      <a:pt x="424" y="56"/>
                    </a:lnTo>
                    <a:lnTo>
                      <a:pt x="487" y="32"/>
                    </a:lnTo>
                    <a:lnTo>
                      <a:pt x="554" y="14"/>
                    </a:lnTo>
                    <a:lnTo>
                      <a:pt x="623" y="4"/>
                    </a:lnTo>
                    <a:lnTo>
                      <a:pt x="693" y="0"/>
                    </a:lnTo>
                    <a:lnTo>
                      <a:pt x="693" y="703"/>
                    </a:lnTo>
                    <a:close/>
                  </a:path>
                </a:pathLst>
              </a:custGeom>
              <a:solidFill>
                <a:srgbClr val="8989B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4" name="Freeform 15"/>
              <p:cNvSpPr>
                <a:spLocks/>
              </p:cNvSpPr>
              <p:nvPr/>
            </p:nvSpPr>
            <p:spPr bwMode="auto">
              <a:xfrm rot="-900000">
                <a:off x="6584458" y="3457475"/>
                <a:ext cx="1721378" cy="1743932"/>
              </a:xfrm>
              <a:custGeom>
                <a:avLst/>
                <a:gdLst>
                  <a:gd name="T0" fmla="*/ 688 w 1374"/>
                  <a:gd name="T1" fmla="*/ 523 h 1392"/>
                  <a:gd name="T2" fmla="*/ 688 w 1374"/>
                  <a:gd name="T3" fmla="*/ 174 h 1392"/>
                  <a:gd name="T4" fmla="*/ 759 w 1374"/>
                  <a:gd name="T5" fmla="*/ 3 h 1392"/>
                  <a:gd name="T6" fmla="*/ 891 w 1374"/>
                  <a:gd name="T7" fmla="*/ 31 h 1392"/>
                  <a:gd name="T8" fmla="*/ 1014 w 1374"/>
                  <a:gd name="T9" fmla="*/ 84 h 1392"/>
                  <a:gd name="T10" fmla="*/ 1124 w 1374"/>
                  <a:gd name="T11" fmla="*/ 160 h 1392"/>
                  <a:gd name="T12" fmla="*/ 1217 w 1374"/>
                  <a:gd name="T13" fmla="*/ 255 h 1392"/>
                  <a:gd name="T14" fmla="*/ 1291 w 1374"/>
                  <a:gd name="T15" fmla="*/ 365 h 1392"/>
                  <a:gd name="T16" fmla="*/ 1343 w 1374"/>
                  <a:gd name="T17" fmla="*/ 491 h 1392"/>
                  <a:gd name="T18" fmla="*/ 1370 w 1374"/>
                  <a:gd name="T19" fmla="*/ 626 h 1392"/>
                  <a:gd name="T20" fmla="*/ 1370 w 1374"/>
                  <a:gd name="T21" fmla="*/ 767 h 1392"/>
                  <a:gd name="T22" fmla="*/ 1343 w 1374"/>
                  <a:gd name="T23" fmla="*/ 903 h 1392"/>
                  <a:gd name="T24" fmla="*/ 1291 w 1374"/>
                  <a:gd name="T25" fmla="*/ 1028 h 1392"/>
                  <a:gd name="T26" fmla="*/ 1217 w 1374"/>
                  <a:gd name="T27" fmla="*/ 1138 h 1392"/>
                  <a:gd name="T28" fmla="*/ 1124 w 1374"/>
                  <a:gd name="T29" fmla="*/ 1233 h 1392"/>
                  <a:gd name="T30" fmla="*/ 1014 w 1374"/>
                  <a:gd name="T31" fmla="*/ 1308 h 1392"/>
                  <a:gd name="T32" fmla="*/ 891 w 1374"/>
                  <a:gd name="T33" fmla="*/ 1361 h 1392"/>
                  <a:gd name="T34" fmla="*/ 759 w 1374"/>
                  <a:gd name="T35" fmla="*/ 1389 h 1392"/>
                  <a:gd name="T36" fmla="*/ 618 w 1374"/>
                  <a:gd name="T37" fmla="*/ 1389 h 1392"/>
                  <a:gd name="T38" fmla="*/ 484 w 1374"/>
                  <a:gd name="T39" fmla="*/ 1361 h 1392"/>
                  <a:gd name="T40" fmla="*/ 361 w 1374"/>
                  <a:gd name="T41" fmla="*/ 1308 h 1392"/>
                  <a:gd name="T42" fmla="*/ 252 w 1374"/>
                  <a:gd name="T43" fmla="*/ 1233 h 1392"/>
                  <a:gd name="T44" fmla="*/ 158 w 1374"/>
                  <a:gd name="T45" fmla="*/ 1138 h 1392"/>
                  <a:gd name="T46" fmla="*/ 83 w 1374"/>
                  <a:gd name="T47" fmla="*/ 1028 h 1392"/>
                  <a:gd name="T48" fmla="*/ 32 w 1374"/>
                  <a:gd name="T49" fmla="*/ 903 h 1392"/>
                  <a:gd name="T50" fmla="*/ 4 w 1374"/>
                  <a:gd name="T51" fmla="*/ 767 h 1392"/>
                  <a:gd name="T52" fmla="*/ 4 w 1374"/>
                  <a:gd name="T53" fmla="*/ 626 h 1392"/>
                  <a:gd name="T54" fmla="*/ 32 w 1374"/>
                  <a:gd name="T55" fmla="*/ 491 h 1392"/>
                  <a:gd name="T56" fmla="*/ 83 w 1374"/>
                  <a:gd name="T57" fmla="*/ 365 h 1392"/>
                  <a:gd name="T58" fmla="*/ 158 w 1374"/>
                  <a:gd name="T59" fmla="*/ 255 h 1392"/>
                  <a:gd name="T60" fmla="*/ 252 w 1374"/>
                  <a:gd name="T61" fmla="*/ 160 h 1392"/>
                  <a:gd name="T62" fmla="*/ 361 w 1374"/>
                  <a:gd name="T63" fmla="*/ 84 h 1392"/>
                  <a:gd name="T64" fmla="*/ 484 w 1374"/>
                  <a:gd name="T65" fmla="*/ 31 h 1392"/>
                  <a:gd name="T66" fmla="*/ 618 w 1374"/>
                  <a:gd name="T67" fmla="*/ 3 h 1392"/>
                  <a:gd name="T68" fmla="*/ 688 w 1374"/>
                  <a:gd name="T69" fmla="*/ 174 h 1392"/>
                  <a:gd name="T70" fmla="*/ 688 w 1374"/>
                  <a:gd name="T71" fmla="*/ 523 h 1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4"/>
                  <a:gd name="T109" fmla="*/ 0 h 1392"/>
                  <a:gd name="T110" fmla="*/ 1374 w 1374"/>
                  <a:gd name="T111" fmla="*/ 1392 h 1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4" h="1392">
                    <a:moveTo>
                      <a:pt x="688" y="697"/>
                    </a:moveTo>
                    <a:lnTo>
                      <a:pt x="688" y="523"/>
                    </a:lnTo>
                    <a:lnTo>
                      <a:pt x="688" y="348"/>
                    </a:lnTo>
                    <a:lnTo>
                      <a:pt x="688" y="174"/>
                    </a:lnTo>
                    <a:lnTo>
                      <a:pt x="688" y="0"/>
                    </a:lnTo>
                    <a:lnTo>
                      <a:pt x="759" y="3"/>
                    </a:lnTo>
                    <a:lnTo>
                      <a:pt x="825" y="14"/>
                    </a:lnTo>
                    <a:lnTo>
                      <a:pt x="891" y="31"/>
                    </a:lnTo>
                    <a:lnTo>
                      <a:pt x="954" y="55"/>
                    </a:lnTo>
                    <a:lnTo>
                      <a:pt x="1014" y="84"/>
                    </a:lnTo>
                    <a:lnTo>
                      <a:pt x="1071" y="120"/>
                    </a:lnTo>
                    <a:lnTo>
                      <a:pt x="1124" y="160"/>
                    </a:lnTo>
                    <a:lnTo>
                      <a:pt x="1172" y="205"/>
                    </a:lnTo>
                    <a:lnTo>
                      <a:pt x="1217" y="255"/>
                    </a:lnTo>
                    <a:lnTo>
                      <a:pt x="1256" y="308"/>
                    </a:lnTo>
                    <a:lnTo>
                      <a:pt x="1291" y="365"/>
                    </a:lnTo>
                    <a:lnTo>
                      <a:pt x="1320" y="426"/>
                    </a:lnTo>
                    <a:lnTo>
                      <a:pt x="1343" y="491"/>
                    </a:lnTo>
                    <a:lnTo>
                      <a:pt x="1360" y="557"/>
                    </a:lnTo>
                    <a:lnTo>
                      <a:pt x="1370" y="626"/>
                    </a:lnTo>
                    <a:lnTo>
                      <a:pt x="1374" y="697"/>
                    </a:lnTo>
                    <a:lnTo>
                      <a:pt x="1370" y="767"/>
                    </a:lnTo>
                    <a:lnTo>
                      <a:pt x="1360" y="837"/>
                    </a:lnTo>
                    <a:lnTo>
                      <a:pt x="1343" y="903"/>
                    </a:lnTo>
                    <a:lnTo>
                      <a:pt x="1320" y="967"/>
                    </a:lnTo>
                    <a:lnTo>
                      <a:pt x="1291" y="1028"/>
                    </a:lnTo>
                    <a:lnTo>
                      <a:pt x="1256" y="1085"/>
                    </a:lnTo>
                    <a:lnTo>
                      <a:pt x="1217" y="1138"/>
                    </a:lnTo>
                    <a:lnTo>
                      <a:pt x="1172" y="1188"/>
                    </a:lnTo>
                    <a:lnTo>
                      <a:pt x="1124" y="1233"/>
                    </a:lnTo>
                    <a:lnTo>
                      <a:pt x="1071" y="1273"/>
                    </a:lnTo>
                    <a:lnTo>
                      <a:pt x="1014" y="1308"/>
                    </a:lnTo>
                    <a:lnTo>
                      <a:pt x="954" y="1337"/>
                    </a:lnTo>
                    <a:lnTo>
                      <a:pt x="891" y="1361"/>
                    </a:lnTo>
                    <a:lnTo>
                      <a:pt x="825" y="1378"/>
                    </a:lnTo>
                    <a:lnTo>
                      <a:pt x="759" y="1389"/>
                    </a:lnTo>
                    <a:lnTo>
                      <a:pt x="688" y="1392"/>
                    </a:lnTo>
                    <a:lnTo>
                      <a:pt x="618" y="1389"/>
                    </a:lnTo>
                    <a:lnTo>
                      <a:pt x="550" y="1378"/>
                    </a:lnTo>
                    <a:lnTo>
                      <a:pt x="484" y="1361"/>
                    </a:lnTo>
                    <a:lnTo>
                      <a:pt x="421" y="1337"/>
                    </a:lnTo>
                    <a:lnTo>
                      <a:pt x="361" y="1308"/>
                    </a:lnTo>
                    <a:lnTo>
                      <a:pt x="305" y="1273"/>
                    </a:lnTo>
                    <a:lnTo>
                      <a:pt x="252" y="1233"/>
                    </a:lnTo>
                    <a:lnTo>
                      <a:pt x="202" y="1188"/>
                    </a:lnTo>
                    <a:lnTo>
                      <a:pt x="158" y="1138"/>
                    </a:lnTo>
                    <a:lnTo>
                      <a:pt x="118" y="1085"/>
                    </a:lnTo>
                    <a:lnTo>
                      <a:pt x="83" y="1028"/>
                    </a:lnTo>
                    <a:lnTo>
                      <a:pt x="55" y="967"/>
                    </a:lnTo>
                    <a:lnTo>
                      <a:pt x="32" y="903"/>
                    </a:lnTo>
                    <a:lnTo>
                      <a:pt x="14" y="837"/>
                    </a:lnTo>
                    <a:lnTo>
                      <a:pt x="4" y="767"/>
                    </a:lnTo>
                    <a:lnTo>
                      <a:pt x="0" y="697"/>
                    </a:lnTo>
                    <a:lnTo>
                      <a:pt x="4" y="626"/>
                    </a:lnTo>
                    <a:lnTo>
                      <a:pt x="14" y="557"/>
                    </a:lnTo>
                    <a:lnTo>
                      <a:pt x="32" y="491"/>
                    </a:lnTo>
                    <a:lnTo>
                      <a:pt x="55" y="426"/>
                    </a:lnTo>
                    <a:lnTo>
                      <a:pt x="83" y="365"/>
                    </a:lnTo>
                    <a:lnTo>
                      <a:pt x="118" y="308"/>
                    </a:lnTo>
                    <a:lnTo>
                      <a:pt x="158" y="255"/>
                    </a:lnTo>
                    <a:lnTo>
                      <a:pt x="202" y="205"/>
                    </a:lnTo>
                    <a:lnTo>
                      <a:pt x="252" y="160"/>
                    </a:lnTo>
                    <a:lnTo>
                      <a:pt x="305" y="120"/>
                    </a:lnTo>
                    <a:lnTo>
                      <a:pt x="361" y="84"/>
                    </a:lnTo>
                    <a:lnTo>
                      <a:pt x="421" y="55"/>
                    </a:lnTo>
                    <a:lnTo>
                      <a:pt x="484" y="31"/>
                    </a:lnTo>
                    <a:lnTo>
                      <a:pt x="550" y="14"/>
                    </a:lnTo>
                    <a:lnTo>
                      <a:pt x="618" y="3"/>
                    </a:lnTo>
                    <a:lnTo>
                      <a:pt x="688" y="0"/>
                    </a:lnTo>
                    <a:lnTo>
                      <a:pt x="688" y="174"/>
                    </a:lnTo>
                    <a:lnTo>
                      <a:pt x="688" y="348"/>
                    </a:lnTo>
                    <a:lnTo>
                      <a:pt x="688" y="523"/>
                    </a:lnTo>
                    <a:lnTo>
                      <a:pt x="688" y="697"/>
                    </a:lnTo>
                    <a:close/>
                  </a:path>
                </a:pathLst>
              </a:custGeom>
              <a:solidFill>
                <a:srgbClr val="9696B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" name="Freeform 16"/>
              <p:cNvSpPr>
                <a:spLocks/>
              </p:cNvSpPr>
              <p:nvPr/>
            </p:nvSpPr>
            <p:spPr bwMode="auto">
              <a:xfrm rot="-900000">
                <a:off x="6592299" y="3464949"/>
                <a:ext cx="1706344" cy="1731404"/>
              </a:xfrm>
              <a:custGeom>
                <a:avLst/>
                <a:gdLst>
                  <a:gd name="T0" fmla="*/ 683 w 1363"/>
                  <a:gd name="T1" fmla="*/ 518 h 1380"/>
                  <a:gd name="T2" fmla="*/ 683 w 1363"/>
                  <a:gd name="T3" fmla="*/ 173 h 1380"/>
                  <a:gd name="T4" fmla="*/ 752 w 1363"/>
                  <a:gd name="T5" fmla="*/ 3 h 1380"/>
                  <a:gd name="T6" fmla="*/ 884 w 1363"/>
                  <a:gd name="T7" fmla="*/ 31 h 1380"/>
                  <a:gd name="T8" fmla="*/ 1006 w 1363"/>
                  <a:gd name="T9" fmla="*/ 84 h 1380"/>
                  <a:gd name="T10" fmla="*/ 1114 w 1363"/>
                  <a:gd name="T11" fmla="*/ 158 h 1380"/>
                  <a:gd name="T12" fmla="*/ 1206 w 1363"/>
                  <a:gd name="T13" fmla="*/ 252 h 1380"/>
                  <a:gd name="T14" fmla="*/ 1280 w 1363"/>
                  <a:gd name="T15" fmla="*/ 363 h 1380"/>
                  <a:gd name="T16" fmla="*/ 1332 w 1363"/>
                  <a:gd name="T17" fmla="*/ 486 h 1380"/>
                  <a:gd name="T18" fmla="*/ 1360 w 1363"/>
                  <a:gd name="T19" fmla="*/ 621 h 1380"/>
                  <a:gd name="T20" fmla="*/ 1360 w 1363"/>
                  <a:gd name="T21" fmla="*/ 761 h 1380"/>
                  <a:gd name="T22" fmla="*/ 1332 w 1363"/>
                  <a:gd name="T23" fmla="*/ 895 h 1380"/>
                  <a:gd name="T24" fmla="*/ 1280 w 1363"/>
                  <a:gd name="T25" fmla="*/ 1018 h 1380"/>
                  <a:gd name="T26" fmla="*/ 1206 w 1363"/>
                  <a:gd name="T27" fmla="*/ 1129 h 1380"/>
                  <a:gd name="T28" fmla="*/ 1114 w 1363"/>
                  <a:gd name="T29" fmla="*/ 1222 h 1380"/>
                  <a:gd name="T30" fmla="*/ 1006 w 1363"/>
                  <a:gd name="T31" fmla="*/ 1297 h 1380"/>
                  <a:gd name="T32" fmla="*/ 884 w 1363"/>
                  <a:gd name="T33" fmla="*/ 1349 h 1380"/>
                  <a:gd name="T34" fmla="*/ 752 w 1363"/>
                  <a:gd name="T35" fmla="*/ 1377 h 1380"/>
                  <a:gd name="T36" fmla="*/ 613 w 1363"/>
                  <a:gd name="T37" fmla="*/ 1377 h 1380"/>
                  <a:gd name="T38" fmla="*/ 481 w 1363"/>
                  <a:gd name="T39" fmla="*/ 1349 h 1380"/>
                  <a:gd name="T40" fmla="*/ 358 w 1363"/>
                  <a:gd name="T41" fmla="*/ 1297 h 1380"/>
                  <a:gd name="T42" fmla="*/ 249 w 1363"/>
                  <a:gd name="T43" fmla="*/ 1222 h 1380"/>
                  <a:gd name="T44" fmla="*/ 157 w 1363"/>
                  <a:gd name="T45" fmla="*/ 1129 h 1380"/>
                  <a:gd name="T46" fmla="*/ 83 w 1363"/>
                  <a:gd name="T47" fmla="*/ 1018 h 1380"/>
                  <a:gd name="T48" fmla="*/ 31 w 1363"/>
                  <a:gd name="T49" fmla="*/ 895 h 1380"/>
                  <a:gd name="T50" fmla="*/ 3 w 1363"/>
                  <a:gd name="T51" fmla="*/ 761 h 1380"/>
                  <a:gd name="T52" fmla="*/ 3 w 1363"/>
                  <a:gd name="T53" fmla="*/ 621 h 1380"/>
                  <a:gd name="T54" fmla="*/ 31 w 1363"/>
                  <a:gd name="T55" fmla="*/ 486 h 1380"/>
                  <a:gd name="T56" fmla="*/ 83 w 1363"/>
                  <a:gd name="T57" fmla="*/ 363 h 1380"/>
                  <a:gd name="T58" fmla="*/ 157 w 1363"/>
                  <a:gd name="T59" fmla="*/ 252 h 1380"/>
                  <a:gd name="T60" fmla="*/ 249 w 1363"/>
                  <a:gd name="T61" fmla="*/ 158 h 1380"/>
                  <a:gd name="T62" fmla="*/ 358 w 1363"/>
                  <a:gd name="T63" fmla="*/ 84 h 1380"/>
                  <a:gd name="T64" fmla="*/ 481 w 1363"/>
                  <a:gd name="T65" fmla="*/ 31 h 1380"/>
                  <a:gd name="T66" fmla="*/ 613 w 1363"/>
                  <a:gd name="T67" fmla="*/ 3 h 1380"/>
                  <a:gd name="T68" fmla="*/ 683 w 1363"/>
                  <a:gd name="T69" fmla="*/ 173 h 1380"/>
                  <a:gd name="T70" fmla="*/ 683 w 1363"/>
                  <a:gd name="T71" fmla="*/ 518 h 1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63"/>
                  <a:gd name="T109" fmla="*/ 0 h 1380"/>
                  <a:gd name="T110" fmla="*/ 1363 w 1363"/>
                  <a:gd name="T111" fmla="*/ 1380 h 1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63" h="1380">
                    <a:moveTo>
                      <a:pt x="683" y="691"/>
                    </a:moveTo>
                    <a:lnTo>
                      <a:pt x="683" y="518"/>
                    </a:lnTo>
                    <a:lnTo>
                      <a:pt x="683" y="345"/>
                    </a:lnTo>
                    <a:lnTo>
                      <a:pt x="683" y="173"/>
                    </a:lnTo>
                    <a:lnTo>
                      <a:pt x="683" y="0"/>
                    </a:lnTo>
                    <a:lnTo>
                      <a:pt x="752" y="3"/>
                    </a:lnTo>
                    <a:lnTo>
                      <a:pt x="819" y="14"/>
                    </a:lnTo>
                    <a:lnTo>
                      <a:pt x="884" y="31"/>
                    </a:lnTo>
                    <a:lnTo>
                      <a:pt x="946" y="54"/>
                    </a:lnTo>
                    <a:lnTo>
                      <a:pt x="1006" y="84"/>
                    </a:lnTo>
                    <a:lnTo>
                      <a:pt x="1062" y="118"/>
                    </a:lnTo>
                    <a:lnTo>
                      <a:pt x="1114" y="158"/>
                    </a:lnTo>
                    <a:lnTo>
                      <a:pt x="1163" y="203"/>
                    </a:lnTo>
                    <a:lnTo>
                      <a:pt x="1206" y="252"/>
                    </a:lnTo>
                    <a:lnTo>
                      <a:pt x="1246" y="305"/>
                    </a:lnTo>
                    <a:lnTo>
                      <a:pt x="1280" y="363"/>
                    </a:lnTo>
                    <a:lnTo>
                      <a:pt x="1309" y="423"/>
                    </a:lnTo>
                    <a:lnTo>
                      <a:pt x="1332" y="486"/>
                    </a:lnTo>
                    <a:lnTo>
                      <a:pt x="1349" y="552"/>
                    </a:lnTo>
                    <a:lnTo>
                      <a:pt x="1360" y="621"/>
                    </a:lnTo>
                    <a:lnTo>
                      <a:pt x="1363" y="691"/>
                    </a:lnTo>
                    <a:lnTo>
                      <a:pt x="1360" y="761"/>
                    </a:lnTo>
                    <a:lnTo>
                      <a:pt x="1349" y="829"/>
                    </a:lnTo>
                    <a:lnTo>
                      <a:pt x="1332" y="895"/>
                    </a:lnTo>
                    <a:lnTo>
                      <a:pt x="1309" y="958"/>
                    </a:lnTo>
                    <a:lnTo>
                      <a:pt x="1280" y="1018"/>
                    </a:lnTo>
                    <a:lnTo>
                      <a:pt x="1246" y="1076"/>
                    </a:lnTo>
                    <a:lnTo>
                      <a:pt x="1206" y="1129"/>
                    </a:lnTo>
                    <a:lnTo>
                      <a:pt x="1163" y="1177"/>
                    </a:lnTo>
                    <a:lnTo>
                      <a:pt x="1114" y="1222"/>
                    </a:lnTo>
                    <a:lnTo>
                      <a:pt x="1062" y="1263"/>
                    </a:lnTo>
                    <a:lnTo>
                      <a:pt x="1006" y="1297"/>
                    </a:lnTo>
                    <a:lnTo>
                      <a:pt x="946" y="1326"/>
                    </a:lnTo>
                    <a:lnTo>
                      <a:pt x="884" y="1349"/>
                    </a:lnTo>
                    <a:lnTo>
                      <a:pt x="819" y="1366"/>
                    </a:lnTo>
                    <a:lnTo>
                      <a:pt x="752" y="1377"/>
                    </a:lnTo>
                    <a:lnTo>
                      <a:pt x="683" y="1380"/>
                    </a:lnTo>
                    <a:lnTo>
                      <a:pt x="613" y="1377"/>
                    </a:lnTo>
                    <a:lnTo>
                      <a:pt x="546" y="1366"/>
                    </a:lnTo>
                    <a:lnTo>
                      <a:pt x="481" y="1349"/>
                    </a:lnTo>
                    <a:lnTo>
                      <a:pt x="417" y="1326"/>
                    </a:lnTo>
                    <a:lnTo>
                      <a:pt x="358" y="1297"/>
                    </a:lnTo>
                    <a:lnTo>
                      <a:pt x="302" y="1263"/>
                    </a:lnTo>
                    <a:lnTo>
                      <a:pt x="249" y="1222"/>
                    </a:lnTo>
                    <a:lnTo>
                      <a:pt x="201" y="1177"/>
                    </a:lnTo>
                    <a:lnTo>
                      <a:pt x="157" y="1129"/>
                    </a:lnTo>
                    <a:lnTo>
                      <a:pt x="116" y="1076"/>
                    </a:lnTo>
                    <a:lnTo>
                      <a:pt x="83" y="1018"/>
                    </a:lnTo>
                    <a:lnTo>
                      <a:pt x="54" y="958"/>
                    </a:lnTo>
                    <a:lnTo>
                      <a:pt x="31" y="895"/>
                    </a:lnTo>
                    <a:lnTo>
                      <a:pt x="14" y="829"/>
                    </a:lnTo>
                    <a:lnTo>
                      <a:pt x="3" y="761"/>
                    </a:lnTo>
                    <a:lnTo>
                      <a:pt x="0" y="691"/>
                    </a:lnTo>
                    <a:lnTo>
                      <a:pt x="3" y="621"/>
                    </a:lnTo>
                    <a:lnTo>
                      <a:pt x="14" y="552"/>
                    </a:lnTo>
                    <a:lnTo>
                      <a:pt x="31" y="486"/>
                    </a:lnTo>
                    <a:lnTo>
                      <a:pt x="54" y="423"/>
                    </a:lnTo>
                    <a:lnTo>
                      <a:pt x="83" y="363"/>
                    </a:lnTo>
                    <a:lnTo>
                      <a:pt x="116" y="305"/>
                    </a:lnTo>
                    <a:lnTo>
                      <a:pt x="157" y="252"/>
                    </a:lnTo>
                    <a:lnTo>
                      <a:pt x="201" y="203"/>
                    </a:lnTo>
                    <a:lnTo>
                      <a:pt x="249" y="158"/>
                    </a:lnTo>
                    <a:lnTo>
                      <a:pt x="302" y="118"/>
                    </a:lnTo>
                    <a:lnTo>
                      <a:pt x="358" y="84"/>
                    </a:lnTo>
                    <a:lnTo>
                      <a:pt x="417" y="54"/>
                    </a:lnTo>
                    <a:lnTo>
                      <a:pt x="481" y="31"/>
                    </a:lnTo>
                    <a:lnTo>
                      <a:pt x="546" y="14"/>
                    </a:lnTo>
                    <a:lnTo>
                      <a:pt x="613" y="3"/>
                    </a:lnTo>
                    <a:lnTo>
                      <a:pt x="683" y="0"/>
                    </a:lnTo>
                    <a:lnTo>
                      <a:pt x="683" y="173"/>
                    </a:lnTo>
                    <a:lnTo>
                      <a:pt x="683" y="345"/>
                    </a:lnTo>
                    <a:lnTo>
                      <a:pt x="683" y="518"/>
                    </a:lnTo>
                    <a:lnTo>
                      <a:pt x="683" y="691"/>
                    </a:lnTo>
                    <a:close/>
                  </a:path>
                </a:pathLst>
              </a:custGeom>
              <a:solidFill>
                <a:srgbClr val="A3A3C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6" name="Freeform 17"/>
              <p:cNvSpPr>
                <a:spLocks/>
              </p:cNvSpPr>
              <p:nvPr/>
            </p:nvSpPr>
            <p:spPr bwMode="auto">
              <a:xfrm rot="-900000">
                <a:off x="6597353" y="3472791"/>
                <a:ext cx="1693816" cy="1716370"/>
              </a:xfrm>
              <a:custGeom>
                <a:avLst/>
                <a:gdLst>
                  <a:gd name="T0" fmla="*/ 677 w 1351"/>
                  <a:gd name="T1" fmla="*/ 514 h 1369"/>
                  <a:gd name="T2" fmla="*/ 677 w 1351"/>
                  <a:gd name="T3" fmla="*/ 172 h 1369"/>
                  <a:gd name="T4" fmla="*/ 745 w 1351"/>
                  <a:gd name="T5" fmla="*/ 4 h 1369"/>
                  <a:gd name="T6" fmla="*/ 876 w 1351"/>
                  <a:gd name="T7" fmla="*/ 32 h 1369"/>
                  <a:gd name="T8" fmla="*/ 996 w 1351"/>
                  <a:gd name="T9" fmla="*/ 83 h 1369"/>
                  <a:gd name="T10" fmla="*/ 1105 w 1351"/>
                  <a:gd name="T11" fmla="*/ 157 h 1369"/>
                  <a:gd name="T12" fmla="*/ 1196 w 1351"/>
                  <a:gd name="T13" fmla="*/ 251 h 1369"/>
                  <a:gd name="T14" fmla="*/ 1269 w 1351"/>
                  <a:gd name="T15" fmla="*/ 360 h 1369"/>
                  <a:gd name="T16" fmla="*/ 1320 w 1351"/>
                  <a:gd name="T17" fmla="*/ 483 h 1369"/>
                  <a:gd name="T18" fmla="*/ 1348 w 1351"/>
                  <a:gd name="T19" fmla="*/ 616 h 1369"/>
                  <a:gd name="T20" fmla="*/ 1348 w 1351"/>
                  <a:gd name="T21" fmla="*/ 755 h 1369"/>
                  <a:gd name="T22" fmla="*/ 1320 w 1351"/>
                  <a:gd name="T23" fmla="*/ 889 h 1369"/>
                  <a:gd name="T24" fmla="*/ 1269 w 1351"/>
                  <a:gd name="T25" fmla="*/ 1011 h 1369"/>
                  <a:gd name="T26" fmla="*/ 1196 w 1351"/>
                  <a:gd name="T27" fmla="*/ 1121 h 1369"/>
                  <a:gd name="T28" fmla="*/ 1105 w 1351"/>
                  <a:gd name="T29" fmla="*/ 1213 h 1369"/>
                  <a:gd name="T30" fmla="*/ 996 w 1351"/>
                  <a:gd name="T31" fmla="*/ 1287 h 1369"/>
                  <a:gd name="T32" fmla="*/ 876 w 1351"/>
                  <a:gd name="T33" fmla="*/ 1338 h 1369"/>
                  <a:gd name="T34" fmla="*/ 745 w 1351"/>
                  <a:gd name="T35" fmla="*/ 1366 h 1369"/>
                  <a:gd name="T36" fmla="*/ 608 w 1351"/>
                  <a:gd name="T37" fmla="*/ 1366 h 1369"/>
                  <a:gd name="T38" fmla="*/ 476 w 1351"/>
                  <a:gd name="T39" fmla="*/ 1338 h 1369"/>
                  <a:gd name="T40" fmla="*/ 355 w 1351"/>
                  <a:gd name="T41" fmla="*/ 1287 h 1369"/>
                  <a:gd name="T42" fmla="*/ 246 w 1351"/>
                  <a:gd name="T43" fmla="*/ 1213 h 1369"/>
                  <a:gd name="T44" fmla="*/ 155 w 1351"/>
                  <a:gd name="T45" fmla="*/ 1121 h 1369"/>
                  <a:gd name="T46" fmla="*/ 81 w 1351"/>
                  <a:gd name="T47" fmla="*/ 1011 h 1369"/>
                  <a:gd name="T48" fmla="*/ 30 w 1351"/>
                  <a:gd name="T49" fmla="*/ 889 h 1369"/>
                  <a:gd name="T50" fmla="*/ 3 w 1351"/>
                  <a:gd name="T51" fmla="*/ 755 h 1369"/>
                  <a:gd name="T52" fmla="*/ 3 w 1351"/>
                  <a:gd name="T53" fmla="*/ 616 h 1369"/>
                  <a:gd name="T54" fmla="*/ 30 w 1351"/>
                  <a:gd name="T55" fmla="*/ 483 h 1369"/>
                  <a:gd name="T56" fmla="*/ 81 w 1351"/>
                  <a:gd name="T57" fmla="*/ 360 h 1369"/>
                  <a:gd name="T58" fmla="*/ 155 w 1351"/>
                  <a:gd name="T59" fmla="*/ 251 h 1369"/>
                  <a:gd name="T60" fmla="*/ 246 w 1351"/>
                  <a:gd name="T61" fmla="*/ 157 h 1369"/>
                  <a:gd name="T62" fmla="*/ 355 w 1351"/>
                  <a:gd name="T63" fmla="*/ 83 h 1369"/>
                  <a:gd name="T64" fmla="*/ 476 w 1351"/>
                  <a:gd name="T65" fmla="*/ 32 h 1369"/>
                  <a:gd name="T66" fmla="*/ 608 w 1351"/>
                  <a:gd name="T67" fmla="*/ 4 h 1369"/>
                  <a:gd name="T68" fmla="*/ 677 w 1351"/>
                  <a:gd name="T69" fmla="*/ 172 h 1369"/>
                  <a:gd name="T70" fmla="*/ 677 w 1351"/>
                  <a:gd name="T71" fmla="*/ 514 h 13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1"/>
                  <a:gd name="T109" fmla="*/ 0 h 1369"/>
                  <a:gd name="T110" fmla="*/ 1351 w 1351"/>
                  <a:gd name="T111" fmla="*/ 1369 h 13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1" h="1369">
                    <a:moveTo>
                      <a:pt x="677" y="686"/>
                    </a:moveTo>
                    <a:lnTo>
                      <a:pt x="677" y="514"/>
                    </a:lnTo>
                    <a:lnTo>
                      <a:pt x="677" y="343"/>
                    </a:lnTo>
                    <a:lnTo>
                      <a:pt x="677" y="172"/>
                    </a:lnTo>
                    <a:lnTo>
                      <a:pt x="677" y="0"/>
                    </a:lnTo>
                    <a:lnTo>
                      <a:pt x="745" y="4"/>
                    </a:lnTo>
                    <a:lnTo>
                      <a:pt x="812" y="14"/>
                    </a:lnTo>
                    <a:lnTo>
                      <a:pt x="876" y="32"/>
                    </a:lnTo>
                    <a:lnTo>
                      <a:pt x="938" y="55"/>
                    </a:lnTo>
                    <a:lnTo>
                      <a:pt x="996" y="83"/>
                    </a:lnTo>
                    <a:lnTo>
                      <a:pt x="1053" y="118"/>
                    </a:lnTo>
                    <a:lnTo>
                      <a:pt x="1105" y="157"/>
                    </a:lnTo>
                    <a:lnTo>
                      <a:pt x="1153" y="202"/>
                    </a:lnTo>
                    <a:lnTo>
                      <a:pt x="1196" y="251"/>
                    </a:lnTo>
                    <a:lnTo>
                      <a:pt x="1235" y="304"/>
                    </a:lnTo>
                    <a:lnTo>
                      <a:pt x="1269" y="360"/>
                    </a:lnTo>
                    <a:lnTo>
                      <a:pt x="1298" y="420"/>
                    </a:lnTo>
                    <a:lnTo>
                      <a:pt x="1320" y="483"/>
                    </a:lnTo>
                    <a:lnTo>
                      <a:pt x="1337" y="549"/>
                    </a:lnTo>
                    <a:lnTo>
                      <a:pt x="1348" y="616"/>
                    </a:lnTo>
                    <a:lnTo>
                      <a:pt x="1351" y="686"/>
                    </a:lnTo>
                    <a:lnTo>
                      <a:pt x="1348" y="755"/>
                    </a:lnTo>
                    <a:lnTo>
                      <a:pt x="1337" y="823"/>
                    </a:lnTo>
                    <a:lnTo>
                      <a:pt x="1320" y="889"/>
                    </a:lnTo>
                    <a:lnTo>
                      <a:pt x="1298" y="951"/>
                    </a:lnTo>
                    <a:lnTo>
                      <a:pt x="1269" y="1011"/>
                    </a:lnTo>
                    <a:lnTo>
                      <a:pt x="1235" y="1068"/>
                    </a:lnTo>
                    <a:lnTo>
                      <a:pt x="1196" y="1121"/>
                    </a:lnTo>
                    <a:lnTo>
                      <a:pt x="1153" y="1169"/>
                    </a:lnTo>
                    <a:lnTo>
                      <a:pt x="1105" y="1213"/>
                    </a:lnTo>
                    <a:lnTo>
                      <a:pt x="1053" y="1252"/>
                    </a:lnTo>
                    <a:lnTo>
                      <a:pt x="996" y="1287"/>
                    </a:lnTo>
                    <a:lnTo>
                      <a:pt x="938" y="1315"/>
                    </a:lnTo>
                    <a:lnTo>
                      <a:pt x="876" y="1338"/>
                    </a:lnTo>
                    <a:lnTo>
                      <a:pt x="812" y="1356"/>
                    </a:lnTo>
                    <a:lnTo>
                      <a:pt x="745" y="1366"/>
                    </a:lnTo>
                    <a:lnTo>
                      <a:pt x="677" y="1369"/>
                    </a:lnTo>
                    <a:lnTo>
                      <a:pt x="608" y="1366"/>
                    </a:lnTo>
                    <a:lnTo>
                      <a:pt x="541" y="1356"/>
                    </a:lnTo>
                    <a:lnTo>
                      <a:pt x="476" y="1338"/>
                    </a:lnTo>
                    <a:lnTo>
                      <a:pt x="413" y="1315"/>
                    </a:lnTo>
                    <a:lnTo>
                      <a:pt x="355" y="1287"/>
                    </a:lnTo>
                    <a:lnTo>
                      <a:pt x="299" y="1252"/>
                    </a:lnTo>
                    <a:lnTo>
                      <a:pt x="246" y="1213"/>
                    </a:lnTo>
                    <a:lnTo>
                      <a:pt x="199" y="1169"/>
                    </a:lnTo>
                    <a:lnTo>
                      <a:pt x="155" y="1121"/>
                    </a:lnTo>
                    <a:lnTo>
                      <a:pt x="116" y="1068"/>
                    </a:lnTo>
                    <a:lnTo>
                      <a:pt x="81" y="1011"/>
                    </a:lnTo>
                    <a:lnTo>
                      <a:pt x="53" y="951"/>
                    </a:lnTo>
                    <a:lnTo>
                      <a:pt x="30" y="889"/>
                    </a:lnTo>
                    <a:lnTo>
                      <a:pt x="13" y="823"/>
                    </a:lnTo>
                    <a:lnTo>
                      <a:pt x="3" y="755"/>
                    </a:lnTo>
                    <a:lnTo>
                      <a:pt x="0" y="686"/>
                    </a:lnTo>
                    <a:lnTo>
                      <a:pt x="3" y="616"/>
                    </a:lnTo>
                    <a:lnTo>
                      <a:pt x="13" y="549"/>
                    </a:lnTo>
                    <a:lnTo>
                      <a:pt x="30" y="483"/>
                    </a:lnTo>
                    <a:lnTo>
                      <a:pt x="53" y="420"/>
                    </a:lnTo>
                    <a:lnTo>
                      <a:pt x="81" y="360"/>
                    </a:lnTo>
                    <a:lnTo>
                      <a:pt x="116" y="304"/>
                    </a:lnTo>
                    <a:lnTo>
                      <a:pt x="155" y="251"/>
                    </a:lnTo>
                    <a:lnTo>
                      <a:pt x="199" y="202"/>
                    </a:lnTo>
                    <a:lnTo>
                      <a:pt x="246" y="157"/>
                    </a:lnTo>
                    <a:lnTo>
                      <a:pt x="299" y="118"/>
                    </a:lnTo>
                    <a:lnTo>
                      <a:pt x="355" y="83"/>
                    </a:lnTo>
                    <a:lnTo>
                      <a:pt x="413" y="55"/>
                    </a:lnTo>
                    <a:lnTo>
                      <a:pt x="476" y="32"/>
                    </a:lnTo>
                    <a:lnTo>
                      <a:pt x="541" y="14"/>
                    </a:lnTo>
                    <a:lnTo>
                      <a:pt x="608" y="4"/>
                    </a:lnTo>
                    <a:lnTo>
                      <a:pt x="677" y="0"/>
                    </a:lnTo>
                    <a:lnTo>
                      <a:pt x="677" y="172"/>
                    </a:lnTo>
                    <a:lnTo>
                      <a:pt x="677" y="343"/>
                    </a:lnTo>
                    <a:lnTo>
                      <a:pt x="677" y="514"/>
                    </a:lnTo>
                    <a:lnTo>
                      <a:pt x="677" y="686"/>
                    </a:lnTo>
                    <a:close/>
                  </a:path>
                </a:pathLst>
              </a:custGeom>
              <a:solidFill>
                <a:srgbClr val="AFAFC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7" name="Freeform 18"/>
              <p:cNvSpPr>
                <a:spLocks/>
              </p:cNvSpPr>
              <p:nvPr/>
            </p:nvSpPr>
            <p:spPr bwMode="auto">
              <a:xfrm rot="-900000">
                <a:off x="6602449" y="3480956"/>
                <a:ext cx="1678782" cy="1701336"/>
              </a:xfrm>
              <a:custGeom>
                <a:avLst/>
                <a:gdLst>
                  <a:gd name="T0" fmla="*/ 672 w 1339"/>
                  <a:gd name="T1" fmla="*/ 510 h 1358"/>
                  <a:gd name="T2" fmla="*/ 672 w 1339"/>
                  <a:gd name="T3" fmla="*/ 171 h 1358"/>
                  <a:gd name="T4" fmla="*/ 740 w 1339"/>
                  <a:gd name="T5" fmla="*/ 4 h 1358"/>
                  <a:gd name="T6" fmla="*/ 869 w 1339"/>
                  <a:gd name="T7" fmla="*/ 31 h 1358"/>
                  <a:gd name="T8" fmla="*/ 989 w 1339"/>
                  <a:gd name="T9" fmla="*/ 83 h 1358"/>
                  <a:gd name="T10" fmla="*/ 1095 w 1339"/>
                  <a:gd name="T11" fmla="*/ 156 h 1358"/>
                  <a:gd name="T12" fmla="*/ 1186 w 1339"/>
                  <a:gd name="T13" fmla="*/ 248 h 1358"/>
                  <a:gd name="T14" fmla="*/ 1259 w 1339"/>
                  <a:gd name="T15" fmla="*/ 357 h 1358"/>
                  <a:gd name="T16" fmla="*/ 1309 w 1339"/>
                  <a:gd name="T17" fmla="*/ 478 h 1358"/>
                  <a:gd name="T18" fmla="*/ 1336 w 1339"/>
                  <a:gd name="T19" fmla="*/ 611 h 1358"/>
                  <a:gd name="T20" fmla="*/ 1336 w 1339"/>
                  <a:gd name="T21" fmla="*/ 749 h 1358"/>
                  <a:gd name="T22" fmla="*/ 1309 w 1339"/>
                  <a:gd name="T23" fmla="*/ 882 h 1358"/>
                  <a:gd name="T24" fmla="*/ 1259 w 1339"/>
                  <a:gd name="T25" fmla="*/ 1003 h 1358"/>
                  <a:gd name="T26" fmla="*/ 1186 w 1339"/>
                  <a:gd name="T27" fmla="*/ 1111 h 1358"/>
                  <a:gd name="T28" fmla="*/ 1095 w 1339"/>
                  <a:gd name="T29" fmla="*/ 1202 h 1358"/>
                  <a:gd name="T30" fmla="*/ 989 w 1339"/>
                  <a:gd name="T31" fmla="*/ 1276 h 1358"/>
                  <a:gd name="T32" fmla="*/ 869 w 1339"/>
                  <a:gd name="T33" fmla="*/ 1328 h 1358"/>
                  <a:gd name="T34" fmla="*/ 740 w 1339"/>
                  <a:gd name="T35" fmla="*/ 1354 h 1358"/>
                  <a:gd name="T36" fmla="*/ 604 w 1339"/>
                  <a:gd name="T37" fmla="*/ 1354 h 1358"/>
                  <a:gd name="T38" fmla="*/ 473 w 1339"/>
                  <a:gd name="T39" fmla="*/ 1328 h 1358"/>
                  <a:gd name="T40" fmla="*/ 353 w 1339"/>
                  <a:gd name="T41" fmla="*/ 1276 h 1358"/>
                  <a:gd name="T42" fmla="*/ 246 w 1339"/>
                  <a:gd name="T43" fmla="*/ 1202 h 1358"/>
                  <a:gd name="T44" fmla="*/ 153 w 1339"/>
                  <a:gd name="T45" fmla="*/ 1111 h 1358"/>
                  <a:gd name="T46" fmla="*/ 82 w 1339"/>
                  <a:gd name="T47" fmla="*/ 1003 h 1358"/>
                  <a:gd name="T48" fmla="*/ 30 w 1339"/>
                  <a:gd name="T49" fmla="*/ 882 h 1358"/>
                  <a:gd name="T50" fmla="*/ 4 w 1339"/>
                  <a:gd name="T51" fmla="*/ 749 h 1358"/>
                  <a:gd name="T52" fmla="*/ 4 w 1339"/>
                  <a:gd name="T53" fmla="*/ 611 h 1358"/>
                  <a:gd name="T54" fmla="*/ 30 w 1339"/>
                  <a:gd name="T55" fmla="*/ 478 h 1358"/>
                  <a:gd name="T56" fmla="*/ 82 w 1339"/>
                  <a:gd name="T57" fmla="*/ 357 h 1358"/>
                  <a:gd name="T58" fmla="*/ 153 w 1339"/>
                  <a:gd name="T59" fmla="*/ 248 h 1358"/>
                  <a:gd name="T60" fmla="*/ 246 w 1339"/>
                  <a:gd name="T61" fmla="*/ 156 h 1358"/>
                  <a:gd name="T62" fmla="*/ 353 w 1339"/>
                  <a:gd name="T63" fmla="*/ 83 h 1358"/>
                  <a:gd name="T64" fmla="*/ 473 w 1339"/>
                  <a:gd name="T65" fmla="*/ 31 h 1358"/>
                  <a:gd name="T66" fmla="*/ 604 w 1339"/>
                  <a:gd name="T67" fmla="*/ 4 h 1358"/>
                  <a:gd name="T68" fmla="*/ 672 w 1339"/>
                  <a:gd name="T69" fmla="*/ 171 h 1358"/>
                  <a:gd name="T70" fmla="*/ 672 w 1339"/>
                  <a:gd name="T71" fmla="*/ 510 h 13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9"/>
                  <a:gd name="T109" fmla="*/ 0 h 1358"/>
                  <a:gd name="T110" fmla="*/ 1339 w 1339"/>
                  <a:gd name="T111" fmla="*/ 1358 h 13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9" h="1358">
                    <a:moveTo>
                      <a:pt x="672" y="680"/>
                    </a:moveTo>
                    <a:lnTo>
                      <a:pt x="672" y="510"/>
                    </a:lnTo>
                    <a:lnTo>
                      <a:pt x="672" y="340"/>
                    </a:lnTo>
                    <a:lnTo>
                      <a:pt x="672" y="171"/>
                    </a:lnTo>
                    <a:lnTo>
                      <a:pt x="672" y="0"/>
                    </a:lnTo>
                    <a:lnTo>
                      <a:pt x="740" y="4"/>
                    </a:lnTo>
                    <a:lnTo>
                      <a:pt x="806" y="14"/>
                    </a:lnTo>
                    <a:lnTo>
                      <a:pt x="869" y="31"/>
                    </a:lnTo>
                    <a:lnTo>
                      <a:pt x="930" y="54"/>
                    </a:lnTo>
                    <a:lnTo>
                      <a:pt x="989" y="83"/>
                    </a:lnTo>
                    <a:lnTo>
                      <a:pt x="1044" y="117"/>
                    </a:lnTo>
                    <a:lnTo>
                      <a:pt x="1095" y="156"/>
                    </a:lnTo>
                    <a:lnTo>
                      <a:pt x="1142" y="200"/>
                    </a:lnTo>
                    <a:lnTo>
                      <a:pt x="1186" y="248"/>
                    </a:lnTo>
                    <a:lnTo>
                      <a:pt x="1224" y="301"/>
                    </a:lnTo>
                    <a:lnTo>
                      <a:pt x="1259" y="357"/>
                    </a:lnTo>
                    <a:lnTo>
                      <a:pt x="1286" y="416"/>
                    </a:lnTo>
                    <a:lnTo>
                      <a:pt x="1309" y="478"/>
                    </a:lnTo>
                    <a:lnTo>
                      <a:pt x="1325" y="544"/>
                    </a:lnTo>
                    <a:lnTo>
                      <a:pt x="1336" y="611"/>
                    </a:lnTo>
                    <a:lnTo>
                      <a:pt x="1339" y="680"/>
                    </a:lnTo>
                    <a:lnTo>
                      <a:pt x="1336" y="749"/>
                    </a:lnTo>
                    <a:lnTo>
                      <a:pt x="1325" y="816"/>
                    </a:lnTo>
                    <a:lnTo>
                      <a:pt x="1309" y="882"/>
                    </a:lnTo>
                    <a:lnTo>
                      <a:pt x="1286" y="944"/>
                    </a:lnTo>
                    <a:lnTo>
                      <a:pt x="1259" y="1003"/>
                    </a:lnTo>
                    <a:lnTo>
                      <a:pt x="1224" y="1058"/>
                    </a:lnTo>
                    <a:lnTo>
                      <a:pt x="1186" y="1111"/>
                    </a:lnTo>
                    <a:lnTo>
                      <a:pt x="1142" y="1158"/>
                    </a:lnTo>
                    <a:lnTo>
                      <a:pt x="1095" y="1202"/>
                    </a:lnTo>
                    <a:lnTo>
                      <a:pt x="1044" y="1241"/>
                    </a:lnTo>
                    <a:lnTo>
                      <a:pt x="989" y="1276"/>
                    </a:lnTo>
                    <a:lnTo>
                      <a:pt x="930" y="1305"/>
                    </a:lnTo>
                    <a:lnTo>
                      <a:pt x="869" y="1328"/>
                    </a:lnTo>
                    <a:lnTo>
                      <a:pt x="806" y="1344"/>
                    </a:lnTo>
                    <a:lnTo>
                      <a:pt x="740" y="1354"/>
                    </a:lnTo>
                    <a:lnTo>
                      <a:pt x="672" y="1358"/>
                    </a:lnTo>
                    <a:lnTo>
                      <a:pt x="604" y="1354"/>
                    </a:lnTo>
                    <a:lnTo>
                      <a:pt x="537" y="1344"/>
                    </a:lnTo>
                    <a:lnTo>
                      <a:pt x="473" y="1328"/>
                    </a:lnTo>
                    <a:lnTo>
                      <a:pt x="410" y="1305"/>
                    </a:lnTo>
                    <a:lnTo>
                      <a:pt x="353" y="1276"/>
                    </a:lnTo>
                    <a:lnTo>
                      <a:pt x="296" y="1241"/>
                    </a:lnTo>
                    <a:lnTo>
                      <a:pt x="246" y="1202"/>
                    </a:lnTo>
                    <a:lnTo>
                      <a:pt x="197" y="1158"/>
                    </a:lnTo>
                    <a:lnTo>
                      <a:pt x="153" y="1111"/>
                    </a:lnTo>
                    <a:lnTo>
                      <a:pt x="115" y="1058"/>
                    </a:lnTo>
                    <a:lnTo>
                      <a:pt x="82" y="1003"/>
                    </a:lnTo>
                    <a:lnTo>
                      <a:pt x="53" y="944"/>
                    </a:lnTo>
                    <a:lnTo>
                      <a:pt x="30" y="882"/>
                    </a:lnTo>
                    <a:lnTo>
                      <a:pt x="14" y="816"/>
                    </a:lnTo>
                    <a:lnTo>
                      <a:pt x="4" y="749"/>
                    </a:lnTo>
                    <a:lnTo>
                      <a:pt x="0" y="680"/>
                    </a:lnTo>
                    <a:lnTo>
                      <a:pt x="4" y="611"/>
                    </a:lnTo>
                    <a:lnTo>
                      <a:pt x="14" y="544"/>
                    </a:lnTo>
                    <a:lnTo>
                      <a:pt x="30" y="478"/>
                    </a:lnTo>
                    <a:lnTo>
                      <a:pt x="53" y="416"/>
                    </a:lnTo>
                    <a:lnTo>
                      <a:pt x="82" y="357"/>
                    </a:lnTo>
                    <a:lnTo>
                      <a:pt x="115" y="301"/>
                    </a:lnTo>
                    <a:lnTo>
                      <a:pt x="153" y="248"/>
                    </a:lnTo>
                    <a:lnTo>
                      <a:pt x="197" y="200"/>
                    </a:lnTo>
                    <a:lnTo>
                      <a:pt x="246" y="156"/>
                    </a:lnTo>
                    <a:lnTo>
                      <a:pt x="296" y="117"/>
                    </a:lnTo>
                    <a:lnTo>
                      <a:pt x="353" y="83"/>
                    </a:lnTo>
                    <a:lnTo>
                      <a:pt x="410" y="54"/>
                    </a:lnTo>
                    <a:lnTo>
                      <a:pt x="473" y="31"/>
                    </a:lnTo>
                    <a:lnTo>
                      <a:pt x="537" y="14"/>
                    </a:lnTo>
                    <a:lnTo>
                      <a:pt x="604" y="4"/>
                    </a:lnTo>
                    <a:lnTo>
                      <a:pt x="672" y="0"/>
                    </a:lnTo>
                    <a:lnTo>
                      <a:pt x="672" y="171"/>
                    </a:lnTo>
                    <a:lnTo>
                      <a:pt x="672" y="340"/>
                    </a:lnTo>
                    <a:lnTo>
                      <a:pt x="672" y="510"/>
                    </a:lnTo>
                    <a:lnTo>
                      <a:pt x="672" y="680"/>
                    </a:lnTo>
                    <a:close/>
                  </a:path>
                </a:pathLst>
              </a:custGeom>
              <a:solidFill>
                <a:srgbClr val="BCBCD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8" name="Freeform 19"/>
              <p:cNvSpPr>
                <a:spLocks/>
              </p:cNvSpPr>
              <p:nvPr/>
            </p:nvSpPr>
            <p:spPr bwMode="auto">
              <a:xfrm rot="-900000">
                <a:off x="6607546" y="3489122"/>
                <a:ext cx="1663748" cy="1686302"/>
              </a:xfrm>
              <a:custGeom>
                <a:avLst/>
                <a:gdLst>
                  <a:gd name="T0" fmla="*/ 665 w 1327"/>
                  <a:gd name="T1" fmla="*/ 506 h 1346"/>
                  <a:gd name="T2" fmla="*/ 665 w 1327"/>
                  <a:gd name="T3" fmla="*/ 168 h 1346"/>
                  <a:gd name="T4" fmla="*/ 732 w 1327"/>
                  <a:gd name="T5" fmla="*/ 3 h 1346"/>
                  <a:gd name="T6" fmla="*/ 861 w 1327"/>
                  <a:gd name="T7" fmla="*/ 30 h 1346"/>
                  <a:gd name="T8" fmla="*/ 979 w 1327"/>
                  <a:gd name="T9" fmla="*/ 82 h 1346"/>
                  <a:gd name="T10" fmla="*/ 1085 w 1327"/>
                  <a:gd name="T11" fmla="*/ 154 h 1346"/>
                  <a:gd name="T12" fmla="*/ 1175 w 1327"/>
                  <a:gd name="T13" fmla="*/ 245 h 1346"/>
                  <a:gd name="T14" fmla="*/ 1247 w 1327"/>
                  <a:gd name="T15" fmla="*/ 353 h 1346"/>
                  <a:gd name="T16" fmla="*/ 1297 w 1327"/>
                  <a:gd name="T17" fmla="*/ 474 h 1346"/>
                  <a:gd name="T18" fmla="*/ 1324 w 1327"/>
                  <a:gd name="T19" fmla="*/ 605 h 1346"/>
                  <a:gd name="T20" fmla="*/ 1324 w 1327"/>
                  <a:gd name="T21" fmla="*/ 742 h 1346"/>
                  <a:gd name="T22" fmla="*/ 1297 w 1327"/>
                  <a:gd name="T23" fmla="*/ 873 h 1346"/>
                  <a:gd name="T24" fmla="*/ 1247 w 1327"/>
                  <a:gd name="T25" fmla="*/ 993 h 1346"/>
                  <a:gd name="T26" fmla="*/ 1175 w 1327"/>
                  <a:gd name="T27" fmla="*/ 1101 h 1346"/>
                  <a:gd name="T28" fmla="*/ 1085 w 1327"/>
                  <a:gd name="T29" fmla="*/ 1193 h 1346"/>
                  <a:gd name="T30" fmla="*/ 979 w 1327"/>
                  <a:gd name="T31" fmla="*/ 1264 h 1346"/>
                  <a:gd name="T32" fmla="*/ 861 w 1327"/>
                  <a:gd name="T33" fmla="*/ 1316 h 1346"/>
                  <a:gd name="T34" fmla="*/ 732 w 1327"/>
                  <a:gd name="T35" fmla="*/ 1342 h 1346"/>
                  <a:gd name="T36" fmla="*/ 597 w 1327"/>
                  <a:gd name="T37" fmla="*/ 1342 h 1346"/>
                  <a:gd name="T38" fmla="*/ 468 w 1327"/>
                  <a:gd name="T39" fmla="*/ 1316 h 1346"/>
                  <a:gd name="T40" fmla="*/ 349 w 1327"/>
                  <a:gd name="T41" fmla="*/ 1264 h 1346"/>
                  <a:gd name="T42" fmla="*/ 243 w 1327"/>
                  <a:gd name="T43" fmla="*/ 1193 h 1346"/>
                  <a:gd name="T44" fmla="*/ 152 w 1327"/>
                  <a:gd name="T45" fmla="*/ 1101 h 1346"/>
                  <a:gd name="T46" fmla="*/ 80 w 1327"/>
                  <a:gd name="T47" fmla="*/ 993 h 1346"/>
                  <a:gd name="T48" fmla="*/ 30 w 1327"/>
                  <a:gd name="T49" fmla="*/ 873 h 1346"/>
                  <a:gd name="T50" fmla="*/ 3 w 1327"/>
                  <a:gd name="T51" fmla="*/ 742 h 1346"/>
                  <a:gd name="T52" fmla="*/ 3 w 1327"/>
                  <a:gd name="T53" fmla="*/ 605 h 1346"/>
                  <a:gd name="T54" fmla="*/ 30 w 1327"/>
                  <a:gd name="T55" fmla="*/ 474 h 1346"/>
                  <a:gd name="T56" fmla="*/ 80 w 1327"/>
                  <a:gd name="T57" fmla="*/ 353 h 1346"/>
                  <a:gd name="T58" fmla="*/ 152 w 1327"/>
                  <a:gd name="T59" fmla="*/ 245 h 1346"/>
                  <a:gd name="T60" fmla="*/ 243 w 1327"/>
                  <a:gd name="T61" fmla="*/ 154 h 1346"/>
                  <a:gd name="T62" fmla="*/ 349 w 1327"/>
                  <a:gd name="T63" fmla="*/ 82 h 1346"/>
                  <a:gd name="T64" fmla="*/ 468 w 1327"/>
                  <a:gd name="T65" fmla="*/ 30 h 1346"/>
                  <a:gd name="T66" fmla="*/ 597 w 1327"/>
                  <a:gd name="T67" fmla="*/ 3 h 1346"/>
                  <a:gd name="T68" fmla="*/ 665 w 1327"/>
                  <a:gd name="T69" fmla="*/ 168 h 1346"/>
                  <a:gd name="T70" fmla="*/ 665 w 1327"/>
                  <a:gd name="T71" fmla="*/ 506 h 13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7"/>
                  <a:gd name="T109" fmla="*/ 0 h 1346"/>
                  <a:gd name="T110" fmla="*/ 1327 w 1327"/>
                  <a:gd name="T111" fmla="*/ 1346 h 13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7" h="1346">
                    <a:moveTo>
                      <a:pt x="665" y="674"/>
                    </a:moveTo>
                    <a:lnTo>
                      <a:pt x="665" y="506"/>
                    </a:lnTo>
                    <a:lnTo>
                      <a:pt x="665" y="337"/>
                    </a:lnTo>
                    <a:lnTo>
                      <a:pt x="665" y="168"/>
                    </a:lnTo>
                    <a:lnTo>
                      <a:pt x="665" y="0"/>
                    </a:lnTo>
                    <a:lnTo>
                      <a:pt x="732" y="3"/>
                    </a:lnTo>
                    <a:lnTo>
                      <a:pt x="797" y="14"/>
                    </a:lnTo>
                    <a:lnTo>
                      <a:pt x="861" y="30"/>
                    </a:lnTo>
                    <a:lnTo>
                      <a:pt x="922" y="53"/>
                    </a:lnTo>
                    <a:lnTo>
                      <a:pt x="979" y="82"/>
                    </a:lnTo>
                    <a:lnTo>
                      <a:pt x="1033" y="115"/>
                    </a:lnTo>
                    <a:lnTo>
                      <a:pt x="1085" y="154"/>
                    </a:lnTo>
                    <a:lnTo>
                      <a:pt x="1133" y="197"/>
                    </a:lnTo>
                    <a:lnTo>
                      <a:pt x="1175" y="245"/>
                    </a:lnTo>
                    <a:lnTo>
                      <a:pt x="1213" y="297"/>
                    </a:lnTo>
                    <a:lnTo>
                      <a:pt x="1247" y="353"/>
                    </a:lnTo>
                    <a:lnTo>
                      <a:pt x="1274" y="411"/>
                    </a:lnTo>
                    <a:lnTo>
                      <a:pt x="1297" y="474"/>
                    </a:lnTo>
                    <a:lnTo>
                      <a:pt x="1313" y="538"/>
                    </a:lnTo>
                    <a:lnTo>
                      <a:pt x="1324" y="605"/>
                    </a:lnTo>
                    <a:lnTo>
                      <a:pt x="1327" y="674"/>
                    </a:lnTo>
                    <a:lnTo>
                      <a:pt x="1324" y="742"/>
                    </a:lnTo>
                    <a:lnTo>
                      <a:pt x="1313" y="809"/>
                    </a:lnTo>
                    <a:lnTo>
                      <a:pt x="1297" y="873"/>
                    </a:lnTo>
                    <a:lnTo>
                      <a:pt x="1274" y="936"/>
                    </a:lnTo>
                    <a:lnTo>
                      <a:pt x="1247" y="993"/>
                    </a:lnTo>
                    <a:lnTo>
                      <a:pt x="1213" y="1050"/>
                    </a:lnTo>
                    <a:lnTo>
                      <a:pt x="1175" y="1101"/>
                    </a:lnTo>
                    <a:lnTo>
                      <a:pt x="1133" y="1149"/>
                    </a:lnTo>
                    <a:lnTo>
                      <a:pt x="1085" y="1193"/>
                    </a:lnTo>
                    <a:lnTo>
                      <a:pt x="1033" y="1231"/>
                    </a:lnTo>
                    <a:lnTo>
                      <a:pt x="979" y="1264"/>
                    </a:lnTo>
                    <a:lnTo>
                      <a:pt x="922" y="1293"/>
                    </a:lnTo>
                    <a:lnTo>
                      <a:pt x="861" y="1316"/>
                    </a:lnTo>
                    <a:lnTo>
                      <a:pt x="797" y="1332"/>
                    </a:lnTo>
                    <a:lnTo>
                      <a:pt x="732" y="1342"/>
                    </a:lnTo>
                    <a:lnTo>
                      <a:pt x="665" y="1346"/>
                    </a:lnTo>
                    <a:lnTo>
                      <a:pt x="597" y="1342"/>
                    </a:lnTo>
                    <a:lnTo>
                      <a:pt x="531" y="1332"/>
                    </a:lnTo>
                    <a:lnTo>
                      <a:pt x="468" y="1316"/>
                    </a:lnTo>
                    <a:lnTo>
                      <a:pt x="407" y="1293"/>
                    </a:lnTo>
                    <a:lnTo>
                      <a:pt x="349" y="1264"/>
                    </a:lnTo>
                    <a:lnTo>
                      <a:pt x="294" y="1231"/>
                    </a:lnTo>
                    <a:lnTo>
                      <a:pt x="243" y="1193"/>
                    </a:lnTo>
                    <a:lnTo>
                      <a:pt x="196" y="1149"/>
                    </a:lnTo>
                    <a:lnTo>
                      <a:pt x="152" y="1101"/>
                    </a:lnTo>
                    <a:lnTo>
                      <a:pt x="114" y="1050"/>
                    </a:lnTo>
                    <a:lnTo>
                      <a:pt x="80" y="993"/>
                    </a:lnTo>
                    <a:lnTo>
                      <a:pt x="53" y="936"/>
                    </a:lnTo>
                    <a:lnTo>
                      <a:pt x="30" y="873"/>
                    </a:lnTo>
                    <a:lnTo>
                      <a:pt x="14" y="809"/>
                    </a:lnTo>
                    <a:lnTo>
                      <a:pt x="3" y="742"/>
                    </a:lnTo>
                    <a:lnTo>
                      <a:pt x="0" y="674"/>
                    </a:lnTo>
                    <a:lnTo>
                      <a:pt x="3" y="605"/>
                    </a:lnTo>
                    <a:lnTo>
                      <a:pt x="14" y="538"/>
                    </a:lnTo>
                    <a:lnTo>
                      <a:pt x="30" y="474"/>
                    </a:lnTo>
                    <a:lnTo>
                      <a:pt x="53" y="411"/>
                    </a:lnTo>
                    <a:lnTo>
                      <a:pt x="80" y="353"/>
                    </a:lnTo>
                    <a:lnTo>
                      <a:pt x="114" y="297"/>
                    </a:lnTo>
                    <a:lnTo>
                      <a:pt x="152" y="245"/>
                    </a:lnTo>
                    <a:lnTo>
                      <a:pt x="196" y="197"/>
                    </a:lnTo>
                    <a:lnTo>
                      <a:pt x="243" y="154"/>
                    </a:lnTo>
                    <a:lnTo>
                      <a:pt x="294" y="115"/>
                    </a:lnTo>
                    <a:lnTo>
                      <a:pt x="349" y="82"/>
                    </a:lnTo>
                    <a:lnTo>
                      <a:pt x="407" y="53"/>
                    </a:lnTo>
                    <a:lnTo>
                      <a:pt x="468" y="30"/>
                    </a:lnTo>
                    <a:lnTo>
                      <a:pt x="531" y="14"/>
                    </a:lnTo>
                    <a:lnTo>
                      <a:pt x="597" y="3"/>
                    </a:lnTo>
                    <a:lnTo>
                      <a:pt x="665" y="0"/>
                    </a:lnTo>
                    <a:lnTo>
                      <a:pt x="665" y="168"/>
                    </a:lnTo>
                    <a:lnTo>
                      <a:pt x="665" y="337"/>
                    </a:lnTo>
                    <a:lnTo>
                      <a:pt x="665" y="506"/>
                    </a:lnTo>
                    <a:lnTo>
                      <a:pt x="665" y="674"/>
                    </a:lnTo>
                    <a:close/>
                  </a:path>
                </a:pathLst>
              </a:custGeom>
              <a:solidFill>
                <a:srgbClr val="CCCCE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9" name="Freeform 20"/>
              <p:cNvSpPr>
                <a:spLocks/>
              </p:cNvSpPr>
              <p:nvPr/>
            </p:nvSpPr>
            <p:spPr bwMode="auto">
              <a:xfrm rot="-900000">
                <a:off x="6615106" y="3496963"/>
                <a:ext cx="1646208" cy="1671268"/>
              </a:xfrm>
              <a:custGeom>
                <a:avLst/>
                <a:gdLst>
                  <a:gd name="T0" fmla="*/ 660 w 1315"/>
                  <a:gd name="T1" fmla="*/ 501 h 1334"/>
                  <a:gd name="T2" fmla="*/ 660 w 1315"/>
                  <a:gd name="T3" fmla="*/ 167 h 1334"/>
                  <a:gd name="T4" fmla="*/ 726 w 1315"/>
                  <a:gd name="T5" fmla="*/ 3 h 1334"/>
                  <a:gd name="T6" fmla="*/ 853 w 1315"/>
                  <a:gd name="T7" fmla="*/ 30 h 1334"/>
                  <a:gd name="T8" fmla="*/ 971 w 1315"/>
                  <a:gd name="T9" fmla="*/ 80 h 1334"/>
                  <a:gd name="T10" fmla="*/ 1076 w 1315"/>
                  <a:gd name="T11" fmla="*/ 153 h 1334"/>
                  <a:gd name="T12" fmla="*/ 1164 w 1315"/>
                  <a:gd name="T13" fmla="*/ 243 h 1334"/>
                  <a:gd name="T14" fmla="*/ 1236 w 1315"/>
                  <a:gd name="T15" fmla="*/ 350 h 1334"/>
                  <a:gd name="T16" fmla="*/ 1285 w 1315"/>
                  <a:gd name="T17" fmla="*/ 470 h 1334"/>
                  <a:gd name="T18" fmla="*/ 1312 w 1315"/>
                  <a:gd name="T19" fmla="*/ 600 h 1334"/>
                  <a:gd name="T20" fmla="*/ 1312 w 1315"/>
                  <a:gd name="T21" fmla="*/ 736 h 1334"/>
                  <a:gd name="T22" fmla="*/ 1285 w 1315"/>
                  <a:gd name="T23" fmla="*/ 865 h 1334"/>
                  <a:gd name="T24" fmla="*/ 1236 w 1315"/>
                  <a:gd name="T25" fmla="*/ 985 h 1334"/>
                  <a:gd name="T26" fmla="*/ 1164 w 1315"/>
                  <a:gd name="T27" fmla="*/ 1091 h 1334"/>
                  <a:gd name="T28" fmla="*/ 1076 w 1315"/>
                  <a:gd name="T29" fmla="*/ 1182 h 1334"/>
                  <a:gd name="T30" fmla="*/ 971 w 1315"/>
                  <a:gd name="T31" fmla="*/ 1254 h 1334"/>
                  <a:gd name="T32" fmla="*/ 853 w 1315"/>
                  <a:gd name="T33" fmla="*/ 1304 h 1334"/>
                  <a:gd name="T34" fmla="*/ 726 w 1315"/>
                  <a:gd name="T35" fmla="*/ 1331 h 1334"/>
                  <a:gd name="T36" fmla="*/ 593 w 1315"/>
                  <a:gd name="T37" fmla="*/ 1331 h 1334"/>
                  <a:gd name="T38" fmla="*/ 465 w 1315"/>
                  <a:gd name="T39" fmla="*/ 1304 h 1334"/>
                  <a:gd name="T40" fmla="*/ 346 w 1315"/>
                  <a:gd name="T41" fmla="*/ 1254 h 1334"/>
                  <a:gd name="T42" fmla="*/ 241 w 1315"/>
                  <a:gd name="T43" fmla="*/ 1182 h 1334"/>
                  <a:gd name="T44" fmla="*/ 151 w 1315"/>
                  <a:gd name="T45" fmla="*/ 1091 h 1334"/>
                  <a:gd name="T46" fmla="*/ 80 w 1315"/>
                  <a:gd name="T47" fmla="*/ 985 h 1334"/>
                  <a:gd name="T48" fmla="*/ 30 w 1315"/>
                  <a:gd name="T49" fmla="*/ 865 h 1334"/>
                  <a:gd name="T50" fmla="*/ 4 w 1315"/>
                  <a:gd name="T51" fmla="*/ 736 h 1334"/>
                  <a:gd name="T52" fmla="*/ 4 w 1315"/>
                  <a:gd name="T53" fmla="*/ 600 h 1334"/>
                  <a:gd name="T54" fmla="*/ 30 w 1315"/>
                  <a:gd name="T55" fmla="*/ 470 h 1334"/>
                  <a:gd name="T56" fmla="*/ 80 w 1315"/>
                  <a:gd name="T57" fmla="*/ 350 h 1334"/>
                  <a:gd name="T58" fmla="*/ 151 w 1315"/>
                  <a:gd name="T59" fmla="*/ 243 h 1334"/>
                  <a:gd name="T60" fmla="*/ 241 w 1315"/>
                  <a:gd name="T61" fmla="*/ 153 h 1334"/>
                  <a:gd name="T62" fmla="*/ 346 w 1315"/>
                  <a:gd name="T63" fmla="*/ 80 h 1334"/>
                  <a:gd name="T64" fmla="*/ 465 w 1315"/>
                  <a:gd name="T65" fmla="*/ 30 h 1334"/>
                  <a:gd name="T66" fmla="*/ 593 w 1315"/>
                  <a:gd name="T67" fmla="*/ 3 h 1334"/>
                  <a:gd name="T68" fmla="*/ 660 w 1315"/>
                  <a:gd name="T69" fmla="*/ 167 h 1334"/>
                  <a:gd name="T70" fmla="*/ 660 w 1315"/>
                  <a:gd name="T71" fmla="*/ 501 h 1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5"/>
                  <a:gd name="T109" fmla="*/ 0 h 1334"/>
                  <a:gd name="T110" fmla="*/ 1315 w 1315"/>
                  <a:gd name="T111" fmla="*/ 1334 h 1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5" h="1334">
                    <a:moveTo>
                      <a:pt x="660" y="668"/>
                    </a:moveTo>
                    <a:lnTo>
                      <a:pt x="660" y="501"/>
                    </a:lnTo>
                    <a:lnTo>
                      <a:pt x="660" y="334"/>
                    </a:lnTo>
                    <a:lnTo>
                      <a:pt x="660" y="167"/>
                    </a:lnTo>
                    <a:lnTo>
                      <a:pt x="660" y="0"/>
                    </a:lnTo>
                    <a:lnTo>
                      <a:pt x="726" y="3"/>
                    </a:lnTo>
                    <a:lnTo>
                      <a:pt x="791" y="14"/>
                    </a:lnTo>
                    <a:lnTo>
                      <a:pt x="853" y="30"/>
                    </a:lnTo>
                    <a:lnTo>
                      <a:pt x="914" y="53"/>
                    </a:lnTo>
                    <a:lnTo>
                      <a:pt x="971" y="80"/>
                    </a:lnTo>
                    <a:lnTo>
                      <a:pt x="1025" y="114"/>
                    </a:lnTo>
                    <a:lnTo>
                      <a:pt x="1076" y="153"/>
                    </a:lnTo>
                    <a:lnTo>
                      <a:pt x="1123" y="196"/>
                    </a:lnTo>
                    <a:lnTo>
                      <a:pt x="1164" y="243"/>
                    </a:lnTo>
                    <a:lnTo>
                      <a:pt x="1202" y="295"/>
                    </a:lnTo>
                    <a:lnTo>
                      <a:pt x="1236" y="350"/>
                    </a:lnTo>
                    <a:lnTo>
                      <a:pt x="1263" y="408"/>
                    </a:lnTo>
                    <a:lnTo>
                      <a:pt x="1285" y="470"/>
                    </a:lnTo>
                    <a:lnTo>
                      <a:pt x="1301" y="533"/>
                    </a:lnTo>
                    <a:lnTo>
                      <a:pt x="1312" y="600"/>
                    </a:lnTo>
                    <a:lnTo>
                      <a:pt x="1315" y="668"/>
                    </a:lnTo>
                    <a:lnTo>
                      <a:pt x="1312" y="736"/>
                    </a:lnTo>
                    <a:lnTo>
                      <a:pt x="1301" y="802"/>
                    </a:lnTo>
                    <a:lnTo>
                      <a:pt x="1285" y="865"/>
                    </a:lnTo>
                    <a:lnTo>
                      <a:pt x="1263" y="926"/>
                    </a:lnTo>
                    <a:lnTo>
                      <a:pt x="1236" y="985"/>
                    </a:lnTo>
                    <a:lnTo>
                      <a:pt x="1202" y="1040"/>
                    </a:lnTo>
                    <a:lnTo>
                      <a:pt x="1164" y="1091"/>
                    </a:lnTo>
                    <a:lnTo>
                      <a:pt x="1123" y="1138"/>
                    </a:lnTo>
                    <a:lnTo>
                      <a:pt x="1076" y="1182"/>
                    </a:lnTo>
                    <a:lnTo>
                      <a:pt x="1025" y="1220"/>
                    </a:lnTo>
                    <a:lnTo>
                      <a:pt x="971" y="1254"/>
                    </a:lnTo>
                    <a:lnTo>
                      <a:pt x="914" y="1281"/>
                    </a:lnTo>
                    <a:lnTo>
                      <a:pt x="853" y="1304"/>
                    </a:lnTo>
                    <a:lnTo>
                      <a:pt x="791" y="1320"/>
                    </a:lnTo>
                    <a:lnTo>
                      <a:pt x="726" y="1331"/>
                    </a:lnTo>
                    <a:lnTo>
                      <a:pt x="660" y="1334"/>
                    </a:lnTo>
                    <a:lnTo>
                      <a:pt x="593" y="1331"/>
                    </a:lnTo>
                    <a:lnTo>
                      <a:pt x="527" y="1320"/>
                    </a:lnTo>
                    <a:lnTo>
                      <a:pt x="465" y="1304"/>
                    </a:lnTo>
                    <a:lnTo>
                      <a:pt x="404" y="1281"/>
                    </a:lnTo>
                    <a:lnTo>
                      <a:pt x="346" y="1254"/>
                    </a:lnTo>
                    <a:lnTo>
                      <a:pt x="292" y="1220"/>
                    </a:lnTo>
                    <a:lnTo>
                      <a:pt x="241" y="1182"/>
                    </a:lnTo>
                    <a:lnTo>
                      <a:pt x="194" y="1138"/>
                    </a:lnTo>
                    <a:lnTo>
                      <a:pt x="151" y="1091"/>
                    </a:lnTo>
                    <a:lnTo>
                      <a:pt x="113" y="1040"/>
                    </a:lnTo>
                    <a:lnTo>
                      <a:pt x="80" y="985"/>
                    </a:lnTo>
                    <a:lnTo>
                      <a:pt x="52" y="926"/>
                    </a:lnTo>
                    <a:lnTo>
                      <a:pt x="30" y="865"/>
                    </a:lnTo>
                    <a:lnTo>
                      <a:pt x="14" y="802"/>
                    </a:lnTo>
                    <a:lnTo>
                      <a:pt x="4" y="736"/>
                    </a:lnTo>
                    <a:lnTo>
                      <a:pt x="0" y="668"/>
                    </a:lnTo>
                    <a:lnTo>
                      <a:pt x="4" y="600"/>
                    </a:lnTo>
                    <a:lnTo>
                      <a:pt x="14" y="533"/>
                    </a:lnTo>
                    <a:lnTo>
                      <a:pt x="30" y="470"/>
                    </a:lnTo>
                    <a:lnTo>
                      <a:pt x="52" y="408"/>
                    </a:lnTo>
                    <a:lnTo>
                      <a:pt x="80" y="350"/>
                    </a:lnTo>
                    <a:lnTo>
                      <a:pt x="113" y="295"/>
                    </a:lnTo>
                    <a:lnTo>
                      <a:pt x="151" y="243"/>
                    </a:lnTo>
                    <a:lnTo>
                      <a:pt x="194" y="196"/>
                    </a:lnTo>
                    <a:lnTo>
                      <a:pt x="241" y="153"/>
                    </a:lnTo>
                    <a:lnTo>
                      <a:pt x="292" y="114"/>
                    </a:lnTo>
                    <a:lnTo>
                      <a:pt x="346" y="80"/>
                    </a:lnTo>
                    <a:lnTo>
                      <a:pt x="404" y="53"/>
                    </a:lnTo>
                    <a:lnTo>
                      <a:pt x="465" y="30"/>
                    </a:lnTo>
                    <a:lnTo>
                      <a:pt x="527" y="14"/>
                    </a:lnTo>
                    <a:lnTo>
                      <a:pt x="593" y="3"/>
                    </a:lnTo>
                    <a:lnTo>
                      <a:pt x="660" y="0"/>
                    </a:lnTo>
                    <a:lnTo>
                      <a:pt x="660" y="167"/>
                    </a:lnTo>
                    <a:lnTo>
                      <a:pt x="660" y="334"/>
                    </a:lnTo>
                    <a:lnTo>
                      <a:pt x="660" y="501"/>
                    </a:lnTo>
                    <a:lnTo>
                      <a:pt x="660" y="668"/>
                    </a:lnTo>
                    <a:close/>
                  </a:path>
                </a:pathLst>
              </a:custGeom>
              <a:solidFill>
                <a:srgbClr val="D8D8E8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0" name="Freeform 21"/>
              <p:cNvSpPr>
                <a:spLocks/>
              </p:cNvSpPr>
              <p:nvPr/>
            </p:nvSpPr>
            <p:spPr bwMode="auto">
              <a:xfrm rot="-900000">
                <a:off x="6622623" y="3504480"/>
                <a:ext cx="1631174" cy="1656234"/>
              </a:xfrm>
              <a:custGeom>
                <a:avLst/>
                <a:gdLst>
                  <a:gd name="T0" fmla="*/ 652 w 1302"/>
                  <a:gd name="T1" fmla="*/ 496 h 1322"/>
                  <a:gd name="T2" fmla="*/ 652 w 1302"/>
                  <a:gd name="T3" fmla="*/ 165 h 1322"/>
                  <a:gd name="T4" fmla="*/ 718 w 1302"/>
                  <a:gd name="T5" fmla="*/ 3 h 1322"/>
                  <a:gd name="T6" fmla="*/ 845 w 1302"/>
                  <a:gd name="T7" fmla="*/ 30 h 1322"/>
                  <a:gd name="T8" fmla="*/ 961 w 1302"/>
                  <a:gd name="T9" fmla="*/ 80 h 1322"/>
                  <a:gd name="T10" fmla="*/ 1065 w 1302"/>
                  <a:gd name="T11" fmla="*/ 151 h 1322"/>
                  <a:gd name="T12" fmla="*/ 1152 w 1302"/>
                  <a:gd name="T13" fmla="*/ 240 h 1322"/>
                  <a:gd name="T14" fmla="*/ 1223 w 1302"/>
                  <a:gd name="T15" fmla="*/ 346 h 1322"/>
                  <a:gd name="T16" fmla="*/ 1272 w 1302"/>
                  <a:gd name="T17" fmla="*/ 465 h 1322"/>
                  <a:gd name="T18" fmla="*/ 1299 w 1302"/>
                  <a:gd name="T19" fmla="*/ 594 h 1322"/>
                  <a:gd name="T20" fmla="*/ 1299 w 1302"/>
                  <a:gd name="T21" fmla="*/ 730 h 1322"/>
                  <a:gd name="T22" fmla="*/ 1272 w 1302"/>
                  <a:gd name="T23" fmla="*/ 858 h 1322"/>
                  <a:gd name="T24" fmla="*/ 1223 w 1302"/>
                  <a:gd name="T25" fmla="*/ 977 h 1322"/>
                  <a:gd name="T26" fmla="*/ 1152 w 1302"/>
                  <a:gd name="T27" fmla="*/ 1082 h 1322"/>
                  <a:gd name="T28" fmla="*/ 1065 w 1302"/>
                  <a:gd name="T29" fmla="*/ 1171 h 1322"/>
                  <a:gd name="T30" fmla="*/ 961 w 1302"/>
                  <a:gd name="T31" fmla="*/ 1243 h 1322"/>
                  <a:gd name="T32" fmla="*/ 845 w 1302"/>
                  <a:gd name="T33" fmla="*/ 1292 h 1322"/>
                  <a:gd name="T34" fmla="*/ 718 w 1302"/>
                  <a:gd name="T35" fmla="*/ 1319 h 1322"/>
                  <a:gd name="T36" fmla="*/ 586 w 1302"/>
                  <a:gd name="T37" fmla="*/ 1319 h 1322"/>
                  <a:gd name="T38" fmla="*/ 459 w 1302"/>
                  <a:gd name="T39" fmla="*/ 1292 h 1322"/>
                  <a:gd name="T40" fmla="*/ 341 w 1302"/>
                  <a:gd name="T41" fmla="*/ 1243 h 1322"/>
                  <a:gd name="T42" fmla="*/ 238 w 1302"/>
                  <a:gd name="T43" fmla="*/ 1171 h 1322"/>
                  <a:gd name="T44" fmla="*/ 149 w 1302"/>
                  <a:gd name="T45" fmla="*/ 1082 h 1322"/>
                  <a:gd name="T46" fmla="*/ 79 w 1302"/>
                  <a:gd name="T47" fmla="*/ 977 h 1322"/>
                  <a:gd name="T48" fmla="*/ 29 w 1302"/>
                  <a:gd name="T49" fmla="*/ 858 h 1322"/>
                  <a:gd name="T50" fmla="*/ 4 w 1302"/>
                  <a:gd name="T51" fmla="*/ 730 h 1322"/>
                  <a:gd name="T52" fmla="*/ 4 w 1302"/>
                  <a:gd name="T53" fmla="*/ 594 h 1322"/>
                  <a:gd name="T54" fmla="*/ 29 w 1302"/>
                  <a:gd name="T55" fmla="*/ 465 h 1322"/>
                  <a:gd name="T56" fmla="*/ 79 w 1302"/>
                  <a:gd name="T57" fmla="*/ 346 h 1322"/>
                  <a:gd name="T58" fmla="*/ 149 w 1302"/>
                  <a:gd name="T59" fmla="*/ 240 h 1322"/>
                  <a:gd name="T60" fmla="*/ 238 w 1302"/>
                  <a:gd name="T61" fmla="*/ 151 h 1322"/>
                  <a:gd name="T62" fmla="*/ 341 w 1302"/>
                  <a:gd name="T63" fmla="*/ 80 h 1322"/>
                  <a:gd name="T64" fmla="*/ 459 w 1302"/>
                  <a:gd name="T65" fmla="*/ 30 h 1322"/>
                  <a:gd name="T66" fmla="*/ 586 w 1302"/>
                  <a:gd name="T67" fmla="*/ 3 h 1322"/>
                  <a:gd name="T68" fmla="*/ 652 w 1302"/>
                  <a:gd name="T69" fmla="*/ 165 h 1322"/>
                  <a:gd name="T70" fmla="*/ 652 w 1302"/>
                  <a:gd name="T71" fmla="*/ 496 h 1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2"/>
                  <a:gd name="T109" fmla="*/ 0 h 1322"/>
                  <a:gd name="T110" fmla="*/ 1302 w 1302"/>
                  <a:gd name="T111" fmla="*/ 1322 h 1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2" h="1322">
                    <a:moveTo>
                      <a:pt x="652" y="662"/>
                    </a:moveTo>
                    <a:lnTo>
                      <a:pt x="652" y="496"/>
                    </a:lnTo>
                    <a:lnTo>
                      <a:pt x="652" y="330"/>
                    </a:lnTo>
                    <a:lnTo>
                      <a:pt x="652" y="165"/>
                    </a:lnTo>
                    <a:lnTo>
                      <a:pt x="652" y="0"/>
                    </a:lnTo>
                    <a:lnTo>
                      <a:pt x="718" y="3"/>
                    </a:lnTo>
                    <a:lnTo>
                      <a:pt x="783" y="13"/>
                    </a:lnTo>
                    <a:lnTo>
                      <a:pt x="845" y="30"/>
                    </a:lnTo>
                    <a:lnTo>
                      <a:pt x="904" y="51"/>
                    </a:lnTo>
                    <a:lnTo>
                      <a:pt x="961" y="80"/>
                    </a:lnTo>
                    <a:lnTo>
                      <a:pt x="1014" y="112"/>
                    </a:lnTo>
                    <a:lnTo>
                      <a:pt x="1065" y="151"/>
                    </a:lnTo>
                    <a:lnTo>
                      <a:pt x="1111" y="194"/>
                    </a:lnTo>
                    <a:lnTo>
                      <a:pt x="1152" y="240"/>
                    </a:lnTo>
                    <a:lnTo>
                      <a:pt x="1191" y="292"/>
                    </a:lnTo>
                    <a:lnTo>
                      <a:pt x="1223" y="346"/>
                    </a:lnTo>
                    <a:lnTo>
                      <a:pt x="1250" y="404"/>
                    </a:lnTo>
                    <a:lnTo>
                      <a:pt x="1272" y="465"/>
                    </a:lnTo>
                    <a:lnTo>
                      <a:pt x="1288" y="528"/>
                    </a:lnTo>
                    <a:lnTo>
                      <a:pt x="1299" y="594"/>
                    </a:lnTo>
                    <a:lnTo>
                      <a:pt x="1302" y="662"/>
                    </a:lnTo>
                    <a:lnTo>
                      <a:pt x="1299" y="730"/>
                    </a:lnTo>
                    <a:lnTo>
                      <a:pt x="1288" y="795"/>
                    </a:lnTo>
                    <a:lnTo>
                      <a:pt x="1272" y="858"/>
                    </a:lnTo>
                    <a:lnTo>
                      <a:pt x="1250" y="919"/>
                    </a:lnTo>
                    <a:lnTo>
                      <a:pt x="1223" y="977"/>
                    </a:lnTo>
                    <a:lnTo>
                      <a:pt x="1191" y="1031"/>
                    </a:lnTo>
                    <a:lnTo>
                      <a:pt x="1152" y="1082"/>
                    </a:lnTo>
                    <a:lnTo>
                      <a:pt x="1111" y="1129"/>
                    </a:lnTo>
                    <a:lnTo>
                      <a:pt x="1065" y="1171"/>
                    </a:lnTo>
                    <a:lnTo>
                      <a:pt x="1014" y="1209"/>
                    </a:lnTo>
                    <a:lnTo>
                      <a:pt x="961" y="1243"/>
                    </a:lnTo>
                    <a:lnTo>
                      <a:pt x="904" y="1271"/>
                    </a:lnTo>
                    <a:lnTo>
                      <a:pt x="845" y="1292"/>
                    </a:lnTo>
                    <a:lnTo>
                      <a:pt x="783" y="1309"/>
                    </a:lnTo>
                    <a:lnTo>
                      <a:pt x="718" y="1319"/>
                    </a:lnTo>
                    <a:lnTo>
                      <a:pt x="652" y="1322"/>
                    </a:lnTo>
                    <a:lnTo>
                      <a:pt x="586" y="1319"/>
                    </a:lnTo>
                    <a:lnTo>
                      <a:pt x="521" y="1309"/>
                    </a:lnTo>
                    <a:lnTo>
                      <a:pt x="459" y="1292"/>
                    </a:lnTo>
                    <a:lnTo>
                      <a:pt x="399" y="1271"/>
                    </a:lnTo>
                    <a:lnTo>
                      <a:pt x="341" y="1243"/>
                    </a:lnTo>
                    <a:lnTo>
                      <a:pt x="288" y="1209"/>
                    </a:lnTo>
                    <a:lnTo>
                      <a:pt x="238" y="1171"/>
                    </a:lnTo>
                    <a:lnTo>
                      <a:pt x="191" y="1129"/>
                    </a:lnTo>
                    <a:lnTo>
                      <a:pt x="149" y="1082"/>
                    </a:lnTo>
                    <a:lnTo>
                      <a:pt x="112" y="1031"/>
                    </a:lnTo>
                    <a:lnTo>
                      <a:pt x="79" y="977"/>
                    </a:lnTo>
                    <a:lnTo>
                      <a:pt x="52" y="919"/>
                    </a:lnTo>
                    <a:lnTo>
                      <a:pt x="29" y="858"/>
                    </a:lnTo>
                    <a:lnTo>
                      <a:pt x="14" y="795"/>
                    </a:lnTo>
                    <a:lnTo>
                      <a:pt x="4" y="730"/>
                    </a:lnTo>
                    <a:lnTo>
                      <a:pt x="0" y="662"/>
                    </a:lnTo>
                    <a:lnTo>
                      <a:pt x="4" y="594"/>
                    </a:lnTo>
                    <a:lnTo>
                      <a:pt x="14" y="528"/>
                    </a:lnTo>
                    <a:lnTo>
                      <a:pt x="29" y="465"/>
                    </a:lnTo>
                    <a:lnTo>
                      <a:pt x="52" y="404"/>
                    </a:lnTo>
                    <a:lnTo>
                      <a:pt x="79" y="346"/>
                    </a:lnTo>
                    <a:lnTo>
                      <a:pt x="112" y="292"/>
                    </a:lnTo>
                    <a:lnTo>
                      <a:pt x="149" y="240"/>
                    </a:lnTo>
                    <a:lnTo>
                      <a:pt x="191" y="194"/>
                    </a:lnTo>
                    <a:lnTo>
                      <a:pt x="238" y="151"/>
                    </a:lnTo>
                    <a:lnTo>
                      <a:pt x="288" y="112"/>
                    </a:lnTo>
                    <a:lnTo>
                      <a:pt x="341" y="80"/>
                    </a:lnTo>
                    <a:lnTo>
                      <a:pt x="399" y="51"/>
                    </a:lnTo>
                    <a:lnTo>
                      <a:pt x="459" y="30"/>
                    </a:lnTo>
                    <a:lnTo>
                      <a:pt x="521" y="13"/>
                    </a:lnTo>
                    <a:lnTo>
                      <a:pt x="586" y="3"/>
                    </a:lnTo>
                    <a:lnTo>
                      <a:pt x="652" y="0"/>
                    </a:lnTo>
                    <a:lnTo>
                      <a:pt x="652" y="165"/>
                    </a:lnTo>
                    <a:lnTo>
                      <a:pt x="652" y="330"/>
                    </a:lnTo>
                    <a:lnTo>
                      <a:pt x="652" y="496"/>
                    </a:lnTo>
                    <a:lnTo>
                      <a:pt x="652" y="662"/>
                    </a:lnTo>
                    <a:close/>
                  </a:path>
                </a:pathLst>
              </a:custGeom>
              <a:solidFill>
                <a:srgbClr val="E5E5E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1" name="Freeform 22"/>
              <p:cNvSpPr>
                <a:spLocks/>
              </p:cNvSpPr>
              <p:nvPr/>
            </p:nvSpPr>
            <p:spPr bwMode="auto">
              <a:xfrm rot="-900000">
                <a:off x="6627719" y="3512645"/>
                <a:ext cx="1616141" cy="1641200"/>
              </a:xfrm>
              <a:custGeom>
                <a:avLst/>
                <a:gdLst>
                  <a:gd name="T0" fmla="*/ 646 w 1290"/>
                  <a:gd name="T1" fmla="*/ 492 h 1312"/>
                  <a:gd name="T2" fmla="*/ 646 w 1290"/>
                  <a:gd name="T3" fmla="*/ 164 h 1312"/>
                  <a:gd name="T4" fmla="*/ 712 w 1290"/>
                  <a:gd name="T5" fmla="*/ 4 h 1312"/>
                  <a:gd name="T6" fmla="*/ 836 w 1290"/>
                  <a:gd name="T7" fmla="*/ 30 h 1312"/>
                  <a:gd name="T8" fmla="*/ 952 w 1290"/>
                  <a:gd name="T9" fmla="*/ 80 h 1312"/>
                  <a:gd name="T10" fmla="*/ 1054 w 1290"/>
                  <a:gd name="T11" fmla="*/ 150 h 1312"/>
                  <a:gd name="T12" fmla="*/ 1142 w 1290"/>
                  <a:gd name="T13" fmla="*/ 240 h 1312"/>
                  <a:gd name="T14" fmla="*/ 1212 w 1290"/>
                  <a:gd name="T15" fmla="*/ 345 h 1312"/>
                  <a:gd name="T16" fmla="*/ 1262 w 1290"/>
                  <a:gd name="T17" fmla="*/ 462 h 1312"/>
                  <a:gd name="T18" fmla="*/ 1287 w 1290"/>
                  <a:gd name="T19" fmla="*/ 590 h 1312"/>
                  <a:gd name="T20" fmla="*/ 1287 w 1290"/>
                  <a:gd name="T21" fmla="*/ 724 h 1312"/>
                  <a:gd name="T22" fmla="*/ 1262 w 1290"/>
                  <a:gd name="T23" fmla="*/ 852 h 1312"/>
                  <a:gd name="T24" fmla="*/ 1212 w 1290"/>
                  <a:gd name="T25" fmla="*/ 968 h 1312"/>
                  <a:gd name="T26" fmla="*/ 1142 w 1290"/>
                  <a:gd name="T27" fmla="*/ 1073 h 1312"/>
                  <a:gd name="T28" fmla="*/ 1054 w 1290"/>
                  <a:gd name="T29" fmla="*/ 1162 h 1312"/>
                  <a:gd name="T30" fmla="*/ 952 w 1290"/>
                  <a:gd name="T31" fmla="*/ 1232 h 1312"/>
                  <a:gd name="T32" fmla="*/ 836 w 1290"/>
                  <a:gd name="T33" fmla="*/ 1282 h 1312"/>
                  <a:gd name="T34" fmla="*/ 712 w 1290"/>
                  <a:gd name="T35" fmla="*/ 1308 h 1312"/>
                  <a:gd name="T36" fmla="*/ 581 w 1290"/>
                  <a:gd name="T37" fmla="*/ 1308 h 1312"/>
                  <a:gd name="T38" fmla="*/ 454 w 1290"/>
                  <a:gd name="T39" fmla="*/ 1282 h 1312"/>
                  <a:gd name="T40" fmla="*/ 339 w 1290"/>
                  <a:gd name="T41" fmla="*/ 1232 h 1312"/>
                  <a:gd name="T42" fmla="*/ 235 w 1290"/>
                  <a:gd name="T43" fmla="*/ 1162 h 1312"/>
                  <a:gd name="T44" fmla="*/ 147 w 1290"/>
                  <a:gd name="T45" fmla="*/ 1073 h 1312"/>
                  <a:gd name="T46" fmla="*/ 78 w 1290"/>
                  <a:gd name="T47" fmla="*/ 968 h 1312"/>
                  <a:gd name="T48" fmla="*/ 29 w 1290"/>
                  <a:gd name="T49" fmla="*/ 852 h 1312"/>
                  <a:gd name="T50" fmla="*/ 3 w 1290"/>
                  <a:gd name="T51" fmla="*/ 724 h 1312"/>
                  <a:gd name="T52" fmla="*/ 3 w 1290"/>
                  <a:gd name="T53" fmla="*/ 590 h 1312"/>
                  <a:gd name="T54" fmla="*/ 29 w 1290"/>
                  <a:gd name="T55" fmla="*/ 462 h 1312"/>
                  <a:gd name="T56" fmla="*/ 78 w 1290"/>
                  <a:gd name="T57" fmla="*/ 345 h 1312"/>
                  <a:gd name="T58" fmla="*/ 147 w 1290"/>
                  <a:gd name="T59" fmla="*/ 240 h 1312"/>
                  <a:gd name="T60" fmla="*/ 235 w 1290"/>
                  <a:gd name="T61" fmla="*/ 150 h 1312"/>
                  <a:gd name="T62" fmla="*/ 339 w 1290"/>
                  <a:gd name="T63" fmla="*/ 80 h 1312"/>
                  <a:gd name="T64" fmla="*/ 454 w 1290"/>
                  <a:gd name="T65" fmla="*/ 30 h 1312"/>
                  <a:gd name="T66" fmla="*/ 581 w 1290"/>
                  <a:gd name="T67" fmla="*/ 4 h 1312"/>
                  <a:gd name="T68" fmla="*/ 646 w 1290"/>
                  <a:gd name="T69" fmla="*/ 164 h 1312"/>
                  <a:gd name="T70" fmla="*/ 646 w 1290"/>
                  <a:gd name="T71" fmla="*/ 492 h 1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90"/>
                  <a:gd name="T109" fmla="*/ 0 h 1312"/>
                  <a:gd name="T110" fmla="*/ 1290 w 1290"/>
                  <a:gd name="T111" fmla="*/ 1312 h 13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90" h="1312">
                    <a:moveTo>
                      <a:pt x="646" y="657"/>
                    </a:moveTo>
                    <a:lnTo>
                      <a:pt x="646" y="492"/>
                    </a:lnTo>
                    <a:lnTo>
                      <a:pt x="646" y="329"/>
                    </a:lnTo>
                    <a:lnTo>
                      <a:pt x="646" y="164"/>
                    </a:lnTo>
                    <a:lnTo>
                      <a:pt x="646" y="0"/>
                    </a:lnTo>
                    <a:lnTo>
                      <a:pt x="712" y="4"/>
                    </a:lnTo>
                    <a:lnTo>
                      <a:pt x="775" y="14"/>
                    </a:lnTo>
                    <a:lnTo>
                      <a:pt x="836" y="30"/>
                    </a:lnTo>
                    <a:lnTo>
                      <a:pt x="895" y="52"/>
                    </a:lnTo>
                    <a:lnTo>
                      <a:pt x="952" y="80"/>
                    </a:lnTo>
                    <a:lnTo>
                      <a:pt x="1005" y="113"/>
                    </a:lnTo>
                    <a:lnTo>
                      <a:pt x="1054" y="150"/>
                    </a:lnTo>
                    <a:lnTo>
                      <a:pt x="1100" y="193"/>
                    </a:lnTo>
                    <a:lnTo>
                      <a:pt x="1142" y="240"/>
                    </a:lnTo>
                    <a:lnTo>
                      <a:pt x="1180" y="291"/>
                    </a:lnTo>
                    <a:lnTo>
                      <a:pt x="1212" y="345"/>
                    </a:lnTo>
                    <a:lnTo>
                      <a:pt x="1240" y="401"/>
                    </a:lnTo>
                    <a:lnTo>
                      <a:pt x="1262" y="462"/>
                    </a:lnTo>
                    <a:lnTo>
                      <a:pt x="1278" y="525"/>
                    </a:lnTo>
                    <a:lnTo>
                      <a:pt x="1287" y="590"/>
                    </a:lnTo>
                    <a:lnTo>
                      <a:pt x="1290" y="657"/>
                    </a:lnTo>
                    <a:lnTo>
                      <a:pt x="1287" y="724"/>
                    </a:lnTo>
                    <a:lnTo>
                      <a:pt x="1278" y="789"/>
                    </a:lnTo>
                    <a:lnTo>
                      <a:pt x="1262" y="852"/>
                    </a:lnTo>
                    <a:lnTo>
                      <a:pt x="1240" y="912"/>
                    </a:lnTo>
                    <a:lnTo>
                      <a:pt x="1212" y="968"/>
                    </a:lnTo>
                    <a:lnTo>
                      <a:pt x="1180" y="1022"/>
                    </a:lnTo>
                    <a:lnTo>
                      <a:pt x="1142" y="1073"/>
                    </a:lnTo>
                    <a:lnTo>
                      <a:pt x="1100" y="1119"/>
                    </a:lnTo>
                    <a:lnTo>
                      <a:pt x="1054" y="1162"/>
                    </a:lnTo>
                    <a:lnTo>
                      <a:pt x="1005" y="1200"/>
                    </a:lnTo>
                    <a:lnTo>
                      <a:pt x="952" y="1232"/>
                    </a:lnTo>
                    <a:lnTo>
                      <a:pt x="895" y="1260"/>
                    </a:lnTo>
                    <a:lnTo>
                      <a:pt x="836" y="1282"/>
                    </a:lnTo>
                    <a:lnTo>
                      <a:pt x="775" y="1298"/>
                    </a:lnTo>
                    <a:lnTo>
                      <a:pt x="712" y="1308"/>
                    </a:lnTo>
                    <a:lnTo>
                      <a:pt x="646" y="1312"/>
                    </a:lnTo>
                    <a:lnTo>
                      <a:pt x="581" y="1308"/>
                    </a:lnTo>
                    <a:lnTo>
                      <a:pt x="516" y="1298"/>
                    </a:lnTo>
                    <a:lnTo>
                      <a:pt x="454" y="1282"/>
                    </a:lnTo>
                    <a:lnTo>
                      <a:pt x="395" y="1260"/>
                    </a:lnTo>
                    <a:lnTo>
                      <a:pt x="339" y="1232"/>
                    </a:lnTo>
                    <a:lnTo>
                      <a:pt x="286" y="1200"/>
                    </a:lnTo>
                    <a:lnTo>
                      <a:pt x="235" y="1162"/>
                    </a:lnTo>
                    <a:lnTo>
                      <a:pt x="190" y="1119"/>
                    </a:lnTo>
                    <a:lnTo>
                      <a:pt x="147" y="1073"/>
                    </a:lnTo>
                    <a:lnTo>
                      <a:pt x="110" y="1022"/>
                    </a:lnTo>
                    <a:lnTo>
                      <a:pt x="78" y="968"/>
                    </a:lnTo>
                    <a:lnTo>
                      <a:pt x="51" y="912"/>
                    </a:lnTo>
                    <a:lnTo>
                      <a:pt x="29" y="852"/>
                    </a:lnTo>
                    <a:lnTo>
                      <a:pt x="12" y="789"/>
                    </a:lnTo>
                    <a:lnTo>
                      <a:pt x="3" y="724"/>
                    </a:lnTo>
                    <a:lnTo>
                      <a:pt x="0" y="657"/>
                    </a:lnTo>
                    <a:lnTo>
                      <a:pt x="3" y="590"/>
                    </a:lnTo>
                    <a:lnTo>
                      <a:pt x="12" y="525"/>
                    </a:lnTo>
                    <a:lnTo>
                      <a:pt x="29" y="462"/>
                    </a:lnTo>
                    <a:lnTo>
                      <a:pt x="51" y="401"/>
                    </a:lnTo>
                    <a:lnTo>
                      <a:pt x="78" y="345"/>
                    </a:lnTo>
                    <a:lnTo>
                      <a:pt x="110" y="291"/>
                    </a:lnTo>
                    <a:lnTo>
                      <a:pt x="147" y="240"/>
                    </a:lnTo>
                    <a:lnTo>
                      <a:pt x="190" y="193"/>
                    </a:lnTo>
                    <a:lnTo>
                      <a:pt x="235" y="150"/>
                    </a:lnTo>
                    <a:lnTo>
                      <a:pt x="286" y="113"/>
                    </a:lnTo>
                    <a:lnTo>
                      <a:pt x="339" y="80"/>
                    </a:lnTo>
                    <a:lnTo>
                      <a:pt x="395" y="52"/>
                    </a:lnTo>
                    <a:lnTo>
                      <a:pt x="454" y="30"/>
                    </a:lnTo>
                    <a:lnTo>
                      <a:pt x="516" y="14"/>
                    </a:lnTo>
                    <a:lnTo>
                      <a:pt x="581" y="4"/>
                    </a:lnTo>
                    <a:lnTo>
                      <a:pt x="646" y="0"/>
                    </a:lnTo>
                    <a:lnTo>
                      <a:pt x="646" y="164"/>
                    </a:lnTo>
                    <a:lnTo>
                      <a:pt x="646" y="329"/>
                    </a:lnTo>
                    <a:lnTo>
                      <a:pt x="646" y="492"/>
                    </a:lnTo>
                    <a:lnTo>
                      <a:pt x="646" y="657"/>
                    </a:lnTo>
                    <a:close/>
                  </a:path>
                </a:pathLst>
              </a:custGeom>
              <a:solidFill>
                <a:srgbClr val="F2F2F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2" name="Freeform 23"/>
              <p:cNvSpPr>
                <a:spLocks/>
              </p:cNvSpPr>
              <p:nvPr/>
            </p:nvSpPr>
            <p:spPr bwMode="auto">
              <a:xfrm rot="-900000">
                <a:off x="6633140" y="3520768"/>
                <a:ext cx="1601107" cy="1628672"/>
              </a:xfrm>
              <a:custGeom>
                <a:avLst/>
                <a:gdLst>
                  <a:gd name="T0" fmla="*/ 641 w 1278"/>
                  <a:gd name="T1" fmla="*/ 0 h 1301"/>
                  <a:gd name="T2" fmla="*/ 769 w 1278"/>
                  <a:gd name="T3" fmla="*/ 13 h 1301"/>
                  <a:gd name="T4" fmla="*/ 889 w 1278"/>
                  <a:gd name="T5" fmla="*/ 51 h 1301"/>
                  <a:gd name="T6" fmla="*/ 997 w 1278"/>
                  <a:gd name="T7" fmla="*/ 112 h 1301"/>
                  <a:gd name="T8" fmla="*/ 1092 w 1278"/>
                  <a:gd name="T9" fmla="*/ 190 h 1301"/>
                  <a:gd name="T10" fmla="*/ 1169 w 1278"/>
                  <a:gd name="T11" fmla="*/ 287 h 1301"/>
                  <a:gd name="T12" fmla="*/ 1228 w 1278"/>
                  <a:gd name="T13" fmla="*/ 398 h 1301"/>
                  <a:gd name="T14" fmla="*/ 1266 w 1278"/>
                  <a:gd name="T15" fmla="*/ 520 h 1301"/>
                  <a:gd name="T16" fmla="*/ 1278 w 1278"/>
                  <a:gd name="T17" fmla="*/ 651 h 1301"/>
                  <a:gd name="T18" fmla="*/ 1266 w 1278"/>
                  <a:gd name="T19" fmla="*/ 781 h 1301"/>
                  <a:gd name="T20" fmla="*/ 1228 w 1278"/>
                  <a:gd name="T21" fmla="*/ 904 h 1301"/>
                  <a:gd name="T22" fmla="*/ 1169 w 1278"/>
                  <a:gd name="T23" fmla="*/ 1014 h 1301"/>
                  <a:gd name="T24" fmla="*/ 1092 w 1278"/>
                  <a:gd name="T25" fmla="*/ 1110 h 1301"/>
                  <a:gd name="T26" fmla="*/ 997 w 1278"/>
                  <a:gd name="T27" fmla="*/ 1189 h 1301"/>
                  <a:gd name="T28" fmla="*/ 889 w 1278"/>
                  <a:gd name="T29" fmla="*/ 1249 h 1301"/>
                  <a:gd name="T30" fmla="*/ 769 w 1278"/>
                  <a:gd name="T31" fmla="*/ 1287 h 1301"/>
                  <a:gd name="T32" fmla="*/ 641 w 1278"/>
                  <a:gd name="T33" fmla="*/ 1301 h 1301"/>
                  <a:gd name="T34" fmla="*/ 512 w 1278"/>
                  <a:gd name="T35" fmla="*/ 1287 h 1301"/>
                  <a:gd name="T36" fmla="*/ 392 w 1278"/>
                  <a:gd name="T37" fmla="*/ 1249 h 1301"/>
                  <a:gd name="T38" fmla="*/ 284 w 1278"/>
                  <a:gd name="T39" fmla="*/ 1189 h 1301"/>
                  <a:gd name="T40" fmla="*/ 188 w 1278"/>
                  <a:gd name="T41" fmla="*/ 1110 h 1301"/>
                  <a:gd name="T42" fmla="*/ 110 w 1278"/>
                  <a:gd name="T43" fmla="*/ 1014 h 1301"/>
                  <a:gd name="T44" fmla="*/ 51 w 1278"/>
                  <a:gd name="T45" fmla="*/ 904 h 1301"/>
                  <a:gd name="T46" fmla="*/ 13 w 1278"/>
                  <a:gd name="T47" fmla="*/ 781 h 1301"/>
                  <a:gd name="T48" fmla="*/ 0 w 1278"/>
                  <a:gd name="T49" fmla="*/ 651 h 1301"/>
                  <a:gd name="T50" fmla="*/ 13 w 1278"/>
                  <a:gd name="T51" fmla="*/ 520 h 1301"/>
                  <a:gd name="T52" fmla="*/ 51 w 1278"/>
                  <a:gd name="T53" fmla="*/ 398 h 1301"/>
                  <a:gd name="T54" fmla="*/ 110 w 1278"/>
                  <a:gd name="T55" fmla="*/ 287 h 1301"/>
                  <a:gd name="T56" fmla="*/ 188 w 1278"/>
                  <a:gd name="T57" fmla="*/ 190 h 1301"/>
                  <a:gd name="T58" fmla="*/ 284 w 1278"/>
                  <a:gd name="T59" fmla="*/ 112 h 1301"/>
                  <a:gd name="T60" fmla="*/ 392 w 1278"/>
                  <a:gd name="T61" fmla="*/ 51 h 1301"/>
                  <a:gd name="T62" fmla="*/ 512 w 1278"/>
                  <a:gd name="T63" fmla="*/ 13 h 1301"/>
                  <a:gd name="T64" fmla="*/ 641 w 1278"/>
                  <a:gd name="T65" fmla="*/ 0 h 1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8"/>
                  <a:gd name="T100" fmla="*/ 0 h 1301"/>
                  <a:gd name="T101" fmla="*/ 1278 w 1278"/>
                  <a:gd name="T102" fmla="*/ 1301 h 13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8" h="1301">
                    <a:moveTo>
                      <a:pt x="641" y="651"/>
                    </a:moveTo>
                    <a:lnTo>
                      <a:pt x="641" y="0"/>
                    </a:lnTo>
                    <a:lnTo>
                      <a:pt x="706" y="4"/>
                    </a:lnTo>
                    <a:lnTo>
                      <a:pt x="769" y="13"/>
                    </a:lnTo>
                    <a:lnTo>
                      <a:pt x="830" y="29"/>
                    </a:lnTo>
                    <a:lnTo>
                      <a:pt x="889" y="51"/>
                    </a:lnTo>
                    <a:lnTo>
                      <a:pt x="944" y="78"/>
                    </a:lnTo>
                    <a:lnTo>
                      <a:pt x="997" y="112"/>
                    </a:lnTo>
                    <a:lnTo>
                      <a:pt x="1046" y="149"/>
                    </a:lnTo>
                    <a:lnTo>
                      <a:pt x="1092" y="190"/>
                    </a:lnTo>
                    <a:lnTo>
                      <a:pt x="1132" y="237"/>
                    </a:lnTo>
                    <a:lnTo>
                      <a:pt x="1169" y="287"/>
                    </a:lnTo>
                    <a:lnTo>
                      <a:pt x="1201" y="341"/>
                    </a:lnTo>
                    <a:lnTo>
                      <a:pt x="1228" y="398"/>
                    </a:lnTo>
                    <a:lnTo>
                      <a:pt x="1249" y="458"/>
                    </a:lnTo>
                    <a:lnTo>
                      <a:pt x="1266" y="520"/>
                    </a:lnTo>
                    <a:lnTo>
                      <a:pt x="1275" y="584"/>
                    </a:lnTo>
                    <a:lnTo>
                      <a:pt x="1278" y="651"/>
                    </a:lnTo>
                    <a:lnTo>
                      <a:pt x="1275" y="717"/>
                    </a:lnTo>
                    <a:lnTo>
                      <a:pt x="1266" y="781"/>
                    </a:lnTo>
                    <a:lnTo>
                      <a:pt x="1249" y="844"/>
                    </a:lnTo>
                    <a:lnTo>
                      <a:pt x="1228" y="904"/>
                    </a:lnTo>
                    <a:lnTo>
                      <a:pt x="1201" y="960"/>
                    </a:lnTo>
                    <a:lnTo>
                      <a:pt x="1169" y="1014"/>
                    </a:lnTo>
                    <a:lnTo>
                      <a:pt x="1132" y="1064"/>
                    </a:lnTo>
                    <a:lnTo>
                      <a:pt x="1092" y="1110"/>
                    </a:lnTo>
                    <a:lnTo>
                      <a:pt x="1046" y="1152"/>
                    </a:lnTo>
                    <a:lnTo>
                      <a:pt x="997" y="1189"/>
                    </a:lnTo>
                    <a:lnTo>
                      <a:pt x="944" y="1223"/>
                    </a:lnTo>
                    <a:lnTo>
                      <a:pt x="889" y="1249"/>
                    </a:lnTo>
                    <a:lnTo>
                      <a:pt x="830" y="1272"/>
                    </a:lnTo>
                    <a:lnTo>
                      <a:pt x="769" y="1287"/>
                    </a:lnTo>
                    <a:lnTo>
                      <a:pt x="706" y="1298"/>
                    </a:lnTo>
                    <a:lnTo>
                      <a:pt x="641" y="1301"/>
                    </a:lnTo>
                    <a:lnTo>
                      <a:pt x="575" y="1298"/>
                    </a:lnTo>
                    <a:lnTo>
                      <a:pt x="512" y="1287"/>
                    </a:lnTo>
                    <a:lnTo>
                      <a:pt x="451" y="1272"/>
                    </a:lnTo>
                    <a:lnTo>
                      <a:pt x="392" y="1249"/>
                    </a:lnTo>
                    <a:lnTo>
                      <a:pt x="336" y="1223"/>
                    </a:lnTo>
                    <a:lnTo>
                      <a:pt x="284" y="1189"/>
                    </a:lnTo>
                    <a:lnTo>
                      <a:pt x="234" y="1152"/>
                    </a:lnTo>
                    <a:lnTo>
                      <a:pt x="188" y="1110"/>
                    </a:lnTo>
                    <a:lnTo>
                      <a:pt x="147" y="1064"/>
                    </a:lnTo>
                    <a:lnTo>
                      <a:pt x="110" y="1014"/>
                    </a:lnTo>
                    <a:lnTo>
                      <a:pt x="78" y="960"/>
                    </a:lnTo>
                    <a:lnTo>
                      <a:pt x="51" y="904"/>
                    </a:lnTo>
                    <a:lnTo>
                      <a:pt x="29" y="844"/>
                    </a:lnTo>
                    <a:lnTo>
                      <a:pt x="13" y="781"/>
                    </a:lnTo>
                    <a:lnTo>
                      <a:pt x="4" y="717"/>
                    </a:lnTo>
                    <a:lnTo>
                      <a:pt x="0" y="651"/>
                    </a:lnTo>
                    <a:lnTo>
                      <a:pt x="4" y="584"/>
                    </a:lnTo>
                    <a:lnTo>
                      <a:pt x="13" y="520"/>
                    </a:lnTo>
                    <a:lnTo>
                      <a:pt x="29" y="458"/>
                    </a:lnTo>
                    <a:lnTo>
                      <a:pt x="51" y="398"/>
                    </a:lnTo>
                    <a:lnTo>
                      <a:pt x="78" y="341"/>
                    </a:lnTo>
                    <a:lnTo>
                      <a:pt x="110" y="287"/>
                    </a:lnTo>
                    <a:lnTo>
                      <a:pt x="147" y="237"/>
                    </a:lnTo>
                    <a:lnTo>
                      <a:pt x="188" y="190"/>
                    </a:lnTo>
                    <a:lnTo>
                      <a:pt x="234" y="149"/>
                    </a:lnTo>
                    <a:lnTo>
                      <a:pt x="284" y="112"/>
                    </a:lnTo>
                    <a:lnTo>
                      <a:pt x="336" y="78"/>
                    </a:lnTo>
                    <a:lnTo>
                      <a:pt x="392" y="51"/>
                    </a:lnTo>
                    <a:lnTo>
                      <a:pt x="451" y="29"/>
                    </a:lnTo>
                    <a:lnTo>
                      <a:pt x="512" y="13"/>
                    </a:lnTo>
                    <a:lnTo>
                      <a:pt x="575" y="4"/>
                    </a:lnTo>
                    <a:lnTo>
                      <a:pt x="641" y="0"/>
                    </a:lnTo>
                    <a:lnTo>
                      <a:pt x="641" y="651"/>
                    </a:ln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3" name="Freeform 24"/>
              <p:cNvSpPr>
                <a:spLocks/>
              </p:cNvSpPr>
              <p:nvPr/>
            </p:nvSpPr>
            <p:spPr bwMode="auto">
              <a:xfrm rot="-900000">
                <a:off x="6676060" y="3568333"/>
                <a:ext cx="1515915" cy="1535963"/>
              </a:xfrm>
              <a:custGeom>
                <a:avLst/>
                <a:gdLst>
                  <a:gd name="T0" fmla="*/ 607 w 1210"/>
                  <a:gd name="T1" fmla="*/ 0 h 1225"/>
                  <a:gd name="T2" fmla="*/ 728 w 1210"/>
                  <a:gd name="T3" fmla="*/ 13 h 1225"/>
                  <a:gd name="T4" fmla="*/ 841 w 1210"/>
                  <a:gd name="T5" fmla="*/ 49 h 1225"/>
                  <a:gd name="T6" fmla="*/ 944 w 1210"/>
                  <a:gd name="T7" fmla="*/ 105 h 1225"/>
                  <a:gd name="T8" fmla="*/ 1034 w 1210"/>
                  <a:gd name="T9" fmla="*/ 180 h 1225"/>
                  <a:gd name="T10" fmla="*/ 1106 w 1210"/>
                  <a:gd name="T11" fmla="*/ 271 h 1225"/>
                  <a:gd name="T12" fmla="*/ 1163 w 1210"/>
                  <a:gd name="T13" fmla="*/ 375 h 1225"/>
                  <a:gd name="T14" fmla="*/ 1197 w 1210"/>
                  <a:gd name="T15" fmla="*/ 490 h 1225"/>
                  <a:gd name="T16" fmla="*/ 1210 w 1210"/>
                  <a:gd name="T17" fmla="*/ 613 h 1225"/>
                  <a:gd name="T18" fmla="*/ 1197 w 1210"/>
                  <a:gd name="T19" fmla="*/ 737 h 1225"/>
                  <a:gd name="T20" fmla="*/ 1163 w 1210"/>
                  <a:gd name="T21" fmla="*/ 851 h 1225"/>
                  <a:gd name="T22" fmla="*/ 1106 w 1210"/>
                  <a:gd name="T23" fmla="*/ 954 h 1225"/>
                  <a:gd name="T24" fmla="*/ 1034 w 1210"/>
                  <a:gd name="T25" fmla="*/ 1045 h 1225"/>
                  <a:gd name="T26" fmla="*/ 944 w 1210"/>
                  <a:gd name="T27" fmla="*/ 1120 h 1225"/>
                  <a:gd name="T28" fmla="*/ 841 w 1210"/>
                  <a:gd name="T29" fmla="*/ 1177 h 1225"/>
                  <a:gd name="T30" fmla="*/ 728 w 1210"/>
                  <a:gd name="T31" fmla="*/ 1213 h 1225"/>
                  <a:gd name="T32" fmla="*/ 607 w 1210"/>
                  <a:gd name="T33" fmla="*/ 1225 h 1225"/>
                  <a:gd name="T34" fmla="*/ 485 w 1210"/>
                  <a:gd name="T35" fmla="*/ 1213 h 1225"/>
                  <a:gd name="T36" fmla="*/ 371 w 1210"/>
                  <a:gd name="T37" fmla="*/ 1177 h 1225"/>
                  <a:gd name="T38" fmla="*/ 268 w 1210"/>
                  <a:gd name="T39" fmla="*/ 1120 h 1225"/>
                  <a:gd name="T40" fmla="*/ 179 w 1210"/>
                  <a:gd name="T41" fmla="*/ 1045 h 1225"/>
                  <a:gd name="T42" fmla="*/ 104 w 1210"/>
                  <a:gd name="T43" fmla="*/ 954 h 1225"/>
                  <a:gd name="T44" fmla="*/ 48 w 1210"/>
                  <a:gd name="T45" fmla="*/ 851 h 1225"/>
                  <a:gd name="T46" fmla="*/ 13 w 1210"/>
                  <a:gd name="T47" fmla="*/ 737 h 1225"/>
                  <a:gd name="T48" fmla="*/ 0 w 1210"/>
                  <a:gd name="T49" fmla="*/ 613 h 1225"/>
                  <a:gd name="T50" fmla="*/ 13 w 1210"/>
                  <a:gd name="T51" fmla="*/ 490 h 1225"/>
                  <a:gd name="T52" fmla="*/ 48 w 1210"/>
                  <a:gd name="T53" fmla="*/ 375 h 1225"/>
                  <a:gd name="T54" fmla="*/ 104 w 1210"/>
                  <a:gd name="T55" fmla="*/ 271 h 1225"/>
                  <a:gd name="T56" fmla="*/ 179 w 1210"/>
                  <a:gd name="T57" fmla="*/ 180 h 1225"/>
                  <a:gd name="T58" fmla="*/ 268 w 1210"/>
                  <a:gd name="T59" fmla="*/ 105 h 1225"/>
                  <a:gd name="T60" fmla="*/ 371 w 1210"/>
                  <a:gd name="T61" fmla="*/ 49 h 1225"/>
                  <a:gd name="T62" fmla="*/ 485 w 1210"/>
                  <a:gd name="T63" fmla="*/ 13 h 1225"/>
                  <a:gd name="T64" fmla="*/ 607 w 1210"/>
                  <a:gd name="T65" fmla="*/ 0 h 1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0"/>
                  <a:gd name="T100" fmla="*/ 0 h 1225"/>
                  <a:gd name="T101" fmla="*/ 1210 w 1210"/>
                  <a:gd name="T102" fmla="*/ 1225 h 12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0" h="1225">
                    <a:moveTo>
                      <a:pt x="607" y="613"/>
                    </a:moveTo>
                    <a:lnTo>
                      <a:pt x="607" y="0"/>
                    </a:lnTo>
                    <a:lnTo>
                      <a:pt x="668" y="4"/>
                    </a:lnTo>
                    <a:lnTo>
                      <a:pt x="728" y="13"/>
                    </a:lnTo>
                    <a:lnTo>
                      <a:pt x="786" y="28"/>
                    </a:lnTo>
                    <a:lnTo>
                      <a:pt x="841" y="49"/>
                    </a:lnTo>
                    <a:lnTo>
                      <a:pt x="894" y="74"/>
                    </a:lnTo>
                    <a:lnTo>
                      <a:pt x="944" y="105"/>
                    </a:lnTo>
                    <a:lnTo>
                      <a:pt x="990" y="141"/>
                    </a:lnTo>
                    <a:lnTo>
                      <a:pt x="1034" y="180"/>
                    </a:lnTo>
                    <a:lnTo>
                      <a:pt x="1072" y="224"/>
                    </a:lnTo>
                    <a:lnTo>
                      <a:pt x="1106" y="271"/>
                    </a:lnTo>
                    <a:lnTo>
                      <a:pt x="1137" y="322"/>
                    </a:lnTo>
                    <a:lnTo>
                      <a:pt x="1163" y="375"/>
                    </a:lnTo>
                    <a:lnTo>
                      <a:pt x="1182" y="431"/>
                    </a:lnTo>
                    <a:lnTo>
                      <a:pt x="1197" y="490"/>
                    </a:lnTo>
                    <a:lnTo>
                      <a:pt x="1206" y="551"/>
                    </a:lnTo>
                    <a:lnTo>
                      <a:pt x="1210" y="613"/>
                    </a:lnTo>
                    <a:lnTo>
                      <a:pt x="1206" y="676"/>
                    </a:lnTo>
                    <a:lnTo>
                      <a:pt x="1197" y="737"/>
                    </a:lnTo>
                    <a:lnTo>
                      <a:pt x="1182" y="794"/>
                    </a:lnTo>
                    <a:lnTo>
                      <a:pt x="1163" y="851"/>
                    </a:lnTo>
                    <a:lnTo>
                      <a:pt x="1137" y="905"/>
                    </a:lnTo>
                    <a:lnTo>
                      <a:pt x="1106" y="954"/>
                    </a:lnTo>
                    <a:lnTo>
                      <a:pt x="1072" y="1002"/>
                    </a:lnTo>
                    <a:lnTo>
                      <a:pt x="1034" y="1045"/>
                    </a:lnTo>
                    <a:lnTo>
                      <a:pt x="990" y="1085"/>
                    </a:lnTo>
                    <a:lnTo>
                      <a:pt x="944" y="1120"/>
                    </a:lnTo>
                    <a:lnTo>
                      <a:pt x="894" y="1151"/>
                    </a:lnTo>
                    <a:lnTo>
                      <a:pt x="841" y="1177"/>
                    </a:lnTo>
                    <a:lnTo>
                      <a:pt x="786" y="1198"/>
                    </a:lnTo>
                    <a:lnTo>
                      <a:pt x="728" y="1213"/>
                    </a:lnTo>
                    <a:lnTo>
                      <a:pt x="668" y="1222"/>
                    </a:lnTo>
                    <a:lnTo>
                      <a:pt x="607" y="1225"/>
                    </a:lnTo>
                    <a:lnTo>
                      <a:pt x="545" y="1222"/>
                    </a:lnTo>
                    <a:lnTo>
                      <a:pt x="485" y="1213"/>
                    </a:lnTo>
                    <a:lnTo>
                      <a:pt x="427" y="1198"/>
                    </a:lnTo>
                    <a:lnTo>
                      <a:pt x="371" y="1177"/>
                    </a:lnTo>
                    <a:lnTo>
                      <a:pt x="318" y="1151"/>
                    </a:lnTo>
                    <a:lnTo>
                      <a:pt x="268" y="1120"/>
                    </a:lnTo>
                    <a:lnTo>
                      <a:pt x="221" y="1085"/>
                    </a:lnTo>
                    <a:lnTo>
                      <a:pt x="179" y="1045"/>
                    </a:lnTo>
                    <a:lnTo>
                      <a:pt x="139" y="1002"/>
                    </a:lnTo>
                    <a:lnTo>
                      <a:pt x="104" y="954"/>
                    </a:lnTo>
                    <a:lnTo>
                      <a:pt x="74" y="905"/>
                    </a:lnTo>
                    <a:lnTo>
                      <a:pt x="48" y="851"/>
                    </a:lnTo>
                    <a:lnTo>
                      <a:pt x="28" y="794"/>
                    </a:lnTo>
                    <a:lnTo>
                      <a:pt x="13" y="737"/>
                    </a:lnTo>
                    <a:lnTo>
                      <a:pt x="3" y="676"/>
                    </a:lnTo>
                    <a:lnTo>
                      <a:pt x="0" y="613"/>
                    </a:lnTo>
                    <a:lnTo>
                      <a:pt x="3" y="551"/>
                    </a:lnTo>
                    <a:lnTo>
                      <a:pt x="13" y="490"/>
                    </a:lnTo>
                    <a:lnTo>
                      <a:pt x="28" y="431"/>
                    </a:lnTo>
                    <a:lnTo>
                      <a:pt x="48" y="375"/>
                    </a:lnTo>
                    <a:lnTo>
                      <a:pt x="74" y="322"/>
                    </a:lnTo>
                    <a:lnTo>
                      <a:pt x="104" y="271"/>
                    </a:lnTo>
                    <a:lnTo>
                      <a:pt x="139" y="224"/>
                    </a:lnTo>
                    <a:lnTo>
                      <a:pt x="179" y="180"/>
                    </a:lnTo>
                    <a:lnTo>
                      <a:pt x="221" y="141"/>
                    </a:lnTo>
                    <a:lnTo>
                      <a:pt x="268" y="105"/>
                    </a:lnTo>
                    <a:lnTo>
                      <a:pt x="318" y="74"/>
                    </a:lnTo>
                    <a:lnTo>
                      <a:pt x="371" y="49"/>
                    </a:lnTo>
                    <a:lnTo>
                      <a:pt x="427" y="28"/>
                    </a:lnTo>
                    <a:lnTo>
                      <a:pt x="485" y="13"/>
                    </a:lnTo>
                    <a:lnTo>
                      <a:pt x="545" y="4"/>
                    </a:lnTo>
                    <a:lnTo>
                      <a:pt x="607" y="0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rgbClr val="333D56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4" name="Freeform 25"/>
              <p:cNvSpPr>
                <a:spLocks/>
              </p:cNvSpPr>
              <p:nvPr/>
            </p:nvSpPr>
            <p:spPr bwMode="auto">
              <a:xfrm rot="-900000">
                <a:off x="6624496" y="3575058"/>
                <a:ext cx="1478330" cy="1142576"/>
              </a:xfrm>
              <a:custGeom>
                <a:avLst/>
                <a:gdLst>
                  <a:gd name="T0" fmla="*/ 254 w 1180"/>
                  <a:gd name="T1" fmla="*/ 904 h 911"/>
                  <a:gd name="T2" fmla="*/ 206 w 1180"/>
                  <a:gd name="T3" fmla="*/ 891 h 911"/>
                  <a:gd name="T4" fmla="*/ 163 w 1180"/>
                  <a:gd name="T5" fmla="*/ 877 h 911"/>
                  <a:gd name="T6" fmla="*/ 125 w 1180"/>
                  <a:gd name="T7" fmla="*/ 859 h 911"/>
                  <a:gd name="T8" fmla="*/ 91 w 1180"/>
                  <a:gd name="T9" fmla="*/ 839 h 911"/>
                  <a:gd name="T10" fmla="*/ 61 w 1180"/>
                  <a:gd name="T11" fmla="*/ 811 h 911"/>
                  <a:gd name="T12" fmla="*/ 37 w 1180"/>
                  <a:gd name="T13" fmla="*/ 776 h 911"/>
                  <a:gd name="T14" fmla="*/ 16 w 1180"/>
                  <a:gd name="T15" fmla="*/ 732 h 911"/>
                  <a:gd name="T16" fmla="*/ 2 w 1180"/>
                  <a:gd name="T17" fmla="*/ 655 h 911"/>
                  <a:gd name="T18" fmla="*/ 1 w 1180"/>
                  <a:gd name="T19" fmla="*/ 563 h 911"/>
                  <a:gd name="T20" fmla="*/ 10 w 1180"/>
                  <a:gd name="T21" fmla="*/ 479 h 911"/>
                  <a:gd name="T22" fmla="*/ 30 w 1180"/>
                  <a:gd name="T23" fmla="*/ 404 h 911"/>
                  <a:gd name="T24" fmla="*/ 61 w 1180"/>
                  <a:gd name="T25" fmla="*/ 334 h 911"/>
                  <a:gd name="T26" fmla="*/ 101 w 1180"/>
                  <a:gd name="T27" fmla="*/ 268 h 911"/>
                  <a:gd name="T28" fmla="*/ 153 w 1180"/>
                  <a:gd name="T29" fmla="*/ 206 h 911"/>
                  <a:gd name="T30" fmla="*/ 215 w 1180"/>
                  <a:gd name="T31" fmla="*/ 144 h 911"/>
                  <a:gd name="T32" fmla="*/ 269 w 1180"/>
                  <a:gd name="T33" fmla="*/ 100 h 911"/>
                  <a:gd name="T34" fmla="*/ 307 w 1180"/>
                  <a:gd name="T35" fmla="*/ 77 h 911"/>
                  <a:gd name="T36" fmla="*/ 344 w 1180"/>
                  <a:gd name="T37" fmla="*/ 57 h 911"/>
                  <a:gd name="T38" fmla="*/ 381 w 1180"/>
                  <a:gd name="T39" fmla="*/ 42 h 911"/>
                  <a:gd name="T40" fmla="*/ 419 w 1180"/>
                  <a:gd name="T41" fmla="*/ 30 h 911"/>
                  <a:gd name="T42" fmla="*/ 457 w 1180"/>
                  <a:gd name="T43" fmla="*/ 19 h 911"/>
                  <a:gd name="T44" fmla="*/ 499 w 1180"/>
                  <a:gd name="T45" fmla="*/ 10 h 911"/>
                  <a:gd name="T46" fmla="*/ 543 w 1180"/>
                  <a:gd name="T47" fmla="*/ 4 h 911"/>
                  <a:gd name="T48" fmla="*/ 590 w 1180"/>
                  <a:gd name="T49" fmla="*/ 0 h 911"/>
                  <a:gd name="T50" fmla="*/ 637 w 1180"/>
                  <a:gd name="T51" fmla="*/ 1 h 911"/>
                  <a:gd name="T52" fmla="*/ 682 w 1180"/>
                  <a:gd name="T53" fmla="*/ 3 h 911"/>
                  <a:gd name="T54" fmla="*/ 726 w 1180"/>
                  <a:gd name="T55" fmla="*/ 10 h 911"/>
                  <a:gd name="T56" fmla="*/ 771 w 1180"/>
                  <a:gd name="T57" fmla="*/ 22 h 911"/>
                  <a:gd name="T58" fmla="*/ 817 w 1180"/>
                  <a:gd name="T59" fmla="*/ 38 h 911"/>
                  <a:gd name="T60" fmla="*/ 866 w 1180"/>
                  <a:gd name="T61" fmla="*/ 61 h 911"/>
                  <a:gd name="T62" fmla="*/ 921 w 1180"/>
                  <a:gd name="T63" fmla="*/ 91 h 911"/>
                  <a:gd name="T64" fmla="*/ 972 w 1180"/>
                  <a:gd name="T65" fmla="*/ 124 h 911"/>
                  <a:gd name="T66" fmla="*/ 1014 w 1180"/>
                  <a:gd name="T67" fmla="*/ 155 h 911"/>
                  <a:gd name="T68" fmla="*/ 1048 w 1180"/>
                  <a:gd name="T69" fmla="*/ 189 h 911"/>
                  <a:gd name="T70" fmla="*/ 1080 w 1180"/>
                  <a:gd name="T71" fmla="*/ 224 h 911"/>
                  <a:gd name="T72" fmla="*/ 1107 w 1180"/>
                  <a:gd name="T73" fmla="*/ 264 h 911"/>
                  <a:gd name="T74" fmla="*/ 1130 w 1180"/>
                  <a:gd name="T75" fmla="*/ 306 h 911"/>
                  <a:gd name="T76" fmla="*/ 1152 w 1180"/>
                  <a:gd name="T77" fmla="*/ 354 h 911"/>
                  <a:gd name="T78" fmla="*/ 1171 w 1180"/>
                  <a:gd name="T79" fmla="*/ 404 h 911"/>
                  <a:gd name="T80" fmla="*/ 1172 w 1180"/>
                  <a:gd name="T81" fmla="*/ 423 h 911"/>
                  <a:gd name="T82" fmla="*/ 1146 w 1180"/>
                  <a:gd name="T83" fmla="*/ 394 h 911"/>
                  <a:gd name="T84" fmla="*/ 1108 w 1180"/>
                  <a:gd name="T85" fmla="*/ 358 h 911"/>
                  <a:gd name="T86" fmla="*/ 1059 w 1180"/>
                  <a:gd name="T87" fmla="*/ 322 h 911"/>
                  <a:gd name="T88" fmla="*/ 999 w 1180"/>
                  <a:gd name="T89" fmla="*/ 296 h 911"/>
                  <a:gd name="T90" fmla="*/ 927 w 1180"/>
                  <a:gd name="T91" fmla="*/ 286 h 911"/>
                  <a:gd name="T92" fmla="*/ 847 w 1180"/>
                  <a:gd name="T93" fmla="*/ 301 h 911"/>
                  <a:gd name="T94" fmla="*/ 758 w 1180"/>
                  <a:gd name="T95" fmla="*/ 348 h 911"/>
                  <a:gd name="T96" fmla="*/ 673 w 1180"/>
                  <a:gd name="T97" fmla="*/ 438 h 911"/>
                  <a:gd name="T98" fmla="*/ 628 w 1180"/>
                  <a:gd name="T99" fmla="*/ 532 h 911"/>
                  <a:gd name="T100" fmla="*/ 605 w 1180"/>
                  <a:gd name="T101" fmla="*/ 622 h 911"/>
                  <a:gd name="T102" fmla="*/ 581 w 1180"/>
                  <a:gd name="T103" fmla="*/ 721 h 911"/>
                  <a:gd name="T104" fmla="*/ 541 w 1180"/>
                  <a:gd name="T105" fmla="*/ 797 h 911"/>
                  <a:gd name="T106" fmla="*/ 508 w 1180"/>
                  <a:gd name="T107" fmla="*/ 831 h 911"/>
                  <a:gd name="T108" fmla="*/ 478 w 1180"/>
                  <a:gd name="T109" fmla="*/ 856 h 911"/>
                  <a:gd name="T110" fmla="*/ 450 w 1180"/>
                  <a:gd name="T111" fmla="*/ 874 h 911"/>
                  <a:gd name="T112" fmla="*/ 422 w 1180"/>
                  <a:gd name="T113" fmla="*/ 887 h 911"/>
                  <a:gd name="T114" fmla="*/ 389 w 1180"/>
                  <a:gd name="T115" fmla="*/ 895 h 911"/>
                  <a:gd name="T116" fmla="*/ 351 w 1180"/>
                  <a:gd name="T117" fmla="*/ 902 h 911"/>
                  <a:gd name="T118" fmla="*/ 306 w 1180"/>
                  <a:gd name="T119" fmla="*/ 908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0"/>
                  <a:gd name="T181" fmla="*/ 0 h 911"/>
                  <a:gd name="T182" fmla="*/ 1180 w 1180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0" h="911">
                    <a:moveTo>
                      <a:pt x="280" y="911"/>
                    </a:moveTo>
                    <a:lnTo>
                      <a:pt x="254" y="904"/>
                    </a:lnTo>
                    <a:lnTo>
                      <a:pt x="230" y="897"/>
                    </a:lnTo>
                    <a:lnTo>
                      <a:pt x="206" y="891"/>
                    </a:lnTo>
                    <a:lnTo>
                      <a:pt x="184" y="884"/>
                    </a:lnTo>
                    <a:lnTo>
                      <a:pt x="163" y="877"/>
                    </a:lnTo>
                    <a:lnTo>
                      <a:pt x="144" y="869"/>
                    </a:lnTo>
                    <a:lnTo>
                      <a:pt x="125" y="859"/>
                    </a:lnTo>
                    <a:lnTo>
                      <a:pt x="107" y="849"/>
                    </a:lnTo>
                    <a:lnTo>
                      <a:pt x="91" y="839"/>
                    </a:lnTo>
                    <a:lnTo>
                      <a:pt x="76" y="826"/>
                    </a:lnTo>
                    <a:lnTo>
                      <a:pt x="61" y="811"/>
                    </a:lnTo>
                    <a:lnTo>
                      <a:pt x="48" y="795"/>
                    </a:lnTo>
                    <a:lnTo>
                      <a:pt x="37" y="776"/>
                    </a:lnTo>
                    <a:lnTo>
                      <a:pt x="25" y="755"/>
                    </a:lnTo>
                    <a:lnTo>
                      <a:pt x="16" y="732"/>
                    </a:lnTo>
                    <a:lnTo>
                      <a:pt x="7" y="705"/>
                    </a:lnTo>
                    <a:lnTo>
                      <a:pt x="2" y="655"/>
                    </a:lnTo>
                    <a:lnTo>
                      <a:pt x="0" y="607"/>
                    </a:lnTo>
                    <a:lnTo>
                      <a:pt x="1" y="563"/>
                    </a:lnTo>
                    <a:lnTo>
                      <a:pt x="4" y="521"/>
                    </a:lnTo>
                    <a:lnTo>
                      <a:pt x="10" y="479"/>
                    </a:lnTo>
                    <a:lnTo>
                      <a:pt x="18" y="441"/>
                    </a:lnTo>
                    <a:lnTo>
                      <a:pt x="30" y="404"/>
                    </a:lnTo>
                    <a:lnTo>
                      <a:pt x="44" y="369"/>
                    </a:lnTo>
                    <a:lnTo>
                      <a:pt x="61" y="334"/>
                    </a:lnTo>
                    <a:lnTo>
                      <a:pt x="79" y="301"/>
                    </a:lnTo>
                    <a:lnTo>
                      <a:pt x="101" y="268"/>
                    </a:lnTo>
                    <a:lnTo>
                      <a:pt x="127" y="237"/>
                    </a:lnTo>
                    <a:lnTo>
                      <a:pt x="153" y="206"/>
                    </a:lnTo>
                    <a:lnTo>
                      <a:pt x="183" y="175"/>
                    </a:lnTo>
                    <a:lnTo>
                      <a:pt x="215" y="144"/>
                    </a:lnTo>
                    <a:lnTo>
                      <a:pt x="250" y="113"/>
                    </a:lnTo>
                    <a:lnTo>
                      <a:pt x="269" y="100"/>
                    </a:lnTo>
                    <a:lnTo>
                      <a:pt x="288" y="87"/>
                    </a:lnTo>
                    <a:lnTo>
                      <a:pt x="307" y="77"/>
                    </a:lnTo>
                    <a:lnTo>
                      <a:pt x="326" y="67"/>
                    </a:lnTo>
                    <a:lnTo>
                      <a:pt x="344" y="57"/>
                    </a:lnTo>
                    <a:lnTo>
                      <a:pt x="363" y="49"/>
                    </a:lnTo>
                    <a:lnTo>
                      <a:pt x="381" y="42"/>
                    </a:lnTo>
                    <a:lnTo>
                      <a:pt x="400" y="36"/>
                    </a:lnTo>
                    <a:lnTo>
                      <a:pt x="419" y="30"/>
                    </a:lnTo>
                    <a:lnTo>
                      <a:pt x="438" y="24"/>
                    </a:lnTo>
                    <a:lnTo>
                      <a:pt x="457" y="19"/>
                    </a:lnTo>
                    <a:lnTo>
                      <a:pt x="478" y="15"/>
                    </a:lnTo>
                    <a:lnTo>
                      <a:pt x="499" y="10"/>
                    </a:lnTo>
                    <a:lnTo>
                      <a:pt x="521" y="7"/>
                    </a:lnTo>
                    <a:lnTo>
                      <a:pt x="543" y="4"/>
                    </a:lnTo>
                    <a:lnTo>
                      <a:pt x="566" y="1"/>
                    </a:lnTo>
                    <a:lnTo>
                      <a:pt x="590" y="0"/>
                    </a:lnTo>
                    <a:lnTo>
                      <a:pt x="614" y="0"/>
                    </a:lnTo>
                    <a:lnTo>
                      <a:pt x="637" y="1"/>
                    </a:lnTo>
                    <a:lnTo>
                      <a:pt x="660" y="2"/>
                    </a:lnTo>
                    <a:lnTo>
                      <a:pt x="682" y="3"/>
                    </a:lnTo>
                    <a:lnTo>
                      <a:pt x="704" y="7"/>
                    </a:lnTo>
                    <a:lnTo>
                      <a:pt x="726" y="10"/>
                    </a:lnTo>
                    <a:lnTo>
                      <a:pt x="748" y="15"/>
                    </a:lnTo>
                    <a:lnTo>
                      <a:pt x="771" y="22"/>
                    </a:lnTo>
                    <a:lnTo>
                      <a:pt x="794" y="30"/>
                    </a:lnTo>
                    <a:lnTo>
                      <a:pt x="817" y="38"/>
                    </a:lnTo>
                    <a:lnTo>
                      <a:pt x="841" y="49"/>
                    </a:lnTo>
                    <a:lnTo>
                      <a:pt x="866" y="61"/>
                    </a:lnTo>
                    <a:lnTo>
                      <a:pt x="893" y="76"/>
                    </a:lnTo>
                    <a:lnTo>
                      <a:pt x="921" y="91"/>
                    </a:lnTo>
                    <a:lnTo>
                      <a:pt x="950" y="109"/>
                    </a:lnTo>
                    <a:lnTo>
                      <a:pt x="972" y="124"/>
                    </a:lnTo>
                    <a:lnTo>
                      <a:pt x="994" y="139"/>
                    </a:lnTo>
                    <a:lnTo>
                      <a:pt x="1014" y="155"/>
                    </a:lnTo>
                    <a:lnTo>
                      <a:pt x="1031" y="171"/>
                    </a:lnTo>
                    <a:lnTo>
                      <a:pt x="1048" y="189"/>
                    </a:lnTo>
                    <a:lnTo>
                      <a:pt x="1065" y="206"/>
                    </a:lnTo>
                    <a:lnTo>
                      <a:pt x="1080" y="224"/>
                    </a:lnTo>
                    <a:lnTo>
                      <a:pt x="1093" y="244"/>
                    </a:lnTo>
                    <a:lnTo>
                      <a:pt x="1107" y="264"/>
                    </a:lnTo>
                    <a:lnTo>
                      <a:pt x="1119" y="284"/>
                    </a:lnTo>
                    <a:lnTo>
                      <a:pt x="1130" y="306"/>
                    </a:lnTo>
                    <a:lnTo>
                      <a:pt x="1142" y="329"/>
                    </a:lnTo>
                    <a:lnTo>
                      <a:pt x="1152" y="354"/>
                    </a:lnTo>
                    <a:lnTo>
                      <a:pt x="1161" y="378"/>
                    </a:lnTo>
                    <a:lnTo>
                      <a:pt x="1171" y="404"/>
                    </a:lnTo>
                    <a:lnTo>
                      <a:pt x="1180" y="432"/>
                    </a:lnTo>
                    <a:lnTo>
                      <a:pt x="1172" y="423"/>
                    </a:lnTo>
                    <a:lnTo>
                      <a:pt x="1160" y="410"/>
                    </a:lnTo>
                    <a:lnTo>
                      <a:pt x="1146" y="394"/>
                    </a:lnTo>
                    <a:lnTo>
                      <a:pt x="1129" y="377"/>
                    </a:lnTo>
                    <a:lnTo>
                      <a:pt x="1108" y="358"/>
                    </a:lnTo>
                    <a:lnTo>
                      <a:pt x="1085" y="340"/>
                    </a:lnTo>
                    <a:lnTo>
                      <a:pt x="1059" y="322"/>
                    </a:lnTo>
                    <a:lnTo>
                      <a:pt x="1030" y="307"/>
                    </a:lnTo>
                    <a:lnTo>
                      <a:pt x="999" y="296"/>
                    </a:lnTo>
                    <a:lnTo>
                      <a:pt x="964" y="288"/>
                    </a:lnTo>
                    <a:lnTo>
                      <a:pt x="927" y="286"/>
                    </a:lnTo>
                    <a:lnTo>
                      <a:pt x="888" y="289"/>
                    </a:lnTo>
                    <a:lnTo>
                      <a:pt x="847" y="301"/>
                    </a:lnTo>
                    <a:lnTo>
                      <a:pt x="803" y="319"/>
                    </a:lnTo>
                    <a:lnTo>
                      <a:pt x="758" y="348"/>
                    </a:lnTo>
                    <a:lnTo>
                      <a:pt x="710" y="386"/>
                    </a:lnTo>
                    <a:lnTo>
                      <a:pt x="673" y="438"/>
                    </a:lnTo>
                    <a:lnTo>
                      <a:pt x="646" y="486"/>
                    </a:lnTo>
                    <a:lnTo>
                      <a:pt x="628" y="532"/>
                    </a:lnTo>
                    <a:lnTo>
                      <a:pt x="615" y="577"/>
                    </a:lnTo>
                    <a:lnTo>
                      <a:pt x="605" y="622"/>
                    </a:lnTo>
                    <a:lnTo>
                      <a:pt x="594" y="670"/>
                    </a:lnTo>
                    <a:lnTo>
                      <a:pt x="581" y="721"/>
                    </a:lnTo>
                    <a:lnTo>
                      <a:pt x="560" y="776"/>
                    </a:lnTo>
                    <a:lnTo>
                      <a:pt x="541" y="797"/>
                    </a:lnTo>
                    <a:lnTo>
                      <a:pt x="524" y="816"/>
                    </a:lnTo>
                    <a:lnTo>
                      <a:pt x="508" y="831"/>
                    </a:lnTo>
                    <a:lnTo>
                      <a:pt x="493" y="844"/>
                    </a:lnTo>
                    <a:lnTo>
                      <a:pt x="478" y="856"/>
                    </a:lnTo>
                    <a:lnTo>
                      <a:pt x="464" y="866"/>
                    </a:lnTo>
                    <a:lnTo>
                      <a:pt x="450" y="874"/>
                    </a:lnTo>
                    <a:lnTo>
                      <a:pt x="435" y="881"/>
                    </a:lnTo>
                    <a:lnTo>
                      <a:pt x="422" y="887"/>
                    </a:lnTo>
                    <a:lnTo>
                      <a:pt x="405" y="892"/>
                    </a:lnTo>
                    <a:lnTo>
                      <a:pt x="389" y="895"/>
                    </a:lnTo>
                    <a:lnTo>
                      <a:pt x="371" y="899"/>
                    </a:lnTo>
                    <a:lnTo>
                      <a:pt x="351" y="902"/>
                    </a:lnTo>
                    <a:lnTo>
                      <a:pt x="329" y="906"/>
                    </a:lnTo>
                    <a:lnTo>
                      <a:pt x="306" y="908"/>
                    </a:lnTo>
                    <a:lnTo>
                      <a:pt x="280" y="911"/>
                    </a:lnTo>
                    <a:close/>
                  </a:path>
                </a:pathLst>
              </a:custGeom>
              <a:solidFill>
                <a:srgbClr val="C9BCE5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" name="Freeform 26"/>
              <p:cNvSpPr>
                <a:spLocks/>
              </p:cNvSpPr>
              <p:nvPr/>
            </p:nvSpPr>
            <p:spPr bwMode="auto">
              <a:xfrm rot="-900000">
                <a:off x="7681478" y="4128600"/>
                <a:ext cx="245553" cy="245554"/>
              </a:xfrm>
              <a:custGeom>
                <a:avLst/>
                <a:gdLst>
                  <a:gd name="T0" fmla="*/ 99 w 197"/>
                  <a:gd name="T1" fmla="*/ 0 h 197"/>
                  <a:gd name="T2" fmla="*/ 119 w 197"/>
                  <a:gd name="T3" fmla="*/ 2 h 197"/>
                  <a:gd name="T4" fmla="*/ 137 w 197"/>
                  <a:gd name="T5" fmla="*/ 8 h 197"/>
                  <a:gd name="T6" fmla="*/ 153 w 197"/>
                  <a:gd name="T7" fmla="*/ 17 h 197"/>
                  <a:gd name="T8" fmla="*/ 168 w 197"/>
                  <a:gd name="T9" fmla="*/ 29 h 197"/>
                  <a:gd name="T10" fmla="*/ 180 w 197"/>
                  <a:gd name="T11" fmla="*/ 44 h 197"/>
                  <a:gd name="T12" fmla="*/ 189 w 197"/>
                  <a:gd name="T13" fmla="*/ 61 h 197"/>
                  <a:gd name="T14" fmla="*/ 195 w 197"/>
                  <a:gd name="T15" fmla="*/ 79 h 197"/>
                  <a:gd name="T16" fmla="*/ 197 w 197"/>
                  <a:gd name="T17" fmla="*/ 99 h 197"/>
                  <a:gd name="T18" fmla="*/ 195 w 197"/>
                  <a:gd name="T19" fmla="*/ 118 h 197"/>
                  <a:gd name="T20" fmla="*/ 189 w 197"/>
                  <a:gd name="T21" fmla="*/ 138 h 197"/>
                  <a:gd name="T22" fmla="*/ 180 w 197"/>
                  <a:gd name="T23" fmla="*/ 154 h 197"/>
                  <a:gd name="T24" fmla="*/ 168 w 197"/>
                  <a:gd name="T25" fmla="*/ 168 h 197"/>
                  <a:gd name="T26" fmla="*/ 153 w 197"/>
                  <a:gd name="T27" fmla="*/ 181 h 197"/>
                  <a:gd name="T28" fmla="*/ 137 w 197"/>
                  <a:gd name="T29" fmla="*/ 189 h 197"/>
                  <a:gd name="T30" fmla="*/ 119 w 197"/>
                  <a:gd name="T31" fmla="*/ 194 h 197"/>
                  <a:gd name="T32" fmla="*/ 99 w 197"/>
                  <a:gd name="T33" fmla="*/ 197 h 197"/>
                  <a:gd name="T34" fmla="*/ 79 w 197"/>
                  <a:gd name="T35" fmla="*/ 194 h 197"/>
                  <a:gd name="T36" fmla="*/ 60 w 197"/>
                  <a:gd name="T37" fmla="*/ 189 h 197"/>
                  <a:gd name="T38" fmla="*/ 44 w 197"/>
                  <a:gd name="T39" fmla="*/ 181 h 197"/>
                  <a:gd name="T40" fmla="*/ 29 w 197"/>
                  <a:gd name="T41" fmla="*/ 168 h 197"/>
                  <a:gd name="T42" fmla="*/ 17 w 197"/>
                  <a:gd name="T43" fmla="*/ 154 h 197"/>
                  <a:gd name="T44" fmla="*/ 8 w 197"/>
                  <a:gd name="T45" fmla="*/ 138 h 197"/>
                  <a:gd name="T46" fmla="*/ 2 w 197"/>
                  <a:gd name="T47" fmla="*/ 118 h 197"/>
                  <a:gd name="T48" fmla="*/ 0 w 197"/>
                  <a:gd name="T49" fmla="*/ 99 h 197"/>
                  <a:gd name="T50" fmla="*/ 2 w 197"/>
                  <a:gd name="T51" fmla="*/ 79 h 197"/>
                  <a:gd name="T52" fmla="*/ 8 w 197"/>
                  <a:gd name="T53" fmla="*/ 61 h 197"/>
                  <a:gd name="T54" fmla="*/ 17 w 197"/>
                  <a:gd name="T55" fmla="*/ 44 h 197"/>
                  <a:gd name="T56" fmla="*/ 29 w 197"/>
                  <a:gd name="T57" fmla="*/ 29 h 197"/>
                  <a:gd name="T58" fmla="*/ 44 w 197"/>
                  <a:gd name="T59" fmla="*/ 17 h 197"/>
                  <a:gd name="T60" fmla="*/ 60 w 197"/>
                  <a:gd name="T61" fmla="*/ 8 h 197"/>
                  <a:gd name="T62" fmla="*/ 79 w 197"/>
                  <a:gd name="T63" fmla="*/ 2 h 197"/>
                  <a:gd name="T64" fmla="*/ 99 w 19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97"/>
                  <a:gd name="T101" fmla="*/ 197 w 19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97">
                    <a:moveTo>
                      <a:pt x="99" y="0"/>
                    </a:moveTo>
                    <a:lnTo>
                      <a:pt x="119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1"/>
                    </a:lnTo>
                    <a:lnTo>
                      <a:pt x="195" y="79"/>
                    </a:lnTo>
                    <a:lnTo>
                      <a:pt x="197" y="99"/>
                    </a:lnTo>
                    <a:lnTo>
                      <a:pt x="195" y="118"/>
                    </a:lnTo>
                    <a:lnTo>
                      <a:pt x="189" y="138"/>
                    </a:lnTo>
                    <a:lnTo>
                      <a:pt x="180" y="154"/>
                    </a:lnTo>
                    <a:lnTo>
                      <a:pt x="168" y="168"/>
                    </a:lnTo>
                    <a:lnTo>
                      <a:pt x="153" y="181"/>
                    </a:lnTo>
                    <a:lnTo>
                      <a:pt x="137" y="189"/>
                    </a:lnTo>
                    <a:lnTo>
                      <a:pt x="119" y="194"/>
                    </a:lnTo>
                    <a:lnTo>
                      <a:pt x="99" y="197"/>
                    </a:lnTo>
                    <a:lnTo>
                      <a:pt x="79" y="194"/>
                    </a:lnTo>
                    <a:lnTo>
                      <a:pt x="60" y="189"/>
                    </a:lnTo>
                    <a:lnTo>
                      <a:pt x="44" y="181"/>
                    </a:lnTo>
                    <a:lnTo>
                      <a:pt x="29" y="168"/>
                    </a:lnTo>
                    <a:lnTo>
                      <a:pt x="17" y="154"/>
                    </a:lnTo>
                    <a:lnTo>
                      <a:pt x="8" y="138"/>
                    </a:lnTo>
                    <a:lnTo>
                      <a:pt x="2" y="118"/>
                    </a:lnTo>
                    <a:lnTo>
                      <a:pt x="0" y="9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7"/>
                    </a:lnTo>
                    <a:lnTo>
                      <a:pt x="60" y="8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9B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" name="Freeform 27"/>
              <p:cNvSpPr>
                <a:spLocks/>
              </p:cNvSpPr>
              <p:nvPr/>
            </p:nvSpPr>
            <p:spPr bwMode="auto">
              <a:xfrm rot="-900000">
                <a:off x="6950187" y="4283088"/>
                <a:ext cx="245553" cy="248059"/>
              </a:xfrm>
              <a:custGeom>
                <a:avLst/>
                <a:gdLst>
                  <a:gd name="T0" fmla="*/ 99 w 197"/>
                  <a:gd name="T1" fmla="*/ 0 h 200"/>
                  <a:gd name="T2" fmla="*/ 119 w 197"/>
                  <a:gd name="T3" fmla="*/ 3 h 200"/>
                  <a:gd name="T4" fmla="*/ 137 w 197"/>
                  <a:gd name="T5" fmla="*/ 9 h 200"/>
                  <a:gd name="T6" fmla="*/ 154 w 197"/>
                  <a:gd name="T7" fmla="*/ 18 h 200"/>
                  <a:gd name="T8" fmla="*/ 168 w 197"/>
                  <a:gd name="T9" fmla="*/ 29 h 200"/>
                  <a:gd name="T10" fmla="*/ 180 w 197"/>
                  <a:gd name="T11" fmla="*/ 44 h 200"/>
                  <a:gd name="T12" fmla="*/ 189 w 197"/>
                  <a:gd name="T13" fmla="*/ 62 h 200"/>
                  <a:gd name="T14" fmla="*/ 195 w 197"/>
                  <a:gd name="T15" fmla="*/ 80 h 200"/>
                  <a:gd name="T16" fmla="*/ 197 w 197"/>
                  <a:gd name="T17" fmla="*/ 100 h 200"/>
                  <a:gd name="T18" fmla="*/ 195 w 197"/>
                  <a:gd name="T19" fmla="*/ 120 h 200"/>
                  <a:gd name="T20" fmla="*/ 189 w 197"/>
                  <a:gd name="T21" fmla="*/ 139 h 200"/>
                  <a:gd name="T22" fmla="*/ 180 w 197"/>
                  <a:gd name="T23" fmla="*/ 156 h 200"/>
                  <a:gd name="T24" fmla="*/ 168 w 197"/>
                  <a:gd name="T25" fmla="*/ 170 h 200"/>
                  <a:gd name="T26" fmla="*/ 154 w 197"/>
                  <a:gd name="T27" fmla="*/ 183 h 200"/>
                  <a:gd name="T28" fmla="*/ 137 w 197"/>
                  <a:gd name="T29" fmla="*/ 192 h 200"/>
                  <a:gd name="T30" fmla="*/ 119 w 197"/>
                  <a:gd name="T31" fmla="*/ 197 h 200"/>
                  <a:gd name="T32" fmla="*/ 99 w 197"/>
                  <a:gd name="T33" fmla="*/ 200 h 200"/>
                  <a:gd name="T34" fmla="*/ 80 w 197"/>
                  <a:gd name="T35" fmla="*/ 197 h 200"/>
                  <a:gd name="T36" fmla="*/ 61 w 197"/>
                  <a:gd name="T37" fmla="*/ 192 h 200"/>
                  <a:gd name="T38" fmla="*/ 44 w 197"/>
                  <a:gd name="T39" fmla="*/ 183 h 200"/>
                  <a:gd name="T40" fmla="*/ 29 w 197"/>
                  <a:gd name="T41" fmla="*/ 170 h 200"/>
                  <a:gd name="T42" fmla="*/ 17 w 197"/>
                  <a:gd name="T43" fmla="*/ 156 h 200"/>
                  <a:gd name="T44" fmla="*/ 8 w 197"/>
                  <a:gd name="T45" fmla="*/ 139 h 200"/>
                  <a:gd name="T46" fmla="*/ 2 w 197"/>
                  <a:gd name="T47" fmla="*/ 120 h 200"/>
                  <a:gd name="T48" fmla="*/ 0 w 197"/>
                  <a:gd name="T49" fmla="*/ 100 h 200"/>
                  <a:gd name="T50" fmla="*/ 2 w 197"/>
                  <a:gd name="T51" fmla="*/ 80 h 200"/>
                  <a:gd name="T52" fmla="*/ 8 w 197"/>
                  <a:gd name="T53" fmla="*/ 62 h 200"/>
                  <a:gd name="T54" fmla="*/ 17 w 197"/>
                  <a:gd name="T55" fmla="*/ 44 h 200"/>
                  <a:gd name="T56" fmla="*/ 29 w 197"/>
                  <a:gd name="T57" fmla="*/ 29 h 200"/>
                  <a:gd name="T58" fmla="*/ 44 w 197"/>
                  <a:gd name="T59" fmla="*/ 18 h 200"/>
                  <a:gd name="T60" fmla="*/ 61 w 197"/>
                  <a:gd name="T61" fmla="*/ 9 h 200"/>
                  <a:gd name="T62" fmla="*/ 80 w 197"/>
                  <a:gd name="T63" fmla="*/ 3 h 200"/>
                  <a:gd name="T64" fmla="*/ 99 w 197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200"/>
                  <a:gd name="T101" fmla="*/ 197 w 197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200">
                    <a:moveTo>
                      <a:pt x="99" y="0"/>
                    </a:moveTo>
                    <a:lnTo>
                      <a:pt x="119" y="3"/>
                    </a:lnTo>
                    <a:lnTo>
                      <a:pt x="137" y="9"/>
                    </a:lnTo>
                    <a:lnTo>
                      <a:pt x="154" y="18"/>
                    </a:lnTo>
                    <a:lnTo>
                      <a:pt x="168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0"/>
                    </a:lnTo>
                    <a:lnTo>
                      <a:pt x="197" y="100"/>
                    </a:lnTo>
                    <a:lnTo>
                      <a:pt x="195" y="120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8" y="170"/>
                    </a:lnTo>
                    <a:lnTo>
                      <a:pt x="154" y="183"/>
                    </a:lnTo>
                    <a:lnTo>
                      <a:pt x="137" y="192"/>
                    </a:lnTo>
                    <a:lnTo>
                      <a:pt x="119" y="197"/>
                    </a:lnTo>
                    <a:lnTo>
                      <a:pt x="99" y="200"/>
                    </a:lnTo>
                    <a:lnTo>
                      <a:pt x="80" y="197"/>
                    </a:lnTo>
                    <a:lnTo>
                      <a:pt x="61" y="192"/>
                    </a:lnTo>
                    <a:lnTo>
                      <a:pt x="44" y="183"/>
                    </a:lnTo>
                    <a:lnTo>
                      <a:pt x="29" y="170"/>
                    </a:lnTo>
                    <a:lnTo>
                      <a:pt x="17" y="156"/>
                    </a:lnTo>
                    <a:lnTo>
                      <a:pt x="8" y="139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8" y="62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8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3F7D6C8-7B21-4903-A778-24A5A6BA9231}" type="slidenum">
              <a:rPr lang="en-GB" sz="1400">
                <a:solidFill>
                  <a:schemeClr val="tx2"/>
                </a:solidFill>
              </a:rPr>
              <a:pPr eaLnBrk="1" hangingPunct="1"/>
              <a:t>10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>
                <a:solidFill>
                  <a:srgbClr val="000099"/>
                </a:solidFill>
              </a:rPr>
              <a:t>Sixth experimental series (GPRS 23, 24, 26, 28)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577850" y="493713"/>
            <a:ext cx="8172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Peculiarities</a:t>
            </a:r>
            <a:r>
              <a:rPr lang="ru-RU" sz="2000">
                <a:solidFill>
                  <a:srgbClr val="000099"/>
                </a:solidFill>
              </a:rPr>
              <a:t>:</a:t>
            </a:r>
            <a:r>
              <a:rPr lang="ru-RU"/>
              <a:t> </a:t>
            </a:r>
            <a:r>
              <a:rPr lang="en-US" sz="2000">
                <a:solidFill>
                  <a:srgbClr val="000099"/>
                </a:solidFill>
              </a:rPr>
              <a:t>10</a:t>
            </a: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2000">
                <a:solidFill>
                  <a:srgbClr val="000099"/>
                </a:solidFill>
              </a:rPr>
              <a:t>min. exposure</a:t>
            </a:r>
            <a:r>
              <a:rPr lang="ru-RU" sz="2000">
                <a:solidFill>
                  <a:srgbClr val="000099"/>
                </a:solidFill>
              </a:rPr>
              <a:t>, </a:t>
            </a:r>
            <a:r>
              <a:rPr lang="en-US" sz="2000">
                <a:solidFill>
                  <a:srgbClr val="000099"/>
                </a:solidFill>
              </a:rPr>
              <a:t>quenching, T= 2300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pic>
        <p:nvPicPr>
          <p:cNvPr id="1126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351338"/>
            <a:ext cx="11525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636713" y="4229100"/>
            <a:ext cx="5502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2000">
                <a:solidFill>
                  <a:srgbClr val="000099"/>
                </a:solidFill>
              </a:rPr>
              <a:t>Liquid phase composition measurements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11271" name="Прямоугольник 32"/>
          <p:cNvSpPr>
            <a:spLocks noChangeArrowheads="1"/>
          </p:cNvSpPr>
          <p:nvPr/>
        </p:nvSpPr>
        <p:spPr bwMode="auto">
          <a:xfrm>
            <a:off x="679450" y="4705350"/>
            <a:ext cx="206375" cy="206375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1272" name="Rectangle 15"/>
          <p:cNvSpPr>
            <a:spLocks noChangeArrowheads="1"/>
          </p:cNvSpPr>
          <p:nvPr/>
        </p:nvSpPr>
        <p:spPr bwMode="auto">
          <a:xfrm>
            <a:off x="4479925" y="5053013"/>
            <a:ext cx="243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Fully melted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>
            <a:off x="6708775" y="4941888"/>
            <a:ext cx="243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62.8</a:t>
            </a:r>
            <a:r>
              <a:rPr lang="ru-RU" sz="1800">
                <a:solidFill>
                  <a:srgbClr val="000099"/>
                </a:solidFill>
              </a:rPr>
              <a:t>±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ru-RU" sz="1800">
                <a:solidFill>
                  <a:srgbClr val="000099"/>
                </a:solidFill>
              </a:rPr>
              <a:t>.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2482850" y="4859338"/>
            <a:ext cx="2435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Fully melted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360363" y="5087938"/>
            <a:ext cx="243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Fully melted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pic>
        <p:nvPicPr>
          <p:cNvPr id="50" name="Picture 26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629399" y="1146083"/>
            <a:ext cx="16192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7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74325" y="1178332"/>
            <a:ext cx="149542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28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551363" y="1348194"/>
            <a:ext cx="2257425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29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7008813" y="1664107"/>
            <a:ext cx="177165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2319338" y="3636963"/>
            <a:ext cx="24479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60 mol.%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by synthesis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(59.9</a:t>
            </a:r>
            <a:r>
              <a:rPr lang="ru-RU" sz="1400">
                <a:solidFill>
                  <a:srgbClr val="000099"/>
                </a:solidFill>
              </a:rPr>
              <a:t>±</a:t>
            </a:r>
            <a:r>
              <a:rPr lang="en-US" sz="1400">
                <a:solidFill>
                  <a:srgbClr val="000099"/>
                </a:solidFill>
              </a:rPr>
              <a:t>0</a:t>
            </a:r>
            <a:r>
              <a:rPr lang="ru-RU" sz="1400">
                <a:solidFill>
                  <a:srgbClr val="000099"/>
                </a:solidFill>
              </a:rPr>
              <a:t>.</a:t>
            </a:r>
            <a:r>
              <a:rPr lang="en-US" sz="1400">
                <a:solidFill>
                  <a:srgbClr val="000099"/>
                </a:solidFill>
              </a:rPr>
              <a:t>5 by analysis)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11281" name="Rectangle 15"/>
          <p:cNvSpPr>
            <a:spLocks noChangeArrowheads="1"/>
          </p:cNvSpPr>
          <p:nvPr/>
        </p:nvSpPr>
        <p:spPr bwMode="auto">
          <a:xfrm>
            <a:off x="392113" y="3636963"/>
            <a:ext cx="2159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60 mol.%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by synthesis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(59.7</a:t>
            </a:r>
            <a:r>
              <a:rPr lang="ru-RU" sz="1400">
                <a:solidFill>
                  <a:srgbClr val="000099"/>
                </a:solidFill>
              </a:rPr>
              <a:t>±</a:t>
            </a:r>
            <a:r>
              <a:rPr lang="en-US" sz="1400">
                <a:solidFill>
                  <a:srgbClr val="000099"/>
                </a:solidFill>
              </a:rPr>
              <a:t>0.1 by analysis)</a:t>
            </a:r>
            <a:endParaRPr lang="en-GB" sz="1400">
              <a:solidFill>
                <a:srgbClr val="000099"/>
              </a:solidFill>
            </a:endParaRPr>
          </a:p>
        </p:txBody>
      </p:sp>
      <p:sp>
        <p:nvSpPr>
          <p:cNvPr id="11282" name="Rectangle 15"/>
          <p:cNvSpPr>
            <a:spLocks noChangeArrowheads="1"/>
          </p:cNvSpPr>
          <p:nvPr/>
        </p:nvSpPr>
        <p:spPr bwMode="auto">
          <a:xfrm>
            <a:off x="6800850" y="3636963"/>
            <a:ext cx="2127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50 mol.%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by synthesis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(49.0</a:t>
            </a:r>
            <a:r>
              <a:rPr lang="ru-RU" sz="1400">
                <a:solidFill>
                  <a:srgbClr val="000099"/>
                </a:solidFill>
              </a:rPr>
              <a:t>±</a:t>
            </a:r>
            <a:r>
              <a:rPr lang="en-US" sz="1400">
                <a:solidFill>
                  <a:srgbClr val="000099"/>
                </a:solidFill>
              </a:rPr>
              <a:t>2</a:t>
            </a:r>
            <a:r>
              <a:rPr lang="ru-RU" sz="1400">
                <a:solidFill>
                  <a:srgbClr val="000099"/>
                </a:solidFill>
              </a:rPr>
              <a:t>.</a:t>
            </a:r>
            <a:r>
              <a:rPr lang="en-US" sz="1400">
                <a:solidFill>
                  <a:srgbClr val="000099"/>
                </a:solidFill>
              </a:rPr>
              <a:t>2 by analysis)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11283" name="Rectangle 15"/>
          <p:cNvSpPr>
            <a:spLocks noChangeArrowheads="1"/>
          </p:cNvSpPr>
          <p:nvPr/>
        </p:nvSpPr>
        <p:spPr bwMode="auto">
          <a:xfrm>
            <a:off x="4568825" y="3636963"/>
            <a:ext cx="2184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60 mol.%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by synthesis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(55.0</a:t>
            </a:r>
            <a:r>
              <a:rPr lang="ru-RU" sz="1400">
                <a:solidFill>
                  <a:srgbClr val="000099"/>
                </a:solidFill>
              </a:rPr>
              <a:t>±</a:t>
            </a:r>
            <a:r>
              <a:rPr lang="en-US" sz="1400">
                <a:solidFill>
                  <a:srgbClr val="000099"/>
                </a:solidFill>
              </a:rPr>
              <a:t>0.5 by analysis)</a:t>
            </a:r>
            <a:endParaRPr lang="en-GB" sz="1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Безимени-1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24106" y="1580603"/>
            <a:ext cx="1922358" cy="191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594F72B-F308-4C39-B18C-550ECD1965E7}" type="slidenum">
              <a:rPr lang="en-GB" sz="1400">
                <a:solidFill>
                  <a:schemeClr val="tx2"/>
                </a:solidFill>
              </a:rPr>
              <a:pPr eaLnBrk="1" hangingPunct="1"/>
              <a:t>11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12292" name="Rectangle 15"/>
          <p:cNvSpPr>
            <a:spLocks noChangeArrowheads="1"/>
          </p:cNvSpPr>
          <p:nvPr/>
        </p:nvSpPr>
        <p:spPr bwMode="auto">
          <a:xfrm>
            <a:off x="577850" y="495300"/>
            <a:ext cx="8172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Peculiarities</a:t>
            </a:r>
            <a:r>
              <a:rPr lang="ru-RU" sz="2000">
                <a:solidFill>
                  <a:srgbClr val="000099"/>
                </a:solidFill>
              </a:rPr>
              <a:t>:</a:t>
            </a:r>
            <a:r>
              <a:rPr lang="ru-RU"/>
              <a:t> </a:t>
            </a:r>
            <a:r>
              <a:rPr lang="en-US" sz="2000">
                <a:solidFill>
                  <a:srgbClr val="000099"/>
                </a:solidFill>
              </a:rPr>
              <a:t>10</a:t>
            </a: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2000">
                <a:solidFill>
                  <a:srgbClr val="000099"/>
                </a:solidFill>
              </a:rPr>
              <a:t>min. exposure</a:t>
            </a:r>
            <a:r>
              <a:rPr lang="ru-RU" sz="2000">
                <a:solidFill>
                  <a:srgbClr val="000099"/>
                </a:solidFill>
              </a:rPr>
              <a:t>, </a:t>
            </a:r>
            <a:r>
              <a:rPr lang="en-US" sz="2000">
                <a:solidFill>
                  <a:srgbClr val="000099"/>
                </a:solidFill>
              </a:rPr>
              <a:t>quenching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12293" name="Rectangle 15"/>
          <p:cNvSpPr>
            <a:spLocks noChangeArrowheads="1"/>
          </p:cNvSpPr>
          <p:nvPr/>
        </p:nvSpPr>
        <p:spPr bwMode="auto">
          <a:xfrm>
            <a:off x="5780088" y="674688"/>
            <a:ext cx="325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81</a:t>
            </a:r>
            <a:r>
              <a:rPr lang="ru-RU" sz="1600">
                <a:solidFill>
                  <a:srgbClr val="000099"/>
                </a:solidFill>
              </a:rPr>
              <a:t>.</a:t>
            </a:r>
            <a:r>
              <a:rPr lang="en-US" sz="1600">
                <a:solidFill>
                  <a:srgbClr val="000099"/>
                </a:solidFill>
              </a:rPr>
              <a:t>4</a:t>
            </a:r>
            <a:r>
              <a:rPr lang="ru-RU" sz="1600">
                <a:solidFill>
                  <a:srgbClr val="000099"/>
                </a:solidFill>
              </a:rPr>
              <a:t> </a:t>
            </a:r>
            <a:r>
              <a:rPr lang="en-US" sz="1600">
                <a:solidFill>
                  <a:srgbClr val="000099"/>
                </a:solidFill>
              </a:rPr>
              <a:t>mol</a:t>
            </a:r>
            <a:r>
              <a:rPr lang="ru-RU" sz="1600">
                <a:solidFill>
                  <a:srgbClr val="000099"/>
                </a:solidFill>
              </a:rPr>
              <a:t>.% </a:t>
            </a:r>
            <a:r>
              <a:rPr lang="en-US" sz="1600">
                <a:solidFill>
                  <a:srgbClr val="000099"/>
                </a:solidFill>
              </a:rPr>
              <a:t>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by synthesis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>
                <a:solidFill>
                  <a:srgbClr val="000099"/>
                </a:solidFill>
              </a:rPr>
              <a:t>Seventh experimental series (GPRS 18, 25, 27, 32)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5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068763"/>
            <a:ext cx="152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" name="Picture 65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</a:blip>
          <a:srcRect/>
          <a:stretch>
            <a:fillRect/>
          </a:stretch>
        </p:blipFill>
        <p:spPr bwMode="auto">
          <a:xfrm>
            <a:off x="2955925" y="1586366"/>
            <a:ext cx="186690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7" name="Rectangle 15"/>
          <p:cNvSpPr>
            <a:spLocks noChangeArrowheads="1"/>
          </p:cNvSpPr>
          <p:nvPr/>
        </p:nvSpPr>
        <p:spPr bwMode="auto">
          <a:xfrm>
            <a:off x="3057525" y="4527550"/>
            <a:ext cx="136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>
                <a:solidFill>
                  <a:srgbClr val="000099"/>
                </a:solidFill>
              </a:rPr>
              <a:t>2</a:t>
            </a:r>
            <a:r>
              <a:rPr lang="en-US" sz="1800">
                <a:solidFill>
                  <a:srgbClr val="000099"/>
                </a:solidFill>
              </a:rPr>
              <a:t>175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С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12298" name="Rectangle 15"/>
          <p:cNvSpPr>
            <a:spLocks noChangeArrowheads="1"/>
          </p:cNvSpPr>
          <p:nvPr/>
        </p:nvSpPr>
        <p:spPr bwMode="auto">
          <a:xfrm>
            <a:off x="5456238" y="4494213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>
                <a:solidFill>
                  <a:srgbClr val="000099"/>
                </a:solidFill>
              </a:rPr>
              <a:t>2</a:t>
            </a:r>
            <a:r>
              <a:rPr lang="en-US" sz="1800">
                <a:solidFill>
                  <a:srgbClr val="000099"/>
                </a:solidFill>
              </a:rPr>
              <a:t>160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С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7332663" y="4510088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>
                <a:solidFill>
                  <a:srgbClr val="000099"/>
                </a:solidFill>
              </a:rPr>
              <a:t>2</a:t>
            </a:r>
            <a:r>
              <a:rPr lang="en-US" sz="1800">
                <a:solidFill>
                  <a:srgbClr val="000099"/>
                </a:solidFill>
              </a:rPr>
              <a:t>130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С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889000" y="3451225"/>
            <a:ext cx="136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>
                <a:solidFill>
                  <a:srgbClr val="000099"/>
                </a:solidFill>
              </a:rPr>
              <a:t>2200 </a:t>
            </a:r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С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12301" name="Text Box 54"/>
          <p:cNvSpPr txBox="1">
            <a:spLocks noChangeArrowheads="1"/>
          </p:cNvSpPr>
          <p:nvPr/>
        </p:nvSpPr>
        <p:spPr bwMode="auto">
          <a:xfrm>
            <a:off x="654050" y="1036638"/>
            <a:ext cx="1566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</a:rPr>
              <a:t>GPRS18</a:t>
            </a:r>
            <a:endParaRPr lang="ru-RU" sz="1800">
              <a:solidFill>
                <a:srgbClr val="000099"/>
              </a:solidFill>
            </a:endParaRPr>
          </a:p>
        </p:txBody>
      </p:sp>
      <p:sp>
        <p:nvSpPr>
          <p:cNvPr id="12302" name="Text Box 55"/>
          <p:cNvSpPr txBox="1">
            <a:spLocks noChangeArrowheads="1"/>
          </p:cNvSpPr>
          <p:nvPr/>
        </p:nvSpPr>
        <p:spPr bwMode="auto">
          <a:xfrm>
            <a:off x="3108325" y="1036638"/>
            <a:ext cx="156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</a:rPr>
              <a:t>GPRS25</a:t>
            </a:r>
            <a:endParaRPr lang="ru-RU" sz="1800">
              <a:solidFill>
                <a:srgbClr val="000099"/>
              </a:solidFill>
            </a:endParaRPr>
          </a:p>
        </p:txBody>
      </p:sp>
      <p:sp>
        <p:nvSpPr>
          <p:cNvPr id="12303" name="Text Box 56"/>
          <p:cNvSpPr txBox="1">
            <a:spLocks noChangeArrowheads="1"/>
          </p:cNvSpPr>
          <p:nvPr/>
        </p:nvSpPr>
        <p:spPr bwMode="auto">
          <a:xfrm>
            <a:off x="5284788" y="1036638"/>
            <a:ext cx="156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</a:rPr>
              <a:t>GPRS27</a:t>
            </a:r>
            <a:endParaRPr lang="ru-RU" sz="1800">
              <a:solidFill>
                <a:srgbClr val="000099"/>
              </a:solidFill>
            </a:endParaRPr>
          </a:p>
        </p:txBody>
      </p:sp>
      <p:sp>
        <p:nvSpPr>
          <p:cNvPr id="12304" name="Text Box 57"/>
          <p:cNvSpPr txBox="1">
            <a:spLocks noChangeArrowheads="1"/>
          </p:cNvSpPr>
          <p:nvPr/>
        </p:nvSpPr>
        <p:spPr bwMode="auto">
          <a:xfrm>
            <a:off x="7196138" y="1036638"/>
            <a:ext cx="156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</a:rPr>
              <a:t>GPRS32</a:t>
            </a:r>
            <a:endParaRPr lang="ru-RU" sz="1800">
              <a:solidFill>
                <a:srgbClr val="000099"/>
              </a:solidFill>
            </a:endParaRPr>
          </a:p>
        </p:txBody>
      </p:sp>
      <p:sp>
        <p:nvSpPr>
          <p:cNvPr id="12305" name="Text Box 58"/>
          <p:cNvSpPr txBox="1">
            <a:spLocks noChangeArrowheads="1"/>
          </p:cNvSpPr>
          <p:nvPr/>
        </p:nvSpPr>
        <p:spPr bwMode="auto">
          <a:xfrm>
            <a:off x="687388" y="3708400"/>
            <a:ext cx="197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>
                <a:solidFill>
                  <a:srgbClr val="000099"/>
                </a:solidFill>
              </a:rPr>
              <a:t>Above critical point</a:t>
            </a:r>
            <a:endParaRPr lang="ru-RU" sz="1400">
              <a:solidFill>
                <a:srgbClr val="000099"/>
              </a:solidFill>
            </a:endParaRPr>
          </a:p>
        </p:txBody>
      </p:sp>
      <p:sp>
        <p:nvSpPr>
          <p:cNvPr id="12306" name="Text Box 59"/>
          <p:cNvSpPr txBox="1">
            <a:spLocks noChangeArrowheads="1"/>
          </p:cNvSpPr>
          <p:nvPr/>
        </p:nvSpPr>
        <p:spPr bwMode="auto">
          <a:xfrm>
            <a:off x="5718175" y="4718050"/>
            <a:ext cx="2508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00099"/>
                </a:solidFill>
              </a:rPr>
              <a:t>Below critical point</a:t>
            </a:r>
            <a:endParaRPr lang="ru-RU" sz="1600">
              <a:solidFill>
                <a:srgbClr val="000099"/>
              </a:solidFill>
            </a:endParaRPr>
          </a:p>
        </p:txBody>
      </p:sp>
      <p:sp>
        <p:nvSpPr>
          <p:cNvPr id="12307" name="Rectangle 15"/>
          <p:cNvSpPr>
            <a:spLocks noChangeArrowheads="1"/>
          </p:cNvSpPr>
          <p:nvPr/>
        </p:nvSpPr>
        <p:spPr bwMode="auto">
          <a:xfrm>
            <a:off x="109538" y="5341938"/>
            <a:ext cx="2451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400">
                <a:solidFill>
                  <a:srgbClr val="000099"/>
                </a:solidFill>
              </a:rPr>
              <a:t>GCORD</a:t>
            </a:r>
            <a:r>
              <a:rPr lang="ru-RU" sz="1400">
                <a:solidFill>
                  <a:srgbClr val="000099"/>
                </a:solidFill>
              </a:rPr>
              <a:t>4</a:t>
            </a:r>
            <a:r>
              <a:rPr lang="en-US" sz="1400">
                <a:solidFill>
                  <a:srgbClr val="000099"/>
                </a:solidFill>
              </a:rPr>
              <a:t>, 81</a:t>
            </a:r>
            <a:r>
              <a:rPr lang="ru-RU" sz="1400">
                <a:solidFill>
                  <a:srgbClr val="000099"/>
                </a:solidFill>
              </a:rPr>
              <a:t>.</a:t>
            </a:r>
            <a:r>
              <a:rPr lang="en-US" sz="1400">
                <a:solidFill>
                  <a:srgbClr val="000099"/>
                </a:solidFill>
              </a:rPr>
              <a:t>4</a:t>
            </a:r>
            <a:r>
              <a:rPr lang="ru-RU" sz="1400">
                <a:solidFill>
                  <a:srgbClr val="000099"/>
                </a:solidFill>
              </a:rPr>
              <a:t> </a:t>
            </a:r>
            <a:r>
              <a:rPr lang="en-US" sz="1400">
                <a:solidFill>
                  <a:srgbClr val="000099"/>
                </a:solidFill>
              </a:rPr>
              <a:t>mol</a:t>
            </a:r>
            <a:r>
              <a:rPr lang="ru-RU" sz="1400">
                <a:solidFill>
                  <a:srgbClr val="000099"/>
                </a:solidFill>
              </a:rPr>
              <a:t>.% </a:t>
            </a:r>
            <a:r>
              <a:rPr lang="en-US" sz="1400">
                <a:solidFill>
                  <a:srgbClr val="000099"/>
                </a:solidFill>
              </a:rPr>
              <a:t>SiO</a:t>
            </a:r>
            <a:r>
              <a:rPr lang="en-US" sz="1400" baseline="-25000">
                <a:solidFill>
                  <a:srgbClr val="000099"/>
                </a:solidFill>
              </a:rPr>
              <a:t>2</a:t>
            </a:r>
            <a:r>
              <a:rPr lang="en-US" sz="14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1 min., </a:t>
            </a:r>
            <a:r>
              <a:rPr lang="ru-RU" sz="1400">
                <a:solidFill>
                  <a:srgbClr val="000099"/>
                </a:solidFill>
              </a:rPr>
              <a:t>2200 </a:t>
            </a:r>
            <a:r>
              <a:rPr lang="ru-RU" sz="1400">
                <a:solidFill>
                  <a:srgbClr val="000099"/>
                </a:solidFill>
                <a:sym typeface="Symbol" pitchFamily="18" charset="2"/>
              </a:rPr>
              <a:t>С</a:t>
            </a:r>
            <a:endParaRPr lang="en-GB" sz="1400">
              <a:solidFill>
                <a:srgbClr val="000099"/>
              </a:solidFill>
              <a:sym typeface="Symbol" pitchFamily="18" charset="2"/>
            </a:endParaRPr>
          </a:p>
        </p:txBody>
      </p:sp>
      <p:pic>
        <p:nvPicPr>
          <p:cNvPr id="12308" name="Крест 8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076700"/>
            <a:ext cx="10525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64"/>
          <p:cNvPicPr>
            <a:picLocks noChangeAspect="1" noChangeArrowheads="1"/>
          </p:cNvPicPr>
          <p:nvPr/>
        </p:nvPicPr>
        <p:blipFill>
          <a:blip r:embed="rId7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590675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310" name="Text Box 58"/>
          <p:cNvSpPr txBox="1">
            <a:spLocks noChangeArrowheads="1"/>
          </p:cNvSpPr>
          <p:nvPr/>
        </p:nvSpPr>
        <p:spPr bwMode="auto">
          <a:xfrm>
            <a:off x="2487613" y="4714875"/>
            <a:ext cx="226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00099"/>
                </a:solidFill>
              </a:rPr>
              <a:t>Above critical point</a:t>
            </a:r>
            <a:endParaRPr lang="ru-RU" sz="1600">
              <a:solidFill>
                <a:srgbClr val="000099"/>
              </a:solidFill>
            </a:endParaRPr>
          </a:p>
        </p:txBody>
      </p:sp>
      <p:pic>
        <p:nvPicPr>
          <p:cNvPr id="29" name="Рисунок 28" descr="Безимени-1.pn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tretch>
            <a:fillRect/>
          </a:stretch>
        </p:blipFill>
        <p:spPr>
          <a:xfrm>
            <a:off x="7045468" y="1619794"/>
            <a:ext cx="1913082" cy="190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Безимени-1.png"/>
          <p:cNvPicPr>
            <a:picLocks noChangeAspect="1"/>
          </p:cNvPicPr>
          <p:nvPr/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6854144" y="3161209"/>
            <a:ext cx="1380445" cy="138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Безимени-1.png"/>
          <p:cNvPicPr>
            <a:picLocks noChangeAspect="1"/>
          </p:cNvPicPr>
          <p:nvPr/>
        </p:nvPicPr>
        <p:blipFill>
          <a:blip r:embed="rId10" cstate="print">
            <a:lum/>
          </a:blip>
          <a:srcRect l="8699" t="46959" r="45773" b="9485"/>
          <a:stretch>
            <a:fillRect/>
          </a:stretch>
        </p:blipFill>
        <p:spPr>
          <a:xfrm>
            <a:off x="4930076" y="3235105"/>
            <a:ext cx="1358538" cy="129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Безимени-1.png"/>
          <p:cNvPicPr>
            <a:picLocks noChangeAspect="1"/>
          </p:cNvPicPr>
          <p:nvPr/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2771367" y="3148148"/>
            <a:ext cx="1460998" cy="146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315" name="Прямоугольник 32"/>
          <p:cNvSpPr>
            <a:spLocks noChangeArrowheads="1"/>
          </p:cNvSpPr>
          <p:nvPr/>
        </p:nvSpPr>
        <p:spPr bwMode="auto">
          <a:xfrm>
            <a:off x="454025" y="1325563"/>
            <a:ext cx="201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(80.3</a:t>
            </a:r>
            <a:r>
              <a:rPr lang="ru-RU" sz="1600">
                <a:solidFill>
                  <a:srgbClr val="000099"/>
                </a:solidFill>
              </a:rPr>
              <a:t>±</a:t>
            </a:r>
            <a:r>
              <a:rPr lang="en-US" sz="1600">
                <a:solidFill>
                  <a:srgbClr val="000099"/>
                </a:solidFill>
              </a:rPr>
              <a:t>0</a:t>
            </a:r>
            <a:r>
              <a:rPr lang="ru-RU" sz="1600">
                <a:solidFill>
                  <a:srgbClr val="000099"/>
                </a:solidFill>
              </a:rPr>
              <a:t>.</a:t>
            </a:r>
            <a:r>
              <a:rPr lang="en-US" sz="1600">
                <a:solidFill>
                  <a:srgbClr val="000099"/>
                </a:solidFill>
              </a:rPr>
              <a:t>3 by analysis)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12316" name="Прямоугольник 34"/>
          <p:cNvSpPr>
            <a:spLocks noChangeArrowheads="1"/>
          </p:cNvSpPr>
          <p:nvPr/>
        </p:nvSpPr>
        <p:spPr bwMode="auto">
          <a:xfrm>
            <a:off x="3040063" y="1325563"/>
            <a:ext cx="165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(80.8 by analysis)</a:t>
            </a:r>
            <a:endParaRPr lang="en-GB" sz="1600">
              <a:solidFill>
                <a:srgbClr val="000099"/>
              </a:solidFill>
            </a:endParaRPr>
          </a:p>
        </p:txBody>
      </p:sp>
      <p:graphicFrame>
        <p:nvGraphicFramePr>
          <p:cNvPr id="12370" name="Group 82"/>
          <p:cNvGraphicFramePr>
            <a:graphicFrameLocks noGrp="1"/>
          </p:cNvGraphicFramePr>
          <p:nvPr/>
        </p:nvGraphicFramePr>
        <p:xfrm>
          <a:off x="2590800" y="5059363"/>
          <a:ext cx="2058988" cy="950976"/>
        </p:xfrm>
        <a:graphic>
          <a:graphicData uri="http://schemas.openxmlformats.org/drawingml/2006/table">
            <a:tbl>
              <a:tblPr/>
              <a:tblGrid>
                <a:gridCol w="831850"/>
                <a:gridCol w="1227138"/>
              </a:tblGrid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level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mol.% SiO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top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82.2±2.9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ameboid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79.1±0.5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bottom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72" name="Group 84"/>
          <p:cNvGraphicFramePr>
            <a:graphicFrameLocks noGrp="1"/>
          </p:cNvGraphicFramePr>
          <p:nvPr/>
        </p:nvGraphicFramePr>
        <p:xfrm>
          <a:off x="7010400" y="5059363"/>
          <a:ext cx="2058988" cy="950976"/>
        </p:xfrm>
        <a:graphic>
          <a:graphicData uri="http://schemas.openxmlformats.org/drawingml/2006/table">
            <a:tbl>
              <a:tblPr/>
              <a:tblGrid>
                <a:gridCol w="831850"/>
                <a:gridCol w="1227138"/>
              </a:tblGrid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level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mol.% SiO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top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82.2±0.6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ameboid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79.5±0.7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bottom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72.7±0.4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71" name="Group 83"/>
          <p:cNvGraphicFramePr>
            <a:graphicFrameLocks noGrp="1"/>
          </p:cNvGraphicFramePr>
          <p:nvPr/>
        </p:nvGraphicFramePr>
        <p:xfrm>
          <a:off x="4895850" y="5059363"/>
          <a:ext cx="2058988" cy="950976"/>
        </p:xfrm>
        <a:graphic>
          <a:graphicData uri="http://schemas.openxmlformats.org/drawingml/2006/table">
            <a:tbl>
              <a:tblPr/>
              <a:tblGrid>
                <a:gridCol w="831850"/>
                <a:gridCol w="1227138"/>
              </a:tblGrid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level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mol.% SiO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top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79.2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ameboid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78.6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bottom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74.0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68" name="Прямоугольник 42"/>
          <p:cNvSpPr>
            <a:spLocks noChangeArrowheads="1"/>
          </p:cNvSpPr>
          <p:nvPr/>
        </p:nvSpPr>
        <p:spPr bwMode="auto">
          <a:xfrm>
            <a:off x="7154863" y="1325563"/>
            <a:ext cx="165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(80.8 by analysis)</a:t>
            </a:r>
            <a:endParaRPr lang="en-GB" sz="16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8"/>
          <p:cNvSpPr>
            <a:spLocks/>
          </p:cNvSpPr>
          <p:nvPr/>
        </p:nvSpPr>
        <p:spPr bwMode="auto">
          <a:xfrm>
            <a:off x="5586413" y="2741613"/>
            <a:ext cx="2212975" cy="939800"/>
          </a:xfrm>
          <a:custGeom>
            <a:avLst/>
            <a:gdLst>
              <a:gd name="T0" fmla="*/ 501318821 w 9770"/>
              <a:gd name="T1" fmla="*/ 93991786 h 9398"/>
              <a:gd name="T2" fmla="*/ 0 w 9770"/>
              <a:gd name="T3" fmla="*/ 57377201 h 9398"/>
              <a:gd name="T4" fmla="*/ 0 60000 65536"/>
              <a:gd name="T5" fmla="*/ 0 60000 65536"/>
              <a:gd name="T6" fmla="*/ 0 w 9770"/>
              <a:gd name="T7" fmla="*/ 0 h 9398"/>
              <a:gd name="T8" fmla="*/ 9770 w 9770"/>
              <a:gd name="T9" fmla="*/ 9398 h 93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770" h="9398">
                <a:moveTo>
                  <a:pt x="9770" y="9398"/>
                </a:moveTo>
                <a:cubicBezTo>
                  <a:pt x="6752" y="0"/>
                  <a:pt x="1814" y="3777"/>
                  <a:pt x="0" y="5737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5" name="Line 53"/>
          <p:cNvSpPr>
            <a:spLocks noChangeShapeType="1"/>
          </p:cNvSpPr>
          <p:nvPr/>
        </p:nvSpPr>
        <p:spPr bwMode="auto">
          <a:xfrm flipH="1">
            <a:off x="5576888" y="3351213"/>
            <a:ext cx="1854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6" name="Rectangle 66"/>
          <p:cNvSpPr>
            <a:spLocks noChangeArrowheads="1"/>
          </p:cNvSpPr>
          <p:nvPr/>
        </p:nvSpPr>
        <p:spPr bwMode="auto">
          <a:xfrm>
            <a:off x="5151438" y="3382963"/>
            <a:ext cx="19526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FF0000"/>
                </a:solidFill>
              </a:rPr>
              <a:t>2070±10</a:t>
            </a:r>
            <a:endParaRPr lang="ru-RU" sz="1800"/>
          </a:p>
        </p:txBody>
      </p:sp>
      <p:sp>
        <p:nvSpPr>
          <p:cNvPr id="13317" name="Rectangle 66"/>
          <p:cNvSpPr>
            <a:spLocks noChangeArrowheads="1"/>
          </p:cNvSpPr>
          <p:nvPr/>
        </p:nvSpPr>
        <p:spPr bwMode="auto">
          <a:xfrm>
            <a:off x="2938463" y="3836988"/>
            <a:ext cx="974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FF0000"/>
                </a:solidFill>
              </a:rPr>
              <a:t>2070±10</a:t>
            </a:r>
            <a:endParaRPr lang="ru-RU" sz="1800"/>
          </a:p>
        </p:txBody>
      </p:sp>
      <p:sp>
        <p:nvSpPr>
          <p:cNvPr id="13318" name="Freeform 54"/>
          <p:cNvSpPr>
            <a:spLocks/>
          </p:cNvSpPr>
          <p:nvPr/>
        </p:nvSpPr>
        <p:spPr bwMode="auto">
          <a:xfrm>
            <a:off x="4708525" y="2976563"/>
            <a:ext cx="876300" cy="377825"/>
          </a:xfrm>
          <a:custGeom>
            <a:avLst/>
            <a:gdLst>
              <a:gd name="T0" fmla="*/ 2147483647 w 654"/>
              <a:gd name="T1" fmla="*/ 2147483647 h 528"/>
              <a:gd name="T2" fmla="*/ 0 w 654"/>
              <a:gd name="T3" fmla="*/ 0 h 528"/>
              <a:gd name="T4" fmla="*/ 0 60000 65536"/>
              <a:gd name="T5" fmla="*/ 0 60000 65536"/>
              <a:gd name="T6" fmla="*/ 0 w 654"/>
              <a:gd name="T7" fmla="*/ 0 h 528"/>
              <a:gd name="T8" fmla="*/ 654 w 654"/>
              <a:gd name="T9" fmla="*/ 528 h 5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528">
                <a:moveTo>
                  <a:pt x="654" y="528"/>
                </a:moveTo>
                <a:cubicBezTo>
                  <a:pt x="318" y="477"/>
                  <a:pt x="0" y="0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9" name="Line 53"/>
          <p:cNvSpPr>
            <a:spLocks noChangeShapeType="1"/>
          </p:cNvSpPr>
          <p:nvPr/>
        </p:nvSpPr>
        <p:spPr bwMode="auto">
          <a:xfrm flipH="1">
            <a:off x="3151188" y="3821113"/>
            <a:ext cx="9255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3155950" y="3505200"/>
            <a:ext cx="1130300" cy="511175"/>
          </a:xfrm>
          <a:custGeom>
            <a:avLst/>
            <a:gdLst>
              <a:gd name="T0" fmla="*/ 2147483647 w 711"/>
              <a:gd name="T1" fmla="*/ 2147483647 h 329"/>
              <a:gd name="T2" fmla="*/ 0 w 711"/>
              <a:gd name="T3" fmla="*/ 2147483647 h 329"/>
              <a:gd name="T4" fmla="*/ 0 60000 65536"/>
              <a:gd name="T5" fmla="*/ 0 60000 65536"/>
              <a:gd name="T6" fmla="*/ 0 w 711"/>
              <a:gd name="T7" fmla="*/ 0 h 329"/>
              <a:gd name="T8" fmla="*/ 711 w 711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1" h="329">
                <a:moveTo>
                  <a:pt x="711" y="329"/>
                </a:moveTo>
                <a:cubicBezTo>
                  <a:pt x="492" y="0"/>
                  <a:pt x="129" y="129"/>
                  <a:pt x="0" y="192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1" name="Freeform 54"/>
          <p:cNvSpPr>
            <a:spLocks/>
          </p:cNvSpPr>
          <p:nvPr/>
        </p:nvSpPr>
        <p:spPr bwMode="auto">
          <a:xfrm>
            <a:off x="2101850" y="2998788"/>
            <a:ext cx="1039813" cy="822325"/>
          </a:xfrm>
          <a:custGeom>
            <a:avLst/>
            <a:gdLst>
              <a:gd name="T0" fmla="*/ 2147483647 w 654"/>
              <a:gd name="T1" fmla="*/ 2147483647 h 528"/>
              <a:gd name="T2" fmla="*/ 0 w 654"/>
              <a:gd name="T3" fmla="*/ 0 h 528"/>
              <a:gd name="T4" fmla="*/ 0 60000 65536"/>
              <a:gd name="T5" fmla="*/ 0 60000 65536"/>
              <a:gd name="T6" fmla="*/ 0 w 654"/>
              <a:gd name="T7" fmla="*/ 0 h 528"/>
              <a:gd name="T8" fmla="*/ 654 w 654"/>
              <a:gd name="T9" fmla="*/ 528 h 5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528">
                <a:moveTo>
                  <a:pt x="654" y="528"/>
                </a:moveTo>
                <a:cubicBezTo>
                  <a:pt x="318" y="477"/>
                  <a:pt x="0" y="0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7" name="Овал 166"/>
          <p:cNvSpPr/>
          <p:nvPr/>
        </p:nvSpPr>
        <p:spPr bwMode="auto">
          <a:xfrm>
            <a:off x="2709340" y="2689309"/>
            <a:ext cx="1693889" cy="1693889"/>
          </a:xfrm>
          <a:prstGeom prst="ellipse">
            <a:avLst/>
          </a:prstGeom>
          <a:gradFill flip="none" rotWithShape="1">
            <a:gsLst>
              <a:gs pos="0">
                <a:srgbClr val="FBEAC7">
                  <a:alpha val="47000"/>
                </a:srgbClr>
              </a:gs>
              <a:gs pos="17999">
                <a:srgbClr val="FEE7F2">
                  <a:alpha val="60000"/>
                </a:srgbClr>
              </a:gs>
              <a:gs pos="36000">
                <a:srgbClr val="FAC77D">
                  <a:alpha val="70000"/>
                </a:srgbClr>
              </a:gs>
              <a:gs pos="61000">
                <a:srgbClr val="FBA97D">
                  <a:alpha val="79000"/>
                </a:srgbClr>
              </a:gs>
              <a:gs pos="82001">
                <a:srgbClr val="FBD49C">
                  <a:alpha val="85000"/>
                </a:srgbClr>
              </a:gs>
              <a:gs pos="100000">
                <a:srgbClr val="FEE7F2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9" name="Полилиния 238"/>
          <p:cNvSpPr/>
          <p:nvPr/>
        </p:nvSpPr>
        <p:spPr bwMode="auto">
          <a:xfrm>
            <a:off x="3444875" y="3422650"/>
            <a:ext cx="633413" cy="365125"/>
          </a:xfrm>
          <a:custGeom>
            <a:avLst/>
            <a:gdLst>
              <a:gd name="connsiteX0" fmla="*/ 665018 w 665018"/>
              <a:gd name="connsiteY0" fmla="*/ 261257 h 296883"/>
              <a:gd name="connsiteX1" fmla="*/ 308758 w 665018"/>
              <a:gd name="connsiteY1" fmla="*/ 5938 h 296883"/>
              <a:gd name="connsiteX2" fmla="*/ 0 w 665018"/>
              <a:gd name="connsiteY2" fmla="*/ 296883 h 296883"/>
              <a:gd name="connsiteX0" fmla="*/ 665018 w 665018"/>
              <a:gd name="connsiteY0" fmla="*/ 255319 h 290945"/>
              <a:gd name="connsiteX1" fmla="*/ 308758 w 665018"/>
              <a:gd name="connsiteY1" fmla="*/ 0 h 290945"/>
              <a:gd name="connsiteX2" fmla="*/ 0 w 665018"/>
              <a:gd name="connsiteY2" fmla="*/ 290945 h 290945"/>
              <a:gd name="connsiteX0" fmla="*/ 665018 w 665018"/>
              <a:gd name="connsiteY0" fmla="*/ 255319 h 290945"/>
              <a:gd name="connsiteX1" fmla="*/ 308758 w 665018"/>
              <a:gd name="connsiteY1" fmla="*/ 0 h 290945"/>
              <a:gd name="connsiteX2" fmla="*/ 0 w 665018"/>
              <a:gd name="connsiteY2" fmla="*/ 290945 h 290945"/>
              <a:gd name="connsiteX0" fmla="*/ 665018 w 665018"/>
              <a:gd name="connsiteY0" fmla="*/ 255319 h 290945"/>
              <a:gd name="connsiteX1" fmla="*/ 308758 w 665018"/>
              <a:gd name="connsiteY1" fmla="*/ 0 h 290945"/>
              <a:gd name="connsiteX2" fmla="*/ 0 w 665018"/>
              <a:gd name="connsiteY2" fmla="*/ 290945 h 290945"/>
              <a:gd name="connsiteX0" fmla="*/ 665018 w 665018"/>
              <a:gd name="connsiteY0" fmla="*/ 273132 h 308758"/>
              <a:gd name="connsiteX1" fmla="*/ 308758 w 665018"/>
              <a:gd name="connsiteY1" fmla="*/ 17813 h 308758"/>
              <a:gd name="connsiteX2" fmla="*/ 0 w 665018"/>
              <a:gd name="connsiteY2" fmla="*/ 308758 h 308758"/>
              <a:gd name="connsiteX0" fmla="*/ 665018 w 665018"/>
              <a:gd name="connsiteY0" fmla="*/ 273132 h 308758"/>
              <a:gd name="connsiteX1" fmla="*/ 308758 w 665018"/>
              <a:gd name="connsiteY1" fmla="*/ 17813 h 308758"/>
              <a:gd name="connsiteX2" fmla="*/ 0 w 665018"/>
              <a:gd name="connsiteY2" fmla="*/ 308758 h 308758"/>
              <a:gd name="connsiteX0" fmla="*/ 665018 w 665018"/>
              <a:gd name="connsiteY0" fmla="*/ 273132 h 308758"/>
              <a:gd name="connsiteX1" fmla="*/ 308758 w 665018"/>
              <a:gd name="connsiteY1" fmla="*/ 17813 h 308758"/>
              <a:gd name="connsiteX2" fmla="*/ 0 w 665018"/>
              <a:gd name="connsiteY2" fmla="*/ 308758 h 308758"/>
              <a:gd name="connsiteX0" fmla="*/ 665018 w 665018"/>
              <a:gd name="connsiteY0" fmla="*/ 273132 h 308758"/>
              <a:gd name="connsiteX1" fmla="*/ 308758 w 665018"/>
              <a:gd name="connsiteY1" fmla="*/ 17813 h 308758"/>
              <a:gd name="connsiteX2" fmla="*/ 0 w 665018"/>
              <a:gd name="connsiteY2" fmla="*/ 308758 h 308758"/>
              <a:gd name="connsiteX0" fmla="*/ 665018 w 665018"/>
              <a:gd name="connsiteY0" fmla="*/ 273132 h 308758"/>
              <a:gd name="connsiteX1" fmla="*/ 308758 w 665018"/>
              <a:gd name="connsiteY1" fmla="*/ 17813 h 308758"/>
              <a:gd name="connsiteX2" fmla="*/ 0 w 665018"/>
              <a:gd name="connsiteY2" fmla="*/ 308758 h 308758"/>
              <a:gd name="connsiteX0" fmla="*/ 665018 w 665018"/>
              <a:gd name="connsiteY0" fmla="*/ 267195 h 302821"/>
              <a:gd name="connsiteX1" fmla="*/ 308758 w 665018"/>
              <a:gd name="connsiteY1" fmla="*/ 11876 h 302821"/>
              <a:gd name="connsiteX2" fmla="*/ 0 w 665018"/>
              <a:gd name="connsiteY2" fmla="*/ 302821 h 302821"/>
              <a:gd name="connsiteX0" fmla="*/ 665018 w 665018"/>
              <a:gd name="connsiteY0" fmla="*/ 267195 h 302821"/>
              <a:gd name="connsiteX1" fmla="*/ 308758 w 665018"/>
              <a:gd name="connsiteY1" fmla="*/ 11876 h 302821"/>
              <a:gd name="connsiteX2" fmla="*/ 0 w 665018"/>
              <a:gd name="connsiteY2" fmla="*/ 302821 h 302821"/>
              <a:gd name="connsiteX0" fmla="*/ 665018 w 665018"/>
              <a:gd name="connsiteY0" fmla="*/ 267195 h 302821"/>
              <a:gd name="connsiteX1" fmla="*/ 308758 w 665018"/>
              <a:gd name="connsiteY1" fmla="*/ 11876 h 302821"/>
              <a:gd name="connsiteX2" fmla="*/ 0 w 665018"/>
              <a:gd name="connsiteY2" fmla="*/ 302821 h 302821"/>
              <a:gd name="connsiteX0" fmla="*/ 665018 w 665018"/>
              <a:gd name="connsiteY0" fmla="*/ 261256 h 296882"/>
              <a:gd name="connsiteX1" fmla="*/ 308758 w 665018"/>
              <a:gd name="connsiteY1" fmla="*/ 5937 h 296882"/>
              <a:gd name="connsiteX2" fmla="*/ 0 w 665018"/>
              <a:gd name="connsiteY2" fmla="*/ 296882 h 296882"/>
              <a:gd name="connsiteX0" fmla="*/ 665018 w 665018"/>
              <a:gd name="connsiteY0" fmla="*/ 261256 h 296882"/>
              <a:gd name="connsiteX1" fmla="*/ 308758 w 665018"/>
              <a:gd name="connsiteY1" fmla="*/ 5937 h 296882"/>
              <a:gd name="connsiteX2" fmla="*/ 0 w 665018"/>
              <a:gd name="connsiteY2" fmla="*/ 296882 h 296882"/>
              <a:gd name="connsiteX0" fmla="*/ 665018 w 665018"/>
              <a:gd name="connsiteY0" fmla="*/ 261256 h 296882"/>
              <a:gd name="connsiteX1" fmla="*/ 308758 w 665018"/>
              <a:gd name="connsiteY1" fmla="*/ 5937 h 296882"/>
              <a:gd name="connsiteX2" fmla="*/ 0 w 665018"/>
              <a:gd name="connsiteY2" fmla="*/ 296882 h 296882"/>
              <a:gd name="connsiteX0" fmla="*/ 665018 w 722806"/>
              <a:gd name="connsiteY0" fmla="*/ 260756 h 325884"/>
              <a:gd name="connsiteX1" fmla="*/ 663429 w 722806"/>
              <a:gd name="connsiteY1" fmla="*/ 283332 h 325884"/>
              <a:gd name="connsiteX2" fmla="*/ 308758 w 722806"/>
              <a:gd name="connsiteY2" fmla="*/ 5437 h 325884"/>
              <a:gd name="connsiteX3" fmla="*/ 0 w 722806"/>
              <a:gd name="connsiteY3" fmla="*/ 296382 h 325884"/>
              <a:gd name="connsiteX0" fmla="*/ 665018 w 722806"/>
              <a:gd name="connsiteY0" fmla="*/ 260756 h 325885"/>
              <a:gd name="connsiteX1" fmla="*/ 663429 w 722806"/>
              <a:gd name="connsiteY1" fmla="*/ 283332 h 325885"/>
              <a:gd name="connsiteX2" fmla="*/ 308758 w 722806"/>
              <a:gd name="connsiteY2" fmla="*/ 5437 h 325885"/>
              <a:gd name="connsiteX3" fmla="*/ 0 w 722806"/>
              <a:gd name="connsiteY3" fmla="*/ 296382 h 325885"/>
              <a:gd name="connsiteX0" fmla="*/ 665018 w 722806"/>
              <a:gd name="connsiteY0" fmla="*/ 260756 h 325885"/>
              <a:gd name="connsiteX1" fmla="*/ 663429 w 722806"/>
              <a:gd name="connsiteY1" fmla="*/ 283332 h 325885"/>
              <a:gd name="connsiteX2" fmla="*/ 308758 w 722806"/>
              <a:gd name="connsiteY2" fmla="*/ 5437 h 325885"/>
              <a:gd name="connsiteX3" fmla="*/ 0 w 722806"/>
              <a:gd name="connsiteY3" fmla="*/ 296382 h 325885"/>
              <a:gd name="connsiteX0" fmla="*/ 665018 w 722806"/>
              <a:gd name="connsiteY0" fmla="*/ 0 h 65129"/>
              <a:gd name="connsiteX1" fmla="*/ 663429 w 722806"/>
              <a:gd name="connsiteY1" fmla="*/ 22576 h 65129"/>
              <a:gd name="connsiteX2" fmla="*/ 0 w 722806"/>
              <a:gd name="connsiteY2" fmla="*/ 35626 h 65129"/>
              <a:gd name="connsiteX0" fmla="*/ 665018 w 722806"/>
              <a:gd name="connsiteY0" fmla="*/ 338513 h 403642"/>
              <a:gd name="connsiteX1" fmla="*/ 663429 w 722806"/>
              <a:gd name="connsiteY1" fmla="*/ 361089 h 403642"/>
              <a:gd name="connsiteX2" fmla="*/ 0 w 722806"/>
              <a:gd name="connsiteY2" fmla="*/ 374139 h 403642"/>
              <a:gd name="connsiteX0" fmla="*/ 665018 w 722806"/>
              <a:gd name="connsiteY0" fmla="*/ 338513 h 403642"/>
              <a:gd name="connsiteX1" fmla="*/ 663429 w 722806"/>
              <a:gd name="connsiteY1" fmla="*/ 361089 h 403642"/>
              <a:gd name="connsiteX2" fmla="*/ 0 w 722806"/>
              <a:gd name="connsiteY2" fmla="*/ 374139 h 403642"/>
              <a:gd name="connsiteX0" fmla="*/ 663429 w 663429"/>
              <a:gd name="connsiteY0" fmla="*/ 361089 h 374139"/>
              <a:gd name="connsiteX1" fmla="*/ 0 w 663429"/>
              <a:gd name="connsiteY1" fmla="*/ 374139 h 374139"/>
              <a:gd name="connsiteX0" fmla="*/ 677714 w 677714"/>
              <a:gd name="connsiteY0" fmla="*/ 361089 h 388820"/>
              <a:gd name="connsiteX1" fmla="*/ 0 w 677714"/>
              <a:gd name="connsiteY1" fmla="*/ 388820 h 388820"/>
              <a:gd name="connsiteX0" fmla="*/ 677714 w 677714"/>
              <a:gd name="connsiteY0" fmla="*/ 395345 h 423076"/>
              <a:gd name="connsiteX1" fmla="*/ 0 w 677714"/>
              <a:gd name="connsiteY1" fmla="*/ 423076 h 423076"/>
              <a:gd name="connsiteX0" fmla="*/ 677714 w 677714"/>
              <a:gd name="connsiteY0" fmla="*/ 395345 h 423076"/>
              <a:gd name="connsiteX1" fmla="*/ 0 w 677714"/>
              <a:gd name="connsiteY1" fmla="*/ 423076 h 423076"/>
              <a:gd name="connsiteX0" fmla="*/ 677714 w 677714"/>
              <a:gd name="connsiteY0" fmla="*/ 387994 h 415725"/>
              <a:gd name="connsiteX1" fmla="*/ 671796 w 677714"/>
              <a:gd name="connsiteY1" fmla="*/ 393558 h 415725"/>
              <a:gd name="connsiteX2" fmla="*/ 0 w 677714"/>
              <a:gd name="connsiteY2" fmla="*/ 415725 h 415725"/>
              <a:gd name="connsiteX0" fmla="*/ 677714 w 677714"/>
              <a:gd name="connsiteY0" fmla="*/ 375743 h 403474"/>
              <a:gd name="connsiteX1" fmla="*/ 671796 w 677714"/>
              <a:gd name="connsiteY1" fmla="*/ 381307 h 403474"/>
              <a:gd name="connsiteX2" fmla="*/ 0 w 677714"/>
              <a:gd name="connsiteY2" fmla="*/ 403474 h 403474"/>
              <a:gd name="connsiteX0" fmla="*/ 677714 w 677714"/>
              <a:gd name="connsiteY0" fmla="*/ 378193 h 405924"/>
              <a:gd name="connsiteX1" fmla="*/ 657511 w 677714"/>
              <a:gd name="connsiteY1" fmla="*/ 381307 h 405924"/>
              <a:gd name="connsiteX2" fmla="*/ 0 w 677714"/>
              <a:gd name="connsiteY2" fmla="*/ 405924 h 405924"/>
              <a:gd name="connsiteX0" fmla="*/ 677714 w 677714"/>
              <a:gd name="connsiteY0" fmla="*/ 385543 h 413274"/>
              <a:gd name="connsiteX1" fmla="*/ 657511 w 677714"/>
              <a:gd name="connsiteY1" fmla="*/ 388657 h 413274"/>
              <a:gd name="connsiteX2" fmla="*/ 0 w 677714"/>
              <a:gd name="connsiteY2" fmla="*/ 413274 h 413274"/>
              <a:gd name="connsiteX0" fmla="*/ 677714 w 677714"/>
              <a:gd name="connsiteY0" fmla="*/ 385543 h 427975"/>
              <a:gd name="connsiteX1" fmla="*/ 657511 w 677714"/>
              <a:gd name="connsiteY1" fmla="*/ 388657 h 427975"/>
              <a:gd name="connsiteX2" fmla="*/ 0 w 677714"/>
              <a:gd name="connsiteY2" fmla="*/ 427975 h 427975"/>
              <a:gd name="connsiteX0" fmla="*/ 677714 w 677714"/>
              <a:gd name="connsiteY0" fmla="*/ 385543 h 427975"/>
              <a:gd name="connsiteX1" fmla="*/ 657511 w 677714"/>
              <a:gd name="connsiteY1" fmla="*/ 388657 h 427975"/>
              <a:gd name="connsiteX2" fmla="*/ 0 w 677714"/>
              <a:gd name="connsiteY2" fmla="*/ 427975 h 427975"/>
              <a:gd name="connsiteX0" fmla="*/ 677714 w 677714"/>
              <a:gd name="connsiteY0" fmla="*/ 385543 h 427975"/>
              <a:gd name="connsiteX1" fmla="*/ 657511 w 677714"/>
              <a:gd name="connsiteY1" fmla="*/ 388657 h 427975"/>
              <a:gd name="connsiteX2" fmla="*/ 0 w 677714"/>
              <a:gd name="connsiteY2" fmla="*/ 427975 h 427975"/>
              <a:gd name="connsiteX0" fmla="*/ 677714 w 677714"/>
              <a:gd name="connsiteY0" fmla="*/ 385543 h 427975"/>
              <a:gd name="connsiteX1" fmla="*/ 657511 w 677714"/>
              <a:gd name="connsiteY1" fmla="*/ 388657 h 427975"/>
              <a:gd name="connsiteX2" fmla="*/ 0 w 677714"/>
              <a:gd name="connsiteY2" fmla="*/ 427975 h 427975"/>
              <a:gd name="connsiteX0" fmla="*/ 677714 w 677714"/>
              <a:gd name="connsiteY0" fmla="*/ 385543 h 427975"/>
              <a:gd name="connsiteX1" fmla="*/ 657511 w 677714"/>
              <a:gd name="connsiteY1" fmla="*/ 388657 h 427975"/>
              <a:gd name="connsiteX2" fmla="*/ 0 w 677714"/>
              <a:gd name="connsiteY2" fmla="*/ 427975 h 427975"/>
              <a:gd name="connsiteX0" fmla="*/ 657511 w 657511"/>
              <a:gd name="connsiteY0" fmla="*/ 388657 h 427975"/>
              <a:gd name="connsiteX1" fmla="*/ 0 w 657511"/>
              <a:gd name="connsiteY1" fmla="*/ 427975 h 427975"/>
              <a:gd name="connsiteX0" fmla="*/ 657511 w 657511"/>
              <a:gd name="connsiteY0" fmla="*/ 381306 h 420624"/>
              <a:gd name="connsiteX1" fmla="*/ 0 w 657511"/>
              <a:gd name="connsiteY1" fmla="*/ 420624 h 420624"/>
              <a:gd name="connsiteX0" fmla="*/ 657511 w 657511"/>
              <a:gd name="connsiteY0" fmla="*/ 391107 h 430425"/>
              <a:gd name="connsiteX1" fmla="*/ 0 w 657511"/>
              <a:gd name="connsiteY1" fmla="*/ 430425 h 430425"/>
              <a:gd name="connsiteX0" fmla="*/ 657511 w 657511"/>
              <a:gd name="connsiteY0" fmla="*/ 376406 h 415724"/>
              <a:gd name="connsiteX1" fmla="*/ 0 w 657511"/>
              <a:gd name="connsiteY1" fmla="*/ 415724 h 415724"/>
              <a:gd name="connsiteX0" fmla="*/ 633703 w 633703"/>
              <a:gd name="connsiteY0" fmla="*/ 379432 h 379432"/>
              <a:gd name="connsiteX1" fmla="*/ 0 w 633703"/>
              <a:gd name="connsiteY1" fmla="*/ 364844 h 379432"/>
              <a:gd name="connsiteX0" fmla="*/ 633703 w 633703"/>
              <a:gd name="connsiteY0" fmla="*/ 376406 h 376406"/>
              <a:gd name="connsiteX1" fmla="*/ 0 w 633703"/>
              <a:gd name="connsiteY1" fmla="*/ 361818 h 3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3703" h="376406">
                <a:moveTo>
                  <a:pt x="633703" y="376406"/>
                </a:moveTo>
                <a:cubicBezTo>
                  <a:pt x="105016" y="0"/>
                  <a:pt x="107264" y="75382"/>
                  <a:pt x="0" y="361818"/>
                </a:cubicBezTo>
              </a:path>
            </a:pathLst>
          </a:custGeom>
          <a:ln w="38100" cap="rnd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latin typeface="Calibri" pitchFamily="34" charset="0"/>
            </a:endParaRPr>
          </a:p>
        </p:txBody>
      </p:sp>
      <p:sp>
        <p:nvSpPr>
          <p:cNvPr id="13326" name="Полилиния 246"/>
          <p:cNvSpPr>
            <a:spLocks/>
          </p:cNvSpPr>
          <p:nvPr/>
        </p:nvSpPr>
        <p:spPr bwMode="auto">
          <a:xfrm>
            <a:off x="777875" y="1454150"/>
            <a:ext cx="2660650" cy="2339975"/>
          </a:xfrm>
          <a:custGeom>
            <a:avLst/>
            <a:gdLst>
              <a:gd name="T0" fmla="*/ 2147483647 w 1676"/>
              <a:gd name="T1" fmla="*/ 2147483647 h 1474"/>
              <a:gd name="T2" fmla="*/ 0 w 1676"/>
              <a:gd name="T3" fmla="*/ 0 h 1474"/>
              <a:gd name="T4" fmla="*/ 0 60000 65536"/>
              <a:gd name="T5" fmla="*/ 0 60000 65536"/>
              <a:gd name="T6" fmla="*/ 0 w 1676"/>
              <a:gd name="T7" fmla="*/ 0 h 1474"/>
              <a:gd name="T8" fmla="*/ 1676 w 1676"/>
              <a:gd name="T9" fmla="*/ 1474 h 14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76" h="1474">
                <a:moveTo>
                  <a:pt x="1676" y="1474"/>
                </a:moveTo>
                <a:cubicBezTo>
                  <a:pt x="1259" y="1079"/>
                  <a:pt x="653" y="530"/>
                  <a:pt x="0" y="0"/>
                </a:cubicBezTo>
              </a:path>
            </a:pathLst>
          </a:custGeom>
          <a:noFill/>
          <a:ln w="38100" cap="rnd" cmpd="sng" algn="ctr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425" name="Прямая соединительная линия 424"/>
          <p:cNvCxnSpPr/>
          <p:nvPr/>
        </p:nvCxnSpPr>
        <p:spPr bwMode="auto">
          <a:xfrm rot="5400000">
            <a:off x="2339976" y="2825750"/>
            <a:ext cx="222250" cy="9525"/>
          </a:xfrm>
          <a:prstGeom prst="line">
            <a:avLst/>
          </a:prstGeom>
          <a:ln w="19050" cap="rnd">
            <a:solidFill>
              <a:schemeClr val="accent2">
                <a:lumMod val="75000"/>
                <a:alpha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Прямая соединительная линия 423"/>
          <p:cNvCxnSpPr/>
          <p:nvPr/>
        </p:nvCxnSpPr>
        <p:spPr bwMode="auto">
          <a:xfrm rot="5400000">
            <a:off x="1951038" y="2533650"/>
            <a:ext cx="222250" cy="9525"/>
          </a:xfrm>
          <a:prstGeom prst="line">
            <a:avLst/>
          </a:prstGeom>
          <a:ln w="19050" cap="rnd">
            <a:solidFill>
              <a:schemeClr val="accent2">
                <a:lumMod val="75000"/>
                <a:alpha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260FFE2-A068-4DA7-96F0-7867446AED5B}" type="slidenum">
              <a:rPr lang="en-GB" sz="1400">
                <a:solidFill>
                  <a:schemeClr val="tx2"/>
                </a:solidFill>
              </a:rPr>
              <a:pPr eaLnBrk="1" hangingPunct="1"/>
              <a:t>12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 phase diagram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8" name="Line 2"/>
          <p:cNvSpPr>
            <a:spLocks noChangeShapeType="1"/>
          </p:cNvSpPr>
          <p:nvPr/>
        </p:nvSpPr>
        <p:spPr bwMode="auto">
          <a:xfrm flipH="1">
            <a:off x="768350" y="3786188"/>
            <a:ext cx="3313113" cy="0"/>
          </a:xfrm>
          <a:prstGeom prst="line">
            <a:avLst/>
          </a:prstGeom>
          <a:ln w="38100" cap="rnd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3335" name="Rectangle 3"/>
          <p:cNvSpPr>
            <a:spLocks noChangeArrowheads="1"/>
          </p:cNvSpPr>
          <p:nvPr/>
        </p:nvSpPr>
        <p:spPr bwMode="auto">
          <a:xfrm>
            <a:off x="82550" y="2116138"/>
            <a:ext cx="52546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2600</a:t>
            </a:r>
            <a:endParaRPr lang="ru-RU" sz="1800"/>
          </a:p>
        </p:txBody>
      </p:sp>
      <p:sp>
        <p:nvSpPr>
          <p:cNvPr id="13336" name="Freeform 4"/>
          <p:cNvSpPr>
            <a:spLocks/>
          </p:cNvSpPr>
          <p:nvPr/>
        </p:nvSpPr>
        <p:spPr bwMode="auto">
          <a:xfrm>
            <a:off x="4291013" y="4027488"/>
            <a:ext cx="142875" cy="884237"/>
          </a:xfrm>
          <a:custGeom>
            <a:avLst/>
            <a:gdLst>
              <a:gd name="T0" fmla="*/ 2147483647 w 90"/>
              <a:gd name="T1" fmla="*/ 2147483647 h 567"/>
              <a:gd name="T2" fmla="*/ 0 w 90"/>
              <a:gd name="T3" fmla="*/ 0 h 567"/>
              <a:gd name="T4" fmla="*/ 0 60000 65536"/>
              <a:gd name="T5" fmla="*/ 0 60000 65536"/>
              <a:gd name="T6" fmla="*/ 0 w 90"/>
              <a:gd name="T7" fmla="*/ 0 h 567"/>
              <a:gd name="T8" fmla="*/ 90 w 90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" h="567">
                <a:moveTo>
                  <a:pt x="83" y="567"/>
                </a:moveTo>
                <a:cubicBezTo>
                  <a:pt x="90" y="138"/>
                  <a:pt x="0" y="0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7" name="Line 5"/>
          <p:cNvSpPr>
            <a:spLocks noChangeShapeType="1"/>
          </p:cNvSpPr>
          <p:nvPr/>
        </p:nvSpPr>
        <p:spPr bwMode="auto">
          <a:xfrm flipH="1">
            <a:off x="754063" y="4908550"/>
            <a:ext cx="37576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8" name="Freeform 6"/>
          <p:cNvSpPr>
            <a:spLocks/>
          </p:cNvSpPr>
          <p:nvPr/>
        </p:nvSpPr>
        <p:spPr bwMode="auto">
          <a:xfrm>
            <a:off x="4427538" y="4868863"/>
            <a:ext cx="74612" cy="42862"/>
          </a:xfrm>
          <a:custGeom>
            <a:avLst/>
            <a:gdLst>
              <a:gd name="T0" fmla="*/ 0 w 1656"/>
              <a:gd name="T1" fmla="*/ 0 h 804"/>
              <a:gd name="T2" fmla="*/ 0 w 1656"/>
              <a:gd name="T3" fmla="*/ 0 h 804"/>
              <a:gd name="T4" fmla="*/ 0 60000 65536"/>
              <a:gd name="T5" fmla="*/ 0 60000 65536"/>
              <a:gd name="T6" fmla="*/ 0 w 1656"/>
              <a:gd name="T7" fmla="*/ 0 h 804"/>
              <a:gd name="T8" fmla="*/ 1656 w 1656"/>
              <a:gd name="T9" fmla="*/ 804 h 8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6" h="804">
                <a:moveTo>
                  <a:pt x="0" y="804"/>
                </a:moveTo>
                <a:cubicBezTo>
                  <a:pt x="492" y="288"/>
                  <a:pt x="1164" y="84"/>
                  <a:pt x="165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9" name="Rectangle 7"/>
          <p:cNvSpPr>
            <a:spLocks noChangeArrowheads="1"/>
          </p:cNvSpPr>
          <p:nvPr/>
        </p:nvSpPr>
        <p:spPr bwMode="auto">
          <a:xfrm>
            <a:off x="1908175" y="4660900"/>
            <a:ext cx="9747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FF0000"/>
                </a:solidFill>
              </a:rPr>
              <a:t>1719±10</a:t>
            </a:r>
            <a:endParaRPr lang="ru-RU" sz="1800"/>
          </a:p>
        </p:txBody>
      </p:sp>
      <p:sp>
        <p:nvSpPr>
          <p:cNvPr id="13340" name="Line 9"/>
          <p:cNvSpPr>
            <a:spLocks noChangeShapeType="1"/>
          </p:cNvSpPr>
          <p:nvPr/>
        </p:nvSpPr>
        <p:spPr bwMode="auto">
          <a:xfrm>
            <a:off x="769938" y="2841625"/>
            <a:ext cx="1587" cy="236696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1" name="Line 10"/>
          <p:cNvSpPr>
            <a:spLocks noChangeShapeType="1"/>
          </p:cNvSpPr>
          <p:nvPr/>
        </p:nvSpPr>
        <p:spPr bwMode="auto">
          <a:xfrm>
            <a:off x="4511675" y="1366838"/>
            <a:ext cx="0" cy="38417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2" name="Line 11"/>
          <p:cNvSpPr>
            <a:spLocks noChangeShapeType="1"/>
          </p:cNvSpPr>
          <p:nvPr/>
        </p:nvSpPr>
        <p:spPr bwMode="auto">
          <a:xfrm flipV="1">
            <a:off x="4511675" y="5208588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3" name="Line 12"/>
          <p:cNvSpPr>
            <a:spLocks noChangeShapeType="1"/>
          </p:cNvSpPr>
          <p:nvPr/>
        </p:nvSpPr>
        <p:spPr bwMode="auto">
          <a:xfrm>
            <a:off x="769938" y="5208588"/>
            <a:ext cx="3741737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4" name="Line 13"/>
          <p:cNvSpPr>
            <a:spLocks noChangeShapeType="1"/>
          </p:cNvSpPr>
          <p:nvPr/>
        </p:nvSpPr>
        <p:spPr bwMode="auto">
          <a:xfrm flipV="1">
            <a:off x="4137025" y="5208588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5" name="Line 14"/>
          <p:cNvSpPr>
            <a:spLocks noChangeShapeType="1"/>
          </p:cNvSpPr>
          <p:nvPr/>
        </p:nvSpPr>
        <p:spPr bwMode="auto">
          <a:xfrm flipV="1">
            <a:off x="3389313" y="5208588"/>
            <a:ext cx="1587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6" name="Line 15"/>
          <p:cNvSpPr>
            <a:spLocks noChangeShapeType="1"/>
          </p:cNvSpPr>
          <p:nvPr/>
        </p:nvSpPr>
        <p:spPr bwMode="auto">
          <a:xfrm flipV="1">
            <a:off x="2641600" y="5208588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7" name="Line 16"/>
          <p:cNvSpPr>
            <a:spLocks noChangeShapeType="1"/>
          </p:cNvSpPr>
          <p:nvPr/>
        </p:nvSpPr>
        <p:spPr bwMode="auto">
          <a:xfrm flipV="1">
            <a:off x="1892300" y="5208588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348" name="Group 17"/>
          <p:cNvGrpSpPr>
            <a:grpSpLocks/>
          </p:cNvGrpSpPr>
          <p:nvPr/>
        </p:nvGrpSpPr>
        <p:grpSpPr bwMode="auto">
          <a:xfrm>
            <a:off x="1514475" y="5208588"/>
            <a:ext cx="2241550" cy="100012"/>
            <a:chOff x="1172" y="3018"/>
            <a:chExt cx="1412" cy="33"/>
          </a:xfrm>
        </p:grpSpPr>
        <p:sp>
          <p:nvSpPr>
            <p:cNvPr id="13552" name="Line 18"/>
            <p:cNvSpPr>
              <a:spLocks noChangeShapeType="1"/>
            </p:cNvSpPr>
            <p:nvPr/>
          </p:nvSpPr>
          <p:spPr bwMode="auto">
            <a:xfrm flipV="1">
              <a:off x="2583" y="3018"/>
              <a:ext cx="1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3" name="Line 19"/>
            <p:cNvSpPr>
              <a:spLocks noChangeShapeType="1"/>
            </p:cNvSpPr>
            <p:nvPr/>
          </p:nvSpPr>
          <p:spPr bwMode="auto">
            <a:xfrm flipV="1">
              <a:off x="2113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4" name="Line 20"/>
            <p:cNvSpPr>
              <a:spLocks noChangeShapeType="1"/>
            </p:cNvSpPr>
            <p:nvPr/>
          </p:nvSpPr>
          <p:spPr bwMode="auto">
            <a:xfrm flipV="1">
              <a:off x="1642" y="3018"/>
              <a:ext cx="1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5" name="Line 21"/>
            <p:cNvSpPr>
              <a:spLocks noChangeShapeType="1"/>
            </p:cNvSpPr>
            <p:nvPr/>
          </p:nvSpPr>
          <p:spPr bwMode="auto">
            <a:xfrm flipV="1">
              <a:off x="1172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49" name="Line 22"/>
          <p:cNvSpPr>
            <a:spLocks noChangeShapeType="1"/>
          </p:cNvSpPr>
          <p:nvPr/>
        </p:nvSpPr>
        <p:spPr bwMode="auto">
          <a:xfrm flipV="1">
            <a:off x="1143000" y="5208588"/>
            <a:ext cx="1588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0" name="Line 23"/>
          <p:cNvSpPr>
            <a:spLocks noChangeShapeType="1"/>
          </p:cNvSpPr>
          <p:nvPr/>
        </p:nvSpPr>
        <p:spPr bwMode="auto">
          <a:xfrm flipV="1">
            <a:off x="769938" y="5208588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1" name="Rectangle 24"/>
          <p:cNvSpPr>
            <a:spLocks noChangeArrowheads="1"/>
          </p:cNvSpPr>
          <p:nvPr/>
        </p:nvSpPr>
        <p:spPr bwMode="auto">
          <a:xfrm>
            <a:off x="4289425" y="5343525"/>
            <a:ext cx="4826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80"/>
                </a:solidFill>
              </a:rPr>
              <a:t>SiO</a:t>
            </a:r>
            <a:r>
              <a:rPr lang="en-US" sz="1800" baseline="-25000">
                <a:solidFill>
                  <a:srgbClr val="000080"/>
                </a:solidFill>
              </a:rPr>
              <a:t>2</a:t>
            </a:r>
            <a:endParaRPr lang="ru-RU" sz="1800"/>
          </a:p>
        </p:txBody>
      </p:sp>
      <p:sp>
        <p:nvSpPr>
          <p:cNvPr id="13352" name="Rectangle 25"/>
          <p:cNvSpPr>
            <a:spLocks noChangeArrowheads="1"/>
          </p:cNvSpPr>
          <p:nvPr/>
        </p:nvSpPr>
        <p:spPr bwMode="auto">
          <a:xfrm>
            <a:off x="3609975" y="5335588"/>
            <a:ext cx="2889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80</a:t>
            </a:r>
            <a:endParaRPr lang="ru-RU" sz="1800"/>
          </a:p>
        </p:txBody>
      </p:sp>
      <p:sp>
        <p:nvSpPr>
          <p:cNvPr id="13353" name="Rectangle 26"/>
          <p:cNvSpPr>
            <a:spLocks noChangeArrowheads="1"/>
          </p:cNvSpPr>
          <p:nvPr/>
        </p:nvSpPr>
        <p:spPr bwMode="auto">
          <a:xfrm>
            <a:off x="2860675" y="5335588"/>
            <a:ext cx="2921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60</a:t>
            </a:r>
            <a:endParaRPr lang="ru-RU" sz="1800"/>
          </a:p>
        </p:txBody>
      </p:sp>
      <p:sp>
        <p:nvSpPr>
          <p:cNvPr id="13354" name="Rectangle 27"/>
          <p:cNvSpPr>
            <a:spLocks noChangeArrowheads="1"/>
          </p:cNvSpPr>
          <p:nvPr/>
        </p:nvSpPr>
        <p:spPr bwMode="auto">
          <a:xfrm>
            <a:off x="2111375" y="5335588"/>
            <a:ext cx="29368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40</a:t>
            </a:r>
            <a:endParaRPr lang="ru-RU" sz="1800"/>
          </a:p>
        </p:txBody>
      </p:sp>
      <p:sp>
        <p:nvSpPr>
          <p:cNvPr id="13355" name="Rectangle 28"/>
          <p:cNvSpPr>
            <a:spLocks noChangeArrowheads="1"/>
          </p:cNvSpPr>
          <p:nvPr/>
        </p:nvSpPr>
        <p:spPr bwMode="auto">
          <a:xfrm>
            <a:off x="1385888" y="5335588"/>
            <a:ext cx="2921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20</a:t>
            </a:r>
            <a:endParaRPr lang="ru-RU" sz="1800"/>
          </a:p>
        </p:txBody>
      </p:sp>
      <p:sp>
        <p:nvSpPr>
          <p:cNvPr id="13356" name="Rectangle 29"/>
          <p:cNvSpPr>
            <a:spLocks noChangeArrowheads="1"/>
          </p:cNvSpPr>
          <p:nvPr/>
        </p:nvSpPr>
        <p:spPr bwMode="auto">
          <a:xfrm>
            <a:off x="434975" y="5345113"/>
            <a:ext cx="6270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80"/>
                </a:solidFill>
              </a:rPr>
              <a:t>UO</a:t>
            </a:r>
            <a:r>
              <a:rPr lang="en-US" sz="1800" baseline="-25000">
                <a:solidFill>
                  <a:srgbClr val="000080"/>
                </a:solidFill>
              </a:rPr>
              <a:t>2</a:t>
            </a:r>
            <a:endParaRPr lang="ru-RU" sz="1800"/>
          </a:p>
        </p:txBody>
      </p:sp>
      <p:sp>
        <p:nvSpPr>
          <p:cNvPr id="13357" name="Line 30"/>
          <p:cNvSpPr>
            <a:spLocks noChangeShapeType="1"/>
          </p:cNvSpPr>
          <p:nvPr/>
        </p:nvSpPr>
        <p:spPr bwMode="auto">
          <a:xfrm flipH="1">
            <a:off x="760413" y="1338263"/>
            <a:ext cx="3175" cy="38671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8" name="Line 31"/>
          <p:cNvSpPr>
            <a:spLocks noChangeShapeType="1"/>
          </p:cNvSpPr>
          <p:nvPr/>
        </p:nvSpPr>
        <p:spPr bwMode="auto">
          <a:xfrm flipH="1">
            <a:off x="658813" y="4016375"/>
            <a:ext cx="1031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9" name="Rectangle 32"/>
          <p:cNvSpPr>
            <a:spLocks noChangeArrowheads="1"/>
          </p:cNvSpPr>
          <p:nvPr/>
        </p:nvSpPr>
        <p:spPr bwMode="auto">
          <a:xfrm>
            <a:off x="12700" y="3897313"/>
            <a:ext cx="5953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2000</a:t>
            </a:r>
            <a:endParaRPr lang="ru-RU" sz="1800"/>
          </a:p>
        </p:txBody>
      </p:sp>
      <p:sp>
        <p:nvSpPr>
          <p:cNvPr id="13360" name="Rectangle 33"/>
          <p:cNvSpPr>
            <a:spLocks noChangeArrowheads="1"/>
          </p:cNvSpPr>
          <p:nvPr/>
        </p:nvSpPr>
        <p:spPr bwMode="auto">
          <a:xfrm>
            <a:off x="1773238" y="4902200"/>
            <a:ext cx="1631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99"/>
                </a:solidFill>
              </a:rPr>
              <a:t>UO</a:t>
            </a:r>
            <a:r>
              <a:rPr lang="en-US" sz="1800" baseline="-25000">
                <a:solidFill>
                  <a:srgbClr val="000099"/>
                </a:solidFill>
              </a:rPr>
              <a:t>2 </a:t>
            </a:r>
            <a:r>
              <a:rPr lang="en-US" sz="1800">
                <a:solidFill>
                  <a:srgbClr val="000099"/>
                </a:solidFill>
              </a:rPr>
              <a:t>+ 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endParaRPr lang="ru-RU" sz="1800"/>
          </a:p>
        </p:txBody>
      </p:sp>
      <p:sp>
        <p:nvSpPr>
          <p:cNvPr id="13361" name="Line 34"/>
          <p:cNvSpPr>
            <a:spLocks noChangeShapeType="1"/>
          </p:cNvSpPr>
          <p:nvPr/>
        </p:nvSpPr>
        <p:spPr bwMode="auto">
          <a:xfrm flipH="1">
            <a:off x="658813" y="5205413"/>
            <a:ext cx="103187" cy="3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2" name="Rectangle 35"/>
          <p:cNvSpPr>
            <a:spLocks noChangeArrowheads="1"/>
          </p:cNvSpPr>
          <p:nvPr/>
        </p:nvSpPr>
        <p:spPr bwMode="auto">
          <a:xfrm>
            <a:off x="12700" y="5084763"/>
            <a:ext cx="5953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1600</a:t>
            </a:r>
            <a:endParaRPr lang="ru-RU" sz="1800"/>
          </a:p>
        </p:txBody>
      </p:sp>
      <p:sp>
        <p:nvSpPr>
          <p:cNvPr id="13363" name="Line 36"/>
          <p:cNvSpPr>
            <a:spLocks noChangeShapeType="1"/>
          </p:cNvSpPr>
          <p:nvPr/>
        </p:nvSpPr>
        <p:spPr bwMode="auto">
          <a:xfrm flipH="1">
            <a:off x="658813" y="4621213"/>
            <a:ext cx="103187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4" name="Rectangle 37"/>
          <p:cNvSpPr>
            <a:spLocks noChangeArrowheads="1"/>
          </p:cNvSpPr>
          <p:nvPr/>
        </p:nvSpPr>
        <p:spPr bwMode="auto">
          <a:xfrm>
            <a:off x="12700" y="4491038"/>
            <a:ext cx="595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1800</a:t>
            </a:r>
            <a:endParaRPr lang="ru-RU" sz="1800"/>
          </a:p>
        </p:txBody>
      </p:sp>
      <p:sp>
        <p:nvSpPr>
          <p:cNvPr id="13365" name="Line 38"/>
          <p:cNvSpPr>
            <a:spLocks noChangeShapeType="1"/>
          </p:cNvSpPr>
          <p:nvPr/>
        </p:nvSpPr>
        <p:spPr bwMode="auto">
          <a:xfrm flipH="1">
            <a:off x="658813" y="3436938"/>
            <a:ext cx="9525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6" name="Rectangle 39"/>
          <p:cNvSpPr>
            <a:spLocks noChangeArrowheads="1"/>
          </p:cNvSpPr>
          <p:nvPr/>
        </p:nvSpPr>
        <p:spPr bwMode="auto">
          <a:xfrm>
            <a:off x="82550" y="3303588"/>
            <a:ext cx="52546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2200</a:t>
            </a:r>
            <a:endParaRPr lang="ru-RU" sz="1800"/>
          </a:p>
        </p:txBody>
      </p:sp>
      <p:sp>
        <p:nvSpPr>
          <p:cNvPr id="13367" name="Line 40"/>
          <p:cNvSpPr>
            <a:spLocks noChangeShapeType="1"/>
          </p:cNvSpPr>
          <p:nvPr/>
        </p:nvSpPr>
        <p:spPr bwMode="auto">
          <a:xfrm flipH="1">
            <a:off x="658813" y="2841625"/>
            <a:ext cx="9525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8" name="Rectangle 41"/>
          <p:cNvSpPr>
            <a:spLocks noChangeArrowheads="1"/>
          </p:cNvSpPr>
          <p:nvPr/>
        </p:nvSpPr>
        <p:spPr bwMode="auto">
          <a:xfrm>
            <a:off x="82550" y="2709863"/>
            <a:ext cx="52546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2400</a:t>
            </a:r>
            <a:endParaRPr lang="ru-RU" sz="1800"/>
          </a:p>
        </p:txBody>
      </p:sp>
      <p:sp>
        <p:nvSpPr>
          <p:cNvPr id="13369" name="Rectangle 42"/>
          <p:cNvSpPr>
            <a:spLocks noChangeArrowheads="1"/>
          </p:cNvSpPr>
          <p:nvPr/>
        </p:nvSpPr>
        <p:spPr bwMode="auto">
          <a:xfrm>
            <a:off x="1447800" y="4029075"/>
            <a:ext cx="1631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99"/>
                </a:solidFill>
              </a:rPr>
              <a:t>UO</a:t>
            </a:r>
            <a:r>
              <a:rPr lang="en-US" sz="1800" baseline="-25000">
                <a:solidFill>
                  <a:srgbClr val="000099"/>
                </a:solidFill>
              </a:rPr>
              <a:t>2 </a:t>
            </a:r>
            <a:r>
              <a:rPr lang="en-US" sz="1800">
                <a:solidFill>
                  <a:srgbClr val="000099"/>
                </a:solidFill>
              </a:rPr>
              <a:t>+ L</a:t>
            </a:r>
            <a:endParaRPr lang="ru-RU" sz="1800"/>
          </a:p>
        </p:txBody>
      </p:sp>
      <p:sp>
        <p:nvSpPr>
          <p:cNvPr id="13370" name="Line 43"/>
          <p:cNvSpPr>
            <a:spLocks noChangeShapeType="1"/>
          </p:cNvSpPr>
          <p:nvPr/>
        </p:nvSpPr>
        <p:spPr bwMode="auto">
          <a:xfrm>
            <a:off x="3560763" y="3205163"/>
            <a:ext cx="82550" cy="542925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1" name="Line 44"/>
          <p:cNvSpPr>
            <a:spLocks noChangeShapeType="1"/>
          </p:cNvSpPr>
          <p:nvPr/>
        </p:nvSpPr>
        <p:spPr bwMode="auto">
          <a:xfrm flipH="1">
            <a:off x="4502150" y="4016375"/>
            <a:ext cx="103188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2" name="Line 45"/>
          <p:cNvSpPr>
            <a:spLocks noChangeShapeType="1"/>
          </p:cNvSpPr>
          <p:nvPr/>
        </p:nvSpPr>
        <p:spPr bwMode="auto">
          <a:xfrm flipH="1">
            <a:off x="4502150" y="5205413"/>
            <a:ext cx="103188" cy="3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3" name="Line 46"/>
          <p:cNvSpPr>
            <a:spLocks noChangeShapeType="1"/>
          </p:cNvSpPr>
          <p:nvPr/>
        </p:nvSpPr>
        <p:spPr bwMode="auto">
          <a:xfrm flipH="1">
            <a:off x="4502150" y="4621213"/>
            <a:ext cx="103188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4" name="Line 47"/>
          <p:cNvSpPr>
            <a:spLocks noChangeShapeType="1"/>
          </p:cNvSpPr>
          <p:nvPr/>
        </p:nvSpPr>
        <p:spPr bwMode="auto">
          <a:xfrm flipH="1">
            <a:off x="4502150" y="3433763"/>
            <a:ext cx="103188" cy="3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5" name="Line 48"/>
          <p:cNvSpPr>
            <a:spLocks noChangeShapeType="1"/>
          </p:cNvSpPr>
          <p:nvPr/>
        </p:nvSpPr>
        <p:spPr bwMode="auto">
          <a:xfrm flipH="1">
            <a:off x="4502150" y="2841625"/>
            <a:ext cx="103188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6" name="Rectangle 49"/>
          <p:cNvSpPr>
            <a:spLocks noChangeArrowheads="1"/>
          </p:cNvSpPr>
          <p:nvPr/>
        </p:nvSpPr>
        <p:spPr bwMode="auto">
          <a:xfrm>
            <a:off x="452438" y="998538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80"/>
                </a:solidFill>
              </a:rPr>
              <a:t>T, </a:t>
            </a:r>
            <a:r>
              <a:rPr lang="en-US" sz="1800">
                <a:solidFill>
                  <a:srgbClr val="000080"/>
                </a:solidFill>
                <a:sym typeface="Symbol" pitchFamily="18" charset="2"/>
              </a:rPr>
              <a:t></a:t>
            </a:r>
            <a:r>
              <a:rPr lang="en-US" sz="1800">
                <a:solidFill>
                  <a:srgbClr val="000080"/>
                </a:solidFill>
              </a:rPr>
              <a:t>C</a:t>
            </a:r>
            <a:endParaRPr lang="ru-RU" sz="1800"/>
          </a:p>
        </p:txBody>
      </p:sp>
      <p:sp>
        <p:nvSpPr>
          <p:cNvPr id="13377" name="Line 50"/>
          <p:cNvSpPr>
            <a:spLocks noChangeShapeType="1"/>
          </p:cNvSpPr>
          <p:nvPr/>
        </p:nvSpPr>
        <p:spPr bwMode="auto">
          <a:xfrm flipH="1">
            <a:off x="658813" y="2249488"/>
            <a:ext cx="103187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8" name="Line 51"/>
          <p:cNvSpPr>
            <a:spLocks noChangeShapeType="1"/>
          </p:cNvSpPr>
          <p:nvPr/>
        </p:nvSpPr>
        <p:spPr bwMode="auto">
          <a:xfrm flipH="1">
            <a:off x="658813" y="1654175"/>
            <a:ext cx="1031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9" name="Rectangle 52"/>
          <p:cNvSpPr>
            <a:spLocks noChangeArrowheads="1"/>
          </p:cNvSpPr>
          <p:nvPr/>
        </p:nvSpPr>
        <p:spPr bwMode="auto">
          <a:xfrm>
            <a:off x="82550" y="1524000"/>
            <a:ext cx="525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2800</a:t>
            </a:r>
            <a:endParaRPr lang="ru-RU" sz="1800"/>
          </a:p>
        </p:txBody>
      </p:sp>
      <p:sp>
        <p:nvSpPr>
          <p:cNvPr id="13380" name="Freeform 55"/>
          <p:cNvSpPr>
            <a:spLocks/>
          </p:cNvSpPr>
          <p:nvPr/>
        </p:nvSpPr>
        <p:spPr bwMode="auto">
          <a:xfrm>
            <a:off x="766763" y="1443038"/>
            <a:ext cx="1330325" cy="1555750"/>
          </a:xfrm>
          <a:custGeom>
            <a:avLst/>
            <a:gdLst>
              <a:gd name="T0" fmla="*/ 2147483647 w 837"/>
              <a:gd name="T1" fmla="*/ 2147483647 h 999"/>
              <a:gd name="T2" fmla="*/ 0 w 837"/>
              <a:gd name="T3" fmla="*/ 0 h 999"/>
              <a:gd name="T4" fmla="*/ 0 60000 65536"/>
              <a:gd name="T5" fmla="*/ 0 60000 65536"/>
              <a:gd name="T6" fmla="*/ 0 w 837"/>
              <a:gd name="T7" fmla="*/ 0 h 999"/>
              <a:gd name="T8" fmla="*/ 837 w 837"/>
              <a:gd name="T9" fmla="*/ 999 h 9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7" h="999">
                <a:moveTo>
                  <a:pt x="837" y="999"/>
                </a:moveTo>
                <a:cubicBezTo>
                  <a:pt x="390" y="282"/>
                  <a:pt x="66" y="36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81" name="Rectangle 56"/>
          <p:cNvSpPr>
            <a:spLocks noChangeArrowheads="1"/>
          </p:cNvSpPr>
          <p:nvPr/>
        </p:nvSpPr>
        <p:spPr bwMode="auto">
          <a:xfrm>
            <a:off x="2132013" y="1684338"/>
            <a:ext cx="16303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99"/>
                </a:solidFill>
              </a:rPr>
              <a:t>L</a:t>
            </a:r>
            <a:endParaRPr lang="ru-RU" sz="1800"/>
          </a:p>
        </p:txBody>
      </p:sp>
      <p:sp>
        <p:nvSpPr>
          <p:cNvPr id="13382" name="Rectangle 57"/>
          <p:cNvSpPr>
            <a:spLocks noChangeArrowheads="1"/>
          </p:cNvSpPr>
          <p:nvPr/>
        </p:nvSpPr>
        <p:spPr bwMode="auto">
          <a:xfrm>
            <a:off x="3302000" y="2895600"/>
            <a:ext cx="942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99"/>
                </a:solidFill>
              </a:rPr>
              <a:t>L</a:t>
            </a:r>
            <a:r>
              <a:rPr lang="en-US" sz="1800" baseline="-25000">
                <a:solidFill>
                  <a:srgbClr val="000099"/>
                </a:solidFill>
              </a:rPr>
              <a:t>1</a:t>
            </a:r>
            <a:r>
              <a:rPr lang="en-US" sz="1800">
                <a:solidFill>
                  <a:srgbClr val="000099"/>
                </a:solidFill>
              </a:rPr>
              <a:t> + L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endParaRPr lang="ru-RU" sz="1800"/>
          </a:p>
        </p:txBody>
      </p:sp>
      <p:sp>
        <p:nvSpPr>
          <p:cNvPr id="13383" name="Rectangle 58"/>
          <p:cNvSpPr>
            <a:spLocks noChangeArrowheads="1"/>
          </p:cNvSpPr>
          <p:nvPr/>
        </p:nvSpPr>
        <p:spPr bwMode="auto">
          <a:xfrm>
            <a:off x="1231900" y="3525838"/>
            <a:ext cx="9763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006600"/>
                </a:solidFill>
              </a:rPr>
              <a:t>2080</a:t>
            </a:r>
            <a:endParaRPr lang="ru-RU" sz="1800">
              <a:solidFill>
                <a:srgbClr val="006600"/>
              </a:solidFill>
            </a:endParaRPr>
          </a:p>
        </p:txBody>
      </p:sp>
      <p:sp>
        <p:nvSpPr>
          <p:cNvPr id="13384" name="Line 59"/>
          <p:cNvSpPr>
            <a:spLocks noChangeShapeType="1"/>
          </p:cNvSpPr>
          <p:nvPr/>
        </p:nvSpPr>
        <p:spPr bwMode="auto">
          <a:xfrm flipH="1">
            <a:off x="4511675" y="2247900"/>
            <a:ext cx="104775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85" name="Line 60"/>
          <p:cNvSpPr>
            <a:spLocks noChangeShapeType="1"/>
          </p:cNvSpPr>
          <p:nvPr/>
        </p:nvSpPr>
        <p:spPr bwMode="auto">
          <a:xfrm flipH="1">
            <a:off x="4511675" y="1654175"/>
            <a:ext cx="104775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86" name="Rectangle 67"/>
          <p:cNvSpPr>
            <a:spLocks noChangeArrowheads="1"/>
          </p:cNvSpPr>
          <p:nvPr/>
        </p:nvSpPr>
        <p:spPr bwMode="auto">
          <a:xfrm>
            <a:off x="1649413" y="5635625"/>
            <a:ext cx="2003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80"/>
                </a:solidFill>
              </a:rPr>
              <a:t>mol</a:t>
            </a:r>
            <a:r>
              <a:rPr lang="ru-RU" sz="1800">
                <a:solidFill>
                  <a:srgbClr val="000080"/>
                </a:solidFill>
              </a:rPr>
              <a:t>.</a:t>
            </a:r>
            <a:r>
              <a:rPr lang="it-IT" sz="1800">
                <a:solidFill>
                  <a:srgbClr val="000080"/>
                </a:solidFill>
              </a:rPr>
              <a:t>% SiO</a:t>
            </a:r>
            <a:r>
              <a:rPr lang="it-IT" sz="1800" baseline="-25000">
                <a:solidFill>
                  <a:srgbClr val="000080"/>
                </a:solidFill>
              </a:rPr>
              <a:t>2</a:t>
            </a:r>
            <a:endParaRPr lang="ru-RU" sz="1800"/>
          </a:p>
        </p:txBody>
      </p:sp>
      <p:sp>
        <p:nvSpPr>
          <p:cNvPr id="13387" name="Oval 6"/>
          <p:cNvSpPr>
            <a:spLocks noChangeArrowheads="1"/>
          </p:cNvSpPr>
          <p:nvPr/>
        </p:nvSpPr>
        <p:spPr bwMode="auto">
          <a:xfrm>
            <a:off x="3414713" y="3736975"/>
            <a:ext cx="103187" cy="98425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3388" name="Oval 7"/>
          <p:cNvSpPr>
            <a:spLocks noChangeArrowheads="1"/>
          </p:cNvSpPr>
          <p:nvPr/>
        </p:nvSpPr>
        <p:spPr bwMode="auto">
          <a:xfrm>
            <a:off x="3370263" y="3736975"/>
            <a:ext cx="101600" cy="98425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242" name="Прямая соединительная линия 241"/>
          <p:cNvCxnSpPr/>
          <p:nvPr/>
        </p:nvCxnSpPr>
        <p:spPr bwMode="auto">
          <a:xfrm>
            <a:off x="1436688" y="2371725"/>
            <a:ext cx="220662" cy="0"/>
          </a:xfrm>
          <a:prstGeom prst="line">
            <a:avLst/>
          </a:prstGeom>
          <a:ln w="19050" cap="rnd">
            <a:solidFill>
              <a:srgbClr val="FF99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2" name="Oval 7"/>
          <p:cNvSpPr>
            <a:spLocks noChangeArrowheads="1"/>
          </p:cNvSpPr>
          <p:nvPr/>
        </p:nvSpPr>
        <p:spPr bwMode="auto">
          <a:xfrm>
            <a:off x="2012950" y="2495550"/>
            <a:ext cx="101600" cy="98425"/>
          </a:xfrm>
          <a:prstGeom prst="ellipse">
            <a:avLst/>
          </a:prstGeom>
          <a:solidFill>
            <a:srgbClr val="008000">
              <a:alpha val="59999"/>
            </a:srgbClr>
          </a:solidFill>
          <a:ln w="12700" algn="ctr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246" name="Прямая соединительная линия 245"/>
          <p:cNvCxnSpPr/>
          <p:nvPr/>
        </p:nvCxnSpPr>
        <p:spPr bwMode="auto">
          <a:xfrm>
            <a:off x="1962150" y="2549525"/>
            <a:ext cx="233363" cy="0"/>
          </a:xfrm>
          <a:prstGeom prst="line">
            <a:avLst/>
          </a:prstGeom>
          <a:ln w="19050" cap="rnd">
            <a:solidFill>
              <a:srgbClr val="FF99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 bwMode="auto">
          <a:xfrm>
            <a:off x="3036888" y="3643313"/>
            <a:ext cx="358775" cy="0"/>
          </a:xfrm>
          <a:prstGeom prst="line">
            <a:avLst/>
          </a:prstGeom>
          <a:ln w="19050" cap="rnd">
            <a:solidFill>
              <a:srgbClr val="008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>
            <a:stCxn id="264" idx="6"/>
            <a:endCxn id="265" idx="2"/>
          </p:cNvCxnSpPr>
          <p:nvPr/>
        </p:nvCxnSpPr>
        <p:spPr bwMode="auto">
          <a:xfrm>
            <a:off x="3521075" y="3636963"/>
            <a:ext cx="288925" cy="1587"/>
          </a:xfrm>
          <a:prstGeom prst="line">
            <a:avLst/>
          </a:prstGeom>
          <a:ln w="9525" cap="rnd">
            <a:solidFill>
              <a:srgbClr val="008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 bwMode="auto">
          <a:xfrm>
            <a:off x="2554288" y="3433763"/>
            <a:ext cx="561975" cy="0"/>
          </a:xfrm>
          <a:prstGeom prst="line">
            <a:avLst/>
          </a:prstGeom>
          <a:ln w="9525" cap="rnd">
            <a:solidFill>
              <a:srgbClr val="008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>
            <a:stCxn id="262" idx="6"/>
            <a:endCxn id="263" idx="2"/>
          </p:cNvCxnSpPr>
          <p:nvPr/>
        </p:nvCxnSpPr>
        <p:spPr bwMode="auto">
          <a:xfrm>
            <a:off x="3573463" y="3560763"/>
            <a:ext cx="114300" cy="0"/>
          </a:xfrm>
          <a:prstGeom prst="line">
            <a:avLst/>
          </a:prstGeom>
          <a:ln w="9525" cap="rnd">
            <a:solidFill>
              <a:srgbClr val="008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 bwMode="auto">
          <a:xfrm>
            <a:off x="2979738" y="3433763"/>
            <a:ext cx="296862" cy="0"/>
          </a:xfrm>
          <a:prstGeom prst="line">
            <a:avLst/>
          </a:prstGeom>
          <a:ln w="19050" cap="rnd">
            <a:solidFill>
              <a:srgbClr val="008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Oval 72"/>
          <p:cNvSpPr>
            <a:spLocks noChangeAspect="1" noChangeArrowheads="1"/>
          </p:cNvSpPr>
          <p:nvPr/>
        </p:nvSpPr>
        <p:spPr bwMode="auto">
          <a:xfrm>
            <a:off x="3730625" y="3398838"/>
            <a:ext cx="71438" cy="6985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260" name="Oval 72"/>
          <p:cNvSpPr>
            <a:spLocks noChangeAspect="1" noChangeArrowheads="1"/>
          </p:cNvSpPr>
          <p:nvPr/>
        </p:nvSpPr>
        <p:spPr bwMode="auto">
          <a:xfrm>
            <a:off x="3178175" y="3603625"/>
            <a:ext cx="71438" cy="6985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261" name="Oval 72"/>
          <p:cNvSpPr>
            <a:spLocks noChangeArrowheads="1"/>
          </p:cNvSpPr>
          <p:nvPr/>
        </p:nvSpPr>
        <p:spPr bwMode="auto">
          <a:xfrm>
            <a:off x="3754438" y="3479800"/>
            <a:ext cx="58737" cy="5715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262" name="Oval 72"/>
          <p:cNvSpPr>
            <a:spLocks noChangeArrowheads="1"/>
          </p:cNvSpPr>
          <p:nvPr/>
        </p:nvSpPr>
        <p:spPr bwMode="auto">
          <a:xfrm>
            <a:off x="3514725" y="3532188"/>
            <a:ext cx="58738" cy="5715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263" name="Oval 72"/>
          <p:cNvSpPr>
            <a:spLocks noChangeArrowheads="1"/>
          </p:cNvSpPr>
          <p:nvPr/>
        </p:nvSpPr>
        <p:spPr bwMode="auto">
          <a:xfrm>
            <a:off x="3687763" y="3532188"/>
            <a:ext cx="58737" cy="5715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264" name="Oval 72"/>
          <p:cNvSpPr>
            <a:spLocks noChangeArrowheads="1"/>
          </p:cNvSpPr>
          <p:nvPr/>
        </p:nvSpPr>
        <p:spPr bwMode="auto">
          <a:xfrm>
            <a:off x="3462338" y="3608388"/>
            <a:ext cx="58737" cy="5715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265" name="Oval 72"/>
          <p:cNvSpPr>
            <a:spLocks noChangeArrowheads="1"/>
          </p:cNvSpPr>
          <p:nvPr/>
        </p:nvSpPr>
        <p:spPr bwMode="auto">
          <a:xfrm>
            <a:off x="3810000" y="3609975"/>
            <a:ext cx="58738" cy="5715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266" name="Oval 72"/>
          <p:cNvSpPr>
            <a:spLocks noChangeArrowheads="1"/>
          </p:cNvSpPr>
          <p:nvPr/>
        </p:nvSpPr>
        <p:spPr bwMode="auto">
          <a:xfrm>
            <a:off x="3092450" y="3398838"/>
            <a:ext cx="58738" cy="5715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269" name="Овал 268"/>
          <p:cNvSpPr/>
          <p:nvPr/>
        </p:nvSpPr>
        <p:spPr bwMode="auto">
          <a:xfrm>
            <a:off x="4691386" y="1088007"/>
            <a:ext cx="3394114" cy="3394114"/>
          </a:xfrm>
          <a:prstGeom prst="ellipse">
            <a:avLst/>
          </a:prstGeom>
          <a:gradFill flip="none" rotWithShape="1">
            <a:gsLst>
              <a:gs pos="0">
                <a:srgbClr val="FBEAC7">
                  <a:alpha val="47000"/>
                </a:srgbClr>
              </a:gs>
              <a:gs pos="17999">
                <a:srgbClr val="FEE7F2">
                  <a:alpha val="60000"/>
                </a:srgbClr>
              </a:gs>
              <a:gs pos="36000">
                <a:srgbClr val="FAC77D">
                  <a:alpha val="70000"/>
                </a:srgbClr>
              </a:gs>
              <a:gs pos="61000">
                <a:srgbClr val="FBA97D">
                  <a:alpha val="79000"/>
                </a:srgbClr>
              </a:gs>
              <a:gs pos="82001">
                <a:srgbClr val="FBD49C">
                  <a:alpha val="85000"/>
                </a:srgbClr>
              </a:gs>
              <a:gs pos="100000">
                <a:srgbClr val="FEE7F2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411" name="Line 43"/>
          <p:cNvSpPr>
            <a:spLocks noChangeShapeType="1"/>
          </p:cNvSpPr>
          <p:nvPr/>
        </p:nvSpPr>
        <p:spPr bwMode="auto">
          <a:xfrm>
            <a:off x="6397625" y="2116138"/>
            <a:ext cx="212725" cy="1093787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2" name="Rectangle 57"/>
          <p:cNvSpPr>
            <a:spLocks noChangeArrowheads="1"/>
          </p:cNvSpPr>
          <p:nvPr/>
        </p:nvSpPr>
        <p:spPr bwMode="auto">
          <a:xfrm>
            <a:off x="5688013" y="1747838"/>
            <a:ext cx="13922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99"/>
                </a:solidFill>
              </a:rPr>
              <a:t>L</a:t>
            </a:r>
            <a:r>
              <a:rPr lang="en-US" sz="1800" baseline="-25000">
                <a:solidFill>
                  <a:srgbClr val="000099"/>
                </a:solidFill>
              </a:rPr>
              <a:t>1</a:t>
            </a:r>
            <a:r>
              <a:rPr lang="en-US" sz="1800">
                <a:solidFill>
                  <a:srgbClr val="000099"/>
                </a:solidFill>
              </a:rPr>
              <a:t> + L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endParaRPr lang="ru-RU" sz="1800"/>
          </a:p>
        </p:txBody>
      </p:sp>
      <p:sp>
        <p:nvSpPr>
          <p:cNvPr id="285" name="Полилиния 284"/>
          <p:cNvSpPr/>
          <p:nvPr/>
        </p:nvSpPr>
        <p:spPr bwMode="auto">
          <a:xfrm>
            <a:off x="6151563" y="2540000"/>
            <a:ext cx="1323975" cy="746125"/>
          </a:xfrm>
          <a:custGeom>
            <a:avLst/>
            <a:gdLst>
              <a:gd name="connsiteX0" fmla="*/ 665018 w 665018"/>
              <a:gd name="connsiteY0" fmla="*/ 261257 h 296883"/>
              <a:gd name="connsiteX1" fmla="*/ 308758 w 665018"/>
              <a:gd name="connsiteY1" fmla="*/ 5938 h 296883"/>
              <a:gd name="connsiteX2" fmla="*/ 0 w 665018"/>
              <a:gd name="connsiteY2" fmla="*/ 296883 h 296883"/>
              <a:gd name="connsiteX0" fmla="*/ 665018 w 665018"/>
              <a:gd name="connsiteY0" fmla="*/ 255319 h 290945"/>
              <a:gd name="connsiteX1" fmla="*/ 308758 w 665018"/>
              <a:gd name="connsiteY1" fmla="*/ 0 h 290945"/>
              <a:gd name="connsiteX2" fmla="*/ 0 w 665018"/>
              <a:gd name="connsiteY2" fmla="*/ 290945 h 290945"/>
              <a:gd name="connsiteX0" fmla="*/ 665018 w 665018"/>
              <a:gd name="connsiteY0" fmla="*/ 255319 h 290945"/>
              <a:gd name="connsiteX1" fmla="*/ 308758 w 665018"/>
              <a:gd name="connsiteY1" fmla="*/ 0 h 290945"/>
              <a:gd name="connsiteX2" fmla="*/ 0 w 665018"/>
              <a:gd name="connsiteY2" fmla="*/ 290945 h 290945"/>
              <a:gd name="connsiteX0" fmla="*/ 665018 w 665018"/>
              <a:gd name="connsiteY0" fmla="*/ 255319 h 290945"/>
              <a:gd name="connsiteX1" fmla="*/ 308758 w 665018"/>
              <a:gd name="connsiteY1" fmla="*/ 0 h 290945"/>
              <a:gd name="connsiteX2" fmla="*/ 0 w 665018"/>
              <a:gd name="connsiteY2" fmla="*/ 290945 h 290945"/>
              <a:gd name="connsiteX0" fmla="*/ 665018 w 665018"/>
              <a:gd name="connsiteY0" fmla="*/ 273132 h 308758"/>
              <a:gd name="connsiteX1" fmla="*/ 308758 w 665018"/>
              <a:gd name="connsiteY1" fmla="*/ 17813 h 308758"/>
              <a:gd name="connsiteX2" fmla="*/ 0 w 665018"/>
              <a:gd name="connsiteY2" fmla="*/ 308758 h 308758"/>
              <a:gd name="connsiteX0" fmla="*/ 665018 w 665018"/>
              <a:gd name="connsiteY0" fmla="*/ 273132 h 308758"/>
              <a:gd name="connsiteX1" fmla="*/ 308758 w 665018"/>
              <a:gd name="connsiteY1" fmla="*/ 17813 h 308758"/>
              <a:gd name="connsiteX2" fmla="*/ 0 w 665018"/>
              <a:gd name="connsiteY2" fmla="*/ 308758 h 308758"/>
              <a:gd name="connsiteX0" fmla="*/ 665018 w 665018"/>
              <a:gd name="connsiteY0" fmla="*/ 273132 h 308758"/>
              <a:gd name="connsiteX1" fmla="*/ 308758 w 665018"/>
              <a:gd name="connsiteY1" fmla="*/ 17813 h 308758"/>
              <a:gd name="connsiteX2" fmla="*/ 0 w 665018"/>
              <a:gd name="connsiteY2" fmla="*/ 308758 h 308758"/>
              <a:gd name="connsiteX0" fmla="*/ 665018 w 665018"/>
              <a:gd name="connsiteY0" fmla="*/ 273132 h 308758"/>
              <a:gd name="connsiteX1" fmla="*/ 308758 w 665018"/>
              <a:gd name="connsiteY1" fmla="*/ 17813 h 308758"/>
              <a:gd name="connsiteX2" fmla="*/ 0 w 665018"/>
              <a:gd name="connsiteY2" fmla="*/ 308758 h 308758"/>
              <a:gd name="connsiteX0" fmla="*/ 665018 w 665018"/>
              <a:gd name="connsiteY0" fmla="*/ 273132 h 308758"/>
              <a:gd name="connsiteX1" fmla="*/ 308758 w 665018"/>
              <a:gd name="connsiteY1" fmla="*/ 17813 h 308758"/>
              <a:gd name="connsiteX2" fmla="*/ 0 w 665018"/>
              <a:gd name="connsiteY2" fmla="*/ 308758 h 308758"/>
              <a:gd name="connsiteX0" fmla="*/ 665018 w 665018"/>
              <a:gd name="connsiteY0" fmla="*/ 267195 h 302821"/>
              <a:gd name="connsiteX1" fmla="*/ 308758 w 665018"/>
              <a:gd name="connsiteY1" fmla="*/ 11876 h 302821"/>
              <a:gd name="connsiteX2" fmla="*/ 0 w 665018"/>
              <a:gd name="connsiteY2" fmla="*/ 302821 h 302821"/>
              <a:gd name="connsiteX0" fmla="*/ 665018 w 665018"/>
              <a:gd name="connsiteY0" fmla="*/ 267195 h 302821"/>
              <a:gd name="connsiteX1" fmla="*/ 308758 w 665018"/>
              <a:gd name="connsiteY1" fmla="*/ 11876 h 302821"/>
              <a:gd name="connsiteX2" fmla="*/ 0 w 665018"/>
              <a:gd name="connsiteY2" fmla="*/ 302821 h 302821"/>
              <a:gd name="connsiteX0" fmla="*/ 665018 w 665018"/>
              <a:gd name="connsiteY0" fmla="*/ 267195 h 302821"/>
              <a:gd name="connsiteX1" fmla="*/ 308758 w 665018"/>
              <a:gd name="connsiteY1" fmla="*/ 11876 h 302821"/>
              <a:gd name="connsiteX2" fmla="*/ 0 w 665018"/>
              <a:gd name="connsiteY2" fmla="*/ 302821 h 302821"/>
              <a:gd name="connsiteX0" fmla="*/ 665018 w 665018"/>
              <a:gd name="connsiteY0" fmla="*/ 261256 h 296882"/>
              <a:gd name="connsiteX1" fmla="*/ 308758 w 665018"/>
              <a:gd name="connsiteY1" fmla="*/ 5937 h 296882"/>
              <a:gd name="connsiteX2" fmla="*/ 0 w 665018"/>
              <a:gd name="connsiteY2" fmla="*/ 296882 h 296882"/>
              <a:gd name="connsiteX0" fmla="*/ 665018 w 665018"/>
              <a:gd name="connsiteY0" fmla="*/ 261256 h 296882"/>
              <a:gd name="connsiteX1" fmla="*/ 308758 w 665018"/>
              <a:gd name="connsiteY1" fmla="*/ 5937 h 296882"/>
              <a:gd name="connsiteX2" fmla="*/ 0 w 665018"/>
              <a:gd name="connsiteY2" fmla="*/ 296882 h 296882"/>
              <a:gd name="connsiteX0" fmla="*/ 665018 w 665018"/>
              <a:gd name="connsiteY0" fmla="*/ 261256 h 296882"/>
              <a:gd name="connsiteX1" fmla="*/ 308758 w 665018"/>
              <a:gd name="connsiteY1" fmla="*/ 5937 h 296882"/>
              <a:gd name="connsiteX2" fmla="*/ 0 w 665018"/>
              <a:gd name="connsiteY2" fmla="*/ 296882 h 296882"/>
              <a:gd name="connsiteX0" fmla="*/ 665018 w 722806"/>
              <a:gd name="connsiteY0" fmla="*/ 260756 h 325884"/>
              <a:gd name="connsiteX1" fmla="*/ 663429 w 722806"/>
              <a:gd name="connsiteY1" fmla="*/ 283332 h 325884"/>
              <a:gd name="connsiteX2" fmla="*/ 308758 w 722806"/>
              <a:gd name="connsiteY2" fmla="*/ 5437 h 325884"/>
              <a:gd name="connsiteX3" fmla="*/ 0 w 722806"/>
              <a:gd name="connsiteY3" fmla="*/ 296382 h 325884"/>
              <a:gd name="connsiteX0" fmla="*/ 665018 w 722806"/>
              <a:gd name="connsiteY0" fmla="*/ 260756 h 325885"/>
              <a:gd name="connsiteX1" fmla="*/ 663429 w 722806"/>
              <a:gd name="connsiteY1" fmla="*/ 283332 h 325885"/>
              <a:gd name="connsiteX2" fmla="*/ 308758 w 722806"/>
              <a:gd name="connsiteY2" fmla="*/ 5437 h 325885"/>
              <a:gd name="connsiteX3" fmla="*/ 0 w 722806"/>
              <a:gd name="connsiteY3" fmla="*/ 296382 h 325885"/>
              <a:gd name="connsiteX0" fmla="*/ 665018 w 722806"/>
              <a:gd name="connsiteY0" fmla="*/ 260756 h 325885"/>
              <a:gd name="connsiteX1" fmla="*/ 663429 w 722806"/>
              <a:gd name="connsiteY1" fmla="*/ 283332 h 325885"/>
              <a:gd name="connsiteX2" fmla="*/ 308758 w 722806"/>
              <a:gd name="connsiteY2" fmla="*/ 5437 h 325885"/>
              <a:gd name="connsiteX3" fmla="*/ 0 w 722806"/>
              <a:gd name="connsiteY3" fmla="*/ 296382 h 325885"/>
              <a:gd name="connsiteX0" fmla="*/ 665018 w 722806"/>
              <a:gd name="connsiteY0" fmla="*/ 0 h 65129"/>
              <a:gd name="connsiteX1" fmla="*/ 663429 w 722806"/>
              <a:gd name="connsiteY1" fmla="*/ 22576 h 65129"/>
              <a:gd name="connsiteX2" fmla="*/ 0 w 722806"/>
              <a:gd name="connsiteY2" fmla="*/ 35626 h 65129"/>
              <a:gd name="connsiteX0" fmla="*/ 665018 w 722806"/>
              <a:gd name="connsiteY0" fmla="*/ 338513 h 403642"/>
              <a:gd name="connsiteX1" fmla="*/ 663429 w 722806"/>
              <a:gd name="connsiteY1" fmla="*/ 361089 h 403642"/>
              <a:gd name="connsiteX2" fmla="*/ 0 w 722806"/>
              <a:gd name="connsiteY2" fmla="*/ 374139 h 403642"/>
              <a:gd name="connsiteX0" fmla="*/ 665018 w 722806"/>
              <a:gd name="connsiteY0" fmla="*/ 338513 h 403642"/>
              <a:gd name="connsiteX1" fmla="*/ 663429 w 722806"/>
              <a:gd name="connsiteY1" fmla="*/ 361089 h 403642"/>
              <a:gd name="connsiteX2" fmla="*/ 0 w 722806"/>
              <a:gd name="connsiteY2" fmla="*/ 374139 h 403642"/>
              <a:gd name="connsiteX0" fmla="*/ 663429 w 663429"/>
              <a:gd name="connsiteY0" fmla="*/ 361089 h 374139"/>
              <a:gd name="connsiteX1" fmla="*/ 0 w 663429"/>
              <a:gd name="connsiteY1" fmla="*/ 374139 h 374139"/>
              <a:gd name="connsiteX0" fmla="*/ 677714 w 677714"/>
              <a:gd name="connsiteY0" fmla="*/ 361089 h 388820"/>
              <a:gd name="connsiteX1" fmla="*/ 0 w 677714"/>
              <a:gd name="connsiteY1" fmla="*/ 388820 h 388820"/>
              <a:gd name="connsiteX0" fmla="*/ 677714 w 677714"/>
              <a:gd name="connsiteY0" fmla="*/ 395345 h 423076"/>
              <a:gd name="connsiteX1" fmla="*/ 0 w 677714"/>
              <a:gd name="connsiteY1" fmla="*/ 423076 h 423076"/>
              <a:gd name="connsiteX0" fmla="*/ 677714 w 677714"/>
              <a:gd name="connsiteY0" fmla="*/ 395345 h 423076"/>
              <a:gd name="connsiteX1" fmla="*/ 0 w 677714"/>
              <a:gd name="connsiteY1" fmla="*/ 423076 h 423076"/>
              <a:gd name="connsiteX0" fmla="*/ 661080 w 661080"/>
              <a:gd name="connsiteY0" fmla="*/ 395345 h 398619"/>
              <a:gd name="connsiteX1" fmla="*/ 0 w 661080"/>
              <a:gd name="connsiteY1" fmla="*/ 398619 h 398619"/>
              <a:gd name="connsiteX0" fmla="*/ 661080 w 661080"/>
              <a:gd name="connsiteY0" fmla="*/ 395345 h 398619"/>
              <a:gd name="connsiteX1" fmla="*/ 0 w 661080"/>
              <a:gd name="connsiteY1" fmla="*/ 398619 h 398619"/>
              <a:gd name="connsiteX0" fmla="*/ 661080 w 661080"/>
              <a:gd name="connsiteY0" fmla="*/ 380642 h 383916"/>
              <a:gd name="connsiteX1" fmla="*/ 0 w 661080"/>
              <a:gd name="connsiteY1" fmla="*/ 383916 h 383916"/>
              <a:gd name="connsiteX0" fmla="*/ 661080 w 661080"/>
              <a:gd name="connsiteY0" fmla="*/ 380642 h 383916"/>
              <a:gd name="connsiteX1" fmla="*/ 0 w 661080"/>
              <a:gd name="connsiteY1" fmla="*/ 383916 h 38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1080" h="383916">
                <a:moveTo>
                  <a:pt x="661080" y="380642"/>
                </a:moveTo>
                <a:cubicBezTo>
                  <a:pt x="82920" y="0"/>
                  <a:pt x="121627" y="59418"/>
                  <a:pt x="0" y="383916"/>
                </a:cubicBezTo>
              </a:path>
            </a:pathLst>
          </a:custGeom>
          <a:ln w="38100" cap="rnd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latin typeface="Calibri" pitchFamily="34" charset="0"/>
            </a:endParaRPr>
          </a:p>
        </p:txBody>
      </p:sp>
      <p:sp>
        <p:nvSpPr>
          <p:cNvPr id="288" name="Полилиния 287"/>
          <p:cNvSpPr/>
          <p:nvPr/>
        </p:nvSpPr>
        <p:spPr bwMode="auto">
          <a:xfrm>
            <a:off x="4857750" y="2062163"/>
            <a:ext cx="1290638" cy="1220787"/>
          </a:xfrm>
          <a:custGeom>
            <a:avLst/>
            <a:gdLst>
              <a:gd name="connsiteX0" fmla="*/ 2125362 w 2125362"/>
              <a:gd name="connsiteY0" fmla="*/ 2329249 h 2329249"/>
              <a:gd name="connsiteX1" fmla="*/ 1649627 w 2125362"/>
              <a:gd name="connsiteY1" fmla="*/ 1278924 h 2329249"/>
              <a:gd name="connsiteX2" fmla="*/ 0 w 2125362"/>
              <a:gd name="connsiteY2" fmla="*/ 0 h 2329249"/>
              <a:gd name="connsiteX0" fmla="*/ 2125362 w 2192294"/>
              <a:gd name="connsiteY0" fmla="*/ 2329249 h 2498124"/>
              <a:gd name="connsiteX1" fmla="*/ 2113005 w 2192294"/>
              <a:gd name="connsiteY1" fmla="*/ 2323070 h 2498124"/>
              <a:gd name="connsiteX2" fmla="*/ 1649627 w 2192294"/>
              <a:gd name="connsiteY2" fmla="*/ 1278924 h 2498124"/>
              <a:gd name="connsiteX3" fmla="*/ 0 w 2192294"/>
              <a:gd name="connsiteY3" fmla="*/ 0 h 2498124"/>
              <a:gd name="connsiteX0" fmla="*/ 2125362 w 2192294"/>
              <a:gd name="connsiteY0" fmla="*/ 2329249 h 2498124"/>
              <a:gd name="connsiteX1" fmla="*/ 2113005 w 2192294"/>
              <a:gd name="connsiteY1" fmla="*/ 2323070 h 2498124"/>
              <a:gd name="connsiteX2" fmla="*/ 1649627 w 2192294"/>
              <a:gd name="connsiteY2" fmla="*/ 1278924 h 2498124"/>
              <a:gd name="connsiteX3" fmla="*/ 1637270 w 2192294"/>
              <a:gd name="connsiteY3" fmla="*/ 1254210 h 2498124"/>
              <a:gd name="connsiteX4" fmla="*/ 0 w 2192294"/>
              <a:gd name="connsiteY4" fmla="*/ 0 h 2498124"/>
              <a:gd name="connsiteX0" fmla="*/ 2125362 w 2192294"/>
              <a:gd name="connsiteY0" fmla="*/ 2329249 h 2498124"/>
              <a:gd name="connsiteX1" fmla="*/ 2113005 w 2192294"/>
              <a:gd name="connsiteY1" fmla="*/ 2323070 h 2498124"/>
              <a:gd name="connsiteX2" fmla="*/ 1649627 w 2192294"/>
              <a:gd name="connsiteY2" fmla="*/ 1278924 h 2498124"/>
              <a:gd name="connsiteX3" fmla="*/ 0 w 2192294"/>
              <a:gd name="connsiteY3" fmla="*/ 0 h 2498124"/>
              <a:gd name="connsiteX0" fmla="*/ 2125362 w 2467232"/>
              <a:gd name="connsiteY0" fmla="*/ 2329249 h 2711278"/>
              <a:gd name="connsiteX1" fmla="*/ 2113005 w 2467232"/>
              <a:gd name="connsiteY1" fmla="*/ 2323070 h 2711278"/>
              <a:gd name="connsiteX2" fmla="*/ 0 w 2467232"/>
              <a:gd name="connsiteY2" fmla="*/ 0 h 2711278"/>
              <a:gd name="connsiteX0" fmla="*/ 2125362 w 2467232"/>
              <a:gd name="connsiteY0" fmla="*/ 2329249 h 2711278"/>
              <a:gd name="connsiteX1" fmla="*/ 2113005 w 2467232"/>
              <a:gd name="connsiteY1" fmla="*/ 2323070 h 2711278"/>
              <a:gd name="connsiteX2" fmla="*/ 0 w 2467232"/>
              <a:gd name="connsiteY2" fmla="*/ 0 h 2711278"/>
              <a:gd name="connsiteX0" fmla="*/ 2125362 w 2708189"/>
              <a:gd name="connsiteY0" fmla="*/ 2329249 h 2359111"/>
              <a:gd name="connsiteX1" fmla="*/ 2113005 w 2708189"/>
              <a:gd name="connsiteY1" fmla="*/ 2323070 h 2359111"/>
              <a:gd name="connsiteX2" fmla="*/ 0 w 2708189"/>
              <a:gd name="connsiteY2" fmla="*/ 0 h 2359111"/>
              <a:gd name="connsiteX0" fmla="*/ 2125362 w 2708189"/>
              <a:gd name="connsiteY0" fmla="*/ 2329249 h 2359111"/>
              <a:gd name="connsiteX1" fmla="*/ 2113005 w 2708189"/>
              <a:gd name="connsiteY1" fmla="*/ 2323070 h 2359111"/>
              <a:gd name="connsiteX2" fmla="*/ 0 w 2708189"/>
              <a:gd name="connsiteY2" fmla="*/ 0 h 2359111"/>
              <a:gd name="connsiteX0" fmla="*/ 2125362 w 2708189"/>
              <a:gd name="connsiteY0" fmla="*/ 2329249 h 2359111"/>
              <a:gd name="connsiteX1" fmla="*/ 2113005 w 2708189"/>
              <a:gd name="connsiteY1" fmla="*/ 2323070 h 2359111"/>
              <a:gd name="connsiteX2" fmla="*/ 0 w 2708189"/>
              <a:gd name="connsiteY2" fmla="*/ 0 h 2359111"/>
              <a:gd name="connsiteX0" fmla="*/ 2125362 w 2708189"/>
              <a:gd name="connsiteY0" fmla="*/ 2329249 h 2359111"/>
              <a:gd name="connsiteX1" fmla="*/ 2113005 w 2708189"/>
              <a:gd name="connsiteY1" fmla="*/ 2323070 h 2359111"/>
              <a:gd name="connsiteX2" fmla="*/ 0 w 2708189"/>
              <a:gd name="connsiteY2" fmla="*/ 0 h 2359111"/>
              <a:gd name="connsiteX0" fmla="*/ 2125362 w 2797019"/>
              <a:gd name="connsiteY0" fmla="*/ 2329249 h 2384597"/>
              <a:gd name="connsiteX1" fmla="*/ 2201835 w 2797019"/>
              <a:gd name="connsiteY1" fmla="*/ 2348556 h 2384597"/>
              <a:gd name="connsiteX2" fmla="*/ 0 w 2797019"/>
              <a:gd name="connsiteY2" fmla="*/ 0 h 2384597"/>
              <a:gd name="connsiteX0" fmla="*/ 2125362 w 2797019"/>
              <a:gd name="connsiteY0" fmla="*/ 2329249 h 2384597"/>
              <a:gd name="connsiteX1" fmla="*/ 2201835 w 2797019"/>
              <a:gd name="connsiteY1" fmla="*/ 2348556 h 2384597"/>
              <a:gd name="connsiteX2" fmla="*/ 0 w 2797019"/>
              <a:gd name="connsiteY2" fmla="*/ 0 h 2384597"/>
              <a:gd name="connsiteX0" fmla="*/ 2125362 w 2797019"/>
              <a:gd name="connsiteY0" fmla="*/ 2329249 h 2384597"/>
              <a:gd name="connsiteX1" fmla="*/ 2201835 w 2797019"/>
              <a:gd name="connsiteY1" fmla="*/ 2348556 h 2384597"/>
              <a:gd name="connsiteX2" fmla="*/ 0 w 2797019"/>
              <a:gd name="connsiteY2" fmla="*/ 0 h 2384597"/>
              <a:gd name="connsiteX0" fmla="*/ 2125362 w 2708052"/>
              <a:gd name="connsiteY0" fmla="*/ 2329249 h 2384683"/>
              <a:gd name="connsiteX1" fmla="*/ 2112868 w 2708052"/>
              <a:gd name="connsiteY1" fmla="*/ 2348642 h 2384683"/>
              <a:gd name="connsiteX2" fmla="*/ 0 w 2708052"/>
              <a:gd name="connsiteY2" fmla="*/ 0 h 2384683"/>
              <a:gd name="connsiteX0" fmla="*/ 2125362 w 2708052"/>
              <a:gd name="connsiteY0" fmla="*/ 2329249 h 2384683"/>
              <a:gd name="connsiteX1" fmla="*/ 2112868 w 2708052"/>
              <a:gd name="connsiteY1" fmla="*/ 2348642 h 2384683"/>
              <a:gd name="connsiteX2" fmla="*/ 0 w 2708052"/>
              <a:gd name="connsiteY2" fmla="*/ 0 h 2384683"/>
              <a:gd name="connsiteX0" fmla="*/ 2125362 w 2708052"/>
              <a:gd name="connsiteY0" fmla="*/ 2329249 h 2384683"/>
              <a:gd name="connsiteX1" fmla="*/ 2112868 w 2708052"/>
              <a:gd name="connsiteY1" fmla="*/ 2348642 h 2384683"/>
              <a:gd name="connsiteX2" fmla="*/ 0 w 2708052"/>
              <a:gd name="connsiteY2" fmla="*/ 0 h 2384683"/>
              <a:gd name="connsiteX0" fmla="*/ 2125362 w 3250758"/>
              <a:gd name="connsiteY0" fmla="*/ 2329249 h 2380174"/>
              <a:gd name="connsiteX1" fmla="*/ 2655574 w 3250758"/>
              <a:gd name="connsiteY1" fmla="*/ 2344133 h 2380174"/>
              <a:gd name="connsiteX2" fmla="*/ 0 w 3250758"/>
              <a:gd name="connsiteY2" fmla="*/ 0 h 2380174"/>
              <a:gd name="connsiteX0" fmla="*/ 2458534 w 3250758"/>
              <a:gd name="connsiteY0" fmla="*/ 1881778 h 2380174"/>
              <a:gd name="connsiteX1" fmla="*/ 2655574 w 3250758"/>
              <a:gd name="connsiteY1" fmla="*/ 2344133 h 2380174"/>
              <a:gd name="connsiteX2" fmla="*/ 0 w 3250758"/>
              <a:gd name="connsiteY2" fmla="*/ 0 h 2380174"/>
              <a:gd name="connsiteX0" fmla="*/ 2655574 w 2655574"/>
              <a:gd name="connsiteY0" fmla="*/ 2344133 h 2344133"/>
              <a:gd name="connsiteX1" fmla="*/ 0 w 2655574"/>
              <a:gd name="connsiteY1" fmla="*/ 0 h 2344133"/>
              <a:gd name="connsiteX0" fmla="*/ 2655574 w 2655574"/>
              <a:gd name="connsiteY0" fmla="*/ 2344133 h 2344133"/>
              <a:gd name="connsiteX1" fmla="*/ 0 w 2655574"/>
              <a:gd name="connsiteY1" fmla="*/ 0 h 2344133"/>
              <a:gd name="connsiteX0" fmla="*/ 2655574 w 2655574"/>
              <a:gd name="connsiteY0" fmla="*/ 2344133 h 2344133"/>
              <a:gd name="connsiteX1" fmla="*/ 0 w 2655574"/>
              <a:gd name="connsiteY1" fmla="*/ 0 h 2344133"/>
              <a:gd name="connsiteX0" fmla="*/ 2655574 w 2655574"/>
              <a:gd name="connsiteY0" fmla="*/ 2344133 h 2344133"/>
              <a:gd name="connsiteX1" fmla="*/ 0 w 2655574"/>
              <a:gd name="connsiteY1" fmla="*/ 0 h 2344133"/>
              <a:gd name="connsiteX0" fmla="*/ 2655574 w 2655574"/>
              <a:gd name="connsiteY0" fmla="*/ 2344133 h 2344133"/>
              <a:gd name="connsiteX1" fmla="*/ 0 w 2655574"/>
              <a:gd name="connsiteY1" fmla="*/ 0 h 2344133"/>
              <a:gd name="connsiteX0" fmla="*/ 2655574 w 2655574"/>
              <a:gd name="connsiteY0" fmla="*/ 2344133 h 2344133"/>
              <a:gd name="connsiteX1" fmla="*/ 0 w 2655574"/>
              <a:gd name="connsiteY1" fmla="*/ 0 h 2344133"/>
              <a:gd name="connsiteX0" fmla="*/ 2655574 w 2655574"/>
              <a:gd name="connsiteY0" fmla="*/ 2344133 h 2344133"/>
              <a:gd name="connsiteX1" fmla="*/ 0 w 2655574"/>
              <a:gd name="connsiteY1" fmla="*/ 0 h 2344133"/>
              <a:gd name="connsiteX0" fmla="*/ 2655574 w 2655574"/>
              <a:gd name="connsiteY0" fmla="*/ 2344133 h 2344133"/>
              <a:gd name="connsiteX1" fmla="*/ 0 w 2655574"/>
              <a:gd name="connsiteY1" fmla="*/ 0 h 2344133"/>
              <a:gd name="connsiteX0" fmla="*/ 2655574 w 2655574"/>
              <a:gd name="connsiteY0" fmla="*/ 2344133 h 2344133"/>
              <a:gd name="connsiteX1" fmla="*/ 0 w 2655574"/>
              <a:gd name="connsiteY1" fmla="*/ 0 h 2344133"/>
              <a:gd name="connsiteX0" fmla="*/ 2655574 w 2655574"/>
              <a:gd name="connsiteY0" fmla="*/ 2344133 h 2344133"/>
              <a:gd name="connsiteX1" fmla="*/ 0 w 2655574"/>
              <a:gd name="connsiteY1" fmla="*/ 0 h 2344133"/>
              <a:gd name="connsiteX0" fmla="*/ 2655574 w 2655574"/>
              <a:gd name="connsiteY0" fmla="*/ 2344133 h 2344133"/>
              <a:gd name="connsiteX1" fmla="*/ 0 w 2655574"/>
              <a:gd name="connsiteY1" fmla="*/ 0 h 2344133"/>
              <a:gd name="connsiteX0" fmla="*/ 2655574 w 2655574"/>
              <a:gd name="connsiteY0" fmla="*/ 2344133 h 2344133"/>
              <a:gd name="connsiteX1" fmla="*/ 0 w 2655574"/>
              <a:gd name="connsiteY1" fmla="*/ 0 h 2344133"/>
              <a:gd name="connsiteX0" fmla="*/ 587998 w 1390529"/>
              <a:gd name="connsiteY0" fmla="*/ 698694 h 879654"/>
              <a:gd name="connsiteX1" fmla="*/ 0 w 1390529"/>
              <a:gd name="connsiteY1" fmla="*/ 0 h 879654"/>
              <a:gd name="connsiteX0" fmla="*/ 594865 w 594865"/>
              <a:gd name="connsiteY0" fmla="*/ 703582 h 703582"/>
              <a:gd name="connsiteX1" fmla="*/ 6867 w 594865"/>
              <a:gd name="connsiteY1" fmla="*/ 4888 h 703582"/>
              <a:gd name="connsiteX0" fmla="*/ 518816 w 518816"/>
              <a:gd name="connsiteY0" fmla="*/ 687976 h 687976"/>
              <a:gd name="connsiteX1" fmla="*/ 6867 w 518816"/>
              <a:gd name="connsiteY1" fmla="*/ 70127 h 687976"/>
              <a:gd name="connsiteX0" fmla="*/ 599617 w 599617"/>
              <a:gd name="connsiteY0" fmla="*/ 703582 h 703582"/>
              <a:gd name="connsiteX1" fmla="*/ 6867 w 599617"/>
              <a:gd name="connsiteY1" fmla="*/ 4888 h 703582"/>
              <a:gd name="connsiteX0" fmla="*/ 594864 w 594864"/>
              <a:gd name="connsiteY0" fmla="*/ 698826 h 698826"/>
              <a:gd name="connsiteX1" fmla="*/ 6867 w 594864"/>
              <a:gd name="connsiteY1" fmla="*/ 4888 h 698826"/>
              <a:gd name="connsiteX0" fmla="*/ 594864 w 594864"/>
              <a:gd name="connsiteY0" fmla="*/ 698826 h 698826"/>
              <a:gd name="connsiteX1" fmla="*/ 6867 w 594864"/>
              <a:gd name="connsiteY1" fmla="*/ 4888 h 698826"/>
              <a:gd name="connsiteX0" fmla="*/ 594864 w 594864"/>
              <a:gd name="connsiteY0" fmla="*/ 698826 h 698826"/>
              <a:gd name="connsiteX1" fmla="*/ 6867 w 594864"/>
              <a:gd name="connsiteY1" fmla="*/ 4888 h 698826"/>
              <a:gd name="connsiteX0" fmla="*/ 594864 w 594864"/>
              <a:gd name="connsiteY0" fmla="*/ 708337 h 708337"/>
              <a:gd name="connsiteX1" fmla="*/ 6867 w 594864"/>
              <a:gd name="connsiteY1" fmla="*/ 4888 h 708337"/>
              <a:gd name="connsiteX0" fmla="*/ 447519 w 447519"/>
              <a:gd name="connsiteY0" fmla="*/ 556158 h 556158"/>
              <a:gd name="connsiteX1" fmla="*/ 6867 w 447519"/>
              <a:gd name="connsiteY1" fmla="*/ 4888 h 556158"/>
              <a:gd name="connsiteX0" fmla="*/ 575851 w 575851"/>
              <a:gd name="connsiteY0" fmla="*/ 684559 h 684559"/>
              <a:gd name="connsiteX1" fmla="*/ 6867 w 575851"/>
              <a:gd name="connsiteY1" fmla="*/ 4888 h 684559"/>
              <a:gd name="connsiteX0" fmla="*/ 575851 w 575851"/>
              <a:gd name="connsiteY0" fmla="*/ 684559 h 684559"/>
              <a:gd name="connsiteX1" fmla="*/ 6867 w 575851"/>
              <a:gd name="connsiteY1" fmla="*/ 4888 h 684559"/>
              <a:gd name="connsiteX0" fmla="*/ 594863 w 594863"/>
              <a:gd name="connsiteY0" fmla="*/ 698826 h 698826"/>
              <a:gd name="connsiteX1" fmla="*/ 6867 w 594863"/>
              <a:gd name="connsiteY1" fmla="*/ 4888 h 698826"/>
              <a:gd name="connsiteX0" fmla="*/ 587996 w 587996"/>
              <a:gd name="connsiteY0" fmla="*/ 693938 h 693938"/>
              <a:gd name="connsiteX1" fmla="*/ 0 w 587996"/>
              <a:gd name="connsiteY1" fmla="*/ 0 h 693938"/>
              <a:gd name="connsiteX0" fmla="*/ 590372 w 590372"/>
              <a:gd name="connsiteY0" fmla="*/ 705827 h 705827"/>
              <a:gd name="connsiteX1" fmla="*/ 0 w 590372"/>
              <a:gd name="connsiteY1" fmla="*/ 0 h 705827"/>
              <a:gd name="connsiteX0" fmla="*/ 590372 w 590372"/>
              <a:gd name="connsiteY0" fmla="*/ 705827 h 705827"/>
              <a:gd name="connsiteX1" fmla="*/ 0 w 590372"/>
              <a:gd name="connsiteY1" fmla="*/ 0 h 705827"/>
              <a:gd name="connsiteX0" fmla="*/ 597028 w 597028"/>
              <a:gd name="connsiteY0" fmla="*/ 700602 h 700602"/>
              <a:gd name="connsiteX1" fmla="*/ 0 w 597028"/>
              <a:gd name="connsiteY1" fmla="*/ 0 h 700602"/>
              <a:gd name="connsiteX0" fmla="*/ 597028 w 597028"/>
              <a:gd name="connsiteY0" fmla="*/ 700602 h 700602"/>
              <a:gd name="connsiteX1" fmla="*/ 0 w 597028"/>
              <a:gd name="connsiteY1" fmla="*/ 0 h 700602"/>
              <a:gd name="connsiteX0" fmla="*/ 597028 w 597028"/>
              <a:gd name="connsiteY0" fmla="*/ 700602 h 700602"/>
              <a:gd name="connsiteX1" fmla="*/ 0 w 597028"/>
              <a:gd name="connsiteY1" fmla="*/ 0 h 700602"/>
              <a:gd name="connsiteX0" fmla="*/ 605903 w 605903"/>
              <a:gd name="connsiteY0" fmla="*/ 692765 h 692765"/>
              <a:gd name="connsiteX1" fmla="*/ 0 w 605903"/>
              <a:gd name="connsiteY1" fmla="*/ 0 h 692765"/>
              <a:gd name="connsiteX0" fmla="*/ 605903 w 605903"/>
              <a:gd name="connsiteY0" fmla="*/ 692765 h 692765"/>
              <a:gd name="connsiteX1" fmla="*/ 0 w 605903"/>
              <a:gd name="connsiteY1" fmla="*/ 0 h 692765"/>
              <a:gd name="connsiteX0" fmla="*/ 601465 w 601465"/>
              <a:gd name="connsiteY0" fmla="*/ 669254 h 669254"/>
              <a:gd name="connsiteX1" fmla="*/ 0 w 601465"/>
              <a:gd name="connsiteY1" fmla="*/ 0 h 66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1465" h="669254">
                <a:moveTo>
                  <a:pt x="601465" y="669254"/>
                </a:moveTo>
                <a:cubicBezTo>
                  <a:pt x="402339" y="422109"/>
                  <a:pt x="111959" y="94980"/>
                  <a:pt x="0" y="0"/>
                </a:cubicBezTo>
              </a:path>
            </a:pathLst>
          </a:custGeom>
          <a:ln w="38100" cap="rnd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latin typeface="Calibri" pitchFamily="34" charset="0"/>
            </a:endParaRPr>
          </a:p>
        </p:txBody>
      </p:sp>
      <p:cxnSp>
        <p:nvCxnSpPr>
          <p:cNvPr id="289" name="Прямая соединительная линия 288"/>
          <p:cNvCxnSpPr/>
          <p:nvPr/>
        </p:nvCxnSpPr>
        <p:spPr bwMode="auto">
          <a:xfrm>
            <a:off x="5414963" y="2998788"/>
            <a:ext cx="557212" cy="0"/>
          </a:xfrm>
          <a:prstGeom prst="line">
            <a:avLst/>
          </a:prstGeom>
          <a:ln w="19050" cap="rnd">
            <a:solidFill>
              <a:srgbClr val="008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/>
          <p:cNvCxnSpPr>
            <a:endCxn id="305" idx="2"/>
          </p:cNvCxnSpPr>
          <p:nvPr/>
        </p:nvCxnSpPr>
        <p:spPr bwMode="auto">
          <a:xfrm flipV="1">
            <a:off x="6334125" y="2987675"/>
            <a:ext cx="584200" cy="1588"/>
          </a:xfrm>
          <a:prstGeom prst="line">
            <a:avLst/>
          </a:prstGeom>
          <a:ln w="9525" cap="rnd">
            <a:solidFill>
              <a:srgbClr val="008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/>
          <p:cNvCxnSpPr/>
          <p:nvPr/>
        </p:nvCxnSpPr>
        <p:spPr bwMode="auto">
          <a:xfrm>
            <a:off x="4814888" y="2574925"/>
            <a:ext cx="692150" cy="0"/>
          </a:xfrm>
          <a:prstGeom prst="line">
            <a:avLst/>
          </a:prstGeom>
          <a:ln w="9525" cap="rnd">
            <a:solidFill>
              <a:srgbClr val="008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/>
          <p:cNvCxnSpPr>
            <a:stCxn id="302" idx="6"/>
            <a:endCxn id="303" idx="2"/>
          </p:cNvCxnSpPr>
          <p:nvPr/>
        </p:nvCxnSpPr>
        <p:spPr bwMode="auto">
          <a:xfrm>
            <a:off x="6407150" y="2814638"/>
            <a:ext cx="260350" cy="0"/>
          </a:xfrm>
          <a:prstGeom prst="line">
            <a:avLst/>
          </a:prstGeom>
          <a:ln w="9525" cap="rnd">
            <a:solidFill>
              <a:srgbClr val="008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я соединительная линия 294"/>
          <p:cNvCxnSpPr/>
          <p:nvPr/>
        </p:nvCxnSpPr>
        <p:spPr bwMode="auto">
          <a:xfrm flipV="1">
            <a:off x="5310188" y="2578100"/>
            <a:ext cx="593725" cy="1588"/>
          </a:xfrm>
          <a:prstGeom prst="line">
            <a:avLst/>
          </a:prstGeom>
          <a:ln w="19050" cap="rnd">
            <a:solidFill>
              <a:srgbClr val="008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Oval 72"/>
          <p:cNvSpPr>
            <a:spLocks noChangeArrowheads="1"/>
          </p:cNvSpPr>
          <p:nvPr/>
        </p:nvSpPr>
        <p:spPr bwMode="auto">
          <a:xfrm>
            <a:off x="6742113" y="2490788"/>
            <a:ext cx="173037" cy="17145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301" name="Oval 72"/>
          <p:cNvSpPr>
            <a:spLocks noChangeArrowheads="1"/>
          </p:cNvSpPr>
          <p:nvPr/>
        </p:nvSpPr>
        <p:spPr bwMode="auto">
          <a:xfrm>
            <a:off x="6821488" y="2667000"/>
            <a:ext cx="119062" cy="11430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302" name="Oval 72"/>
          <p:cNvSpPr>
            <a:spLocks noChangeArrowheads="1"/>
          </p:cNvSpPr>
          <p:nvPr/>
        </p:nvSpPr>
        <p:spPr bwMode="auto">
          <a:xfrm>
            <a:off x="6289675" y="2757488"/>
            <a:ext cx="117475" cy="11430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303" name="Oval 72"/>
          <p:cNvSpPr>
            <a:spLocks noChangeArrowheads="1"/>
          </p:cNvSpPr>
          <p:nvPr/>
        </p:nvSpPr>
        <p:spPr bwMode="auto">
          <a:xfrm>
            <a:off x="6667500" y="2757488"/>
            <a:ext cx="117475" cy="11430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306" name="Oval 72"/>
          <p:cNvSpPr>
            <a:spLocks noChangeArrowheads="1"/>
          </p:cNvSpPr>
          <p:nvPr/>
        </p:nvSpPr>
        <p:spPr bwMode="auto">
          <a:xfrm>
            <a:off x="5545138" y="2509838"/>
            <a:ext cx="117475" cy="11430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cxnSp>
        <p:nvCxnSpPr>
          <p:cNvPr id="307" name="Прямая соединительная линия 225"/>
          <p:cNvCxnSpPr>
            <a:cxnSpLocks noChangeShapeType="1"/>
            <a:endCxn id="285" idx="0"/>
          </p:cNvCxnSpPr>
          <p:nvPr/>
        </p:nvCxnSpPr>
        <p:spPr bwMode="auto">
          <a:xfrm flipV="1">
            <a:off x="4781550" y="3279775"/>
            <a:ext cx="2693988" cy="9525"/>
          </a:xfrm>
          <a:prstGeom prst="line">
            <a:avLst/>
          </a:prstGeom>
          <a:ln w="38100" cap="rnd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27" name="Rectangle 58"/>
          <p:cNvSpPr>
            <a:spLocks noChangeArrowheads="1"/>
          </p:cNvSpPr>
          <p:nvPr/>
        </p:nvSpPr>
        <p:spPr bwMode="auto">
          <a:xfrm>
            <a:off x="6399213" y="3316288"/>
            <a:ext cx="9763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006600"/>
                </a:solidFill>
              </a:rPr>
              <a:t>2080</a:t>
            </a:r>
            <a:endParaRPr lang="ru-RU" sz="1800">
              <a:solidFill>
                <a:srgbClr val="006600"/>
              </a:solidFill>
            </a:endParaRPr>
          </a:p>
        </p:txBody>
      </p:sp>
      <p:sp>
        <p:nvSpPr>
          <p:cNvPr id="13428" name="Line 10"/>
          <p:cNvSpPr>
            <a:spLocks noChangeShapeType="1"/>
          </p:cNvSpPr>
          <p:nvPr/>
        </p:nvSpPr>
        <p:spPr bwMode="auto">
          <a:xfrm>
            <a:off x="8297863" y="1366838"/>
            <a:ext cx="0" cy="3052762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429" name="Группа 263"/>
          <p:cNvGrpSpPr>
            <a:grpSpLocks/>
          </p:cNvGrpSpPr>
          <p:nvPr/>
        </p:nvGrpSpPr>
        <p:grpSpPr bwMode="auto">
          <a:xfrm>
            <a:off x="8297863" y="2579688"/>
            <a:ext cx="103187" cy="1168400"/>
            <a:chOff x="9261472" y="2774949"/>
            <a:chExt cx="103188" cy="1168402"/>
          </a:xfrm>
        </p:grpSpPr>
        <p:sp>
          <p:nvSpPr>
            <p:cNvPr id="13541" name="Line 48"/>
            <p:cNvSpPr>
              <a:spLocks noChangeShapeType="1"/>
            </p:cNvSpPr>
            <p:nvPr/>
          </p:nvSpPr>
          <p:spPr bwMode="auto">
            <a:xfrm flipH="1">
              <a:off x="9261472" y="2774949"/>
              <a:ext cx="103188" cy="158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2" name="Line 48"/>
            <p:cNvSpPr>
              <a:spLocks noChangeShapeType="1"/>
            </p:cNvSpPr>
            <p:nvPr/>
          </p:nvSpPr>
          <p:spPr bwMode="auto">
            <a:xfrm flipH="1">
              <a:off x="9261472" y="3941763"/>
              <a:ext cx="103188" cy="158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3" name="Line 48"/>
            <p:cNvSpPr>
              <a:spLocks noChangeShapeType="1"/>
            </p:cNvSpPr>
            <p:nvPr/>
          </p:nvSpPr>
          <p:spPr bwMode="auto">
            <a:xfrm flipH="1">
              <a:off x="9266235" y="3825244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4" name="Line 48"/>
            <p:cNvSpPr>
              <a:spLocks noChangeShapeType="1"/>
            </p:cNvSpPr>
            <p:nvPr/>
          </p:nvSpPr>
          <p:spPr bwMode="auto">
            <a:xfrm flipH="1">
              <a:off x="9266235" y="3708721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5" name="Line 48"/>
            <p:cNvSpPr>
              <a:spLocks noChangeShapeType="1"/>
            </p:cNvSpPr>
            <p:nvPr/>
          </p:nvSpPr>
          <p:spPr bwMode="auto">
            <a:xfrm flipH="1">
              <a:off x="9266235" y="3592198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6" name="Line 48"/>
            <p:cNvSpPr>
              <a:spLocks noChangeShapeType="1"/>
            </p:cNvSpPr>
            <p:nvPr/>
          </p:nvSpPr>
          <p:spPr bwMode="auto">
            <a:xfrm flipH="1">
              <a:off x="9266235" y="3475675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7" name="Line 48"/>
            <p:cNvSpPr>
              <a:spLocks noChangeShapeType="1"/>
            </p:cNvSpPr>
            <p:nvPr/>
          </p:nvSpPr>
          <p:spPr bwMode="auto">
            <a:xfrm flipH="1">
              <a:off x="9261472" y="3359152"/>
              <a:ext cx="63503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8" name="Line 48"/>
            <p:cNvSpPr>
              <a:spLocks noChangeShapeType="1"/>
            </p:cNvSpPr>
            <p:nvPr/>
          </p:nvSpPr>
          <p:spPr bwMode="auto">
            <a:xfrm flipH="1">
              <a:off x="9266235" y="3242629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9" name="Line 48"/>
            <p:cNvSpPr>
              <a:spLocks noChangeShapeType="1"/>
            </p:cNvSpPr>
            <p:nvPr/>
          </p:nvSpPr>
          <p:spPr bwMode="auto">
            <a:xfrm flipH="1">
              <a:off x="9266235" y="3126106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0" name="Line 48"/>
            <p:cNvSpPr>
              <a:spLocks noChangeShapeType="1"/>
            </p:cNvSpPr>
            <p:nvPr/>
          </p:nvSpPr>
          <p:spPr bwMode="auto">
            <a:xfrm flipH="1">
              <a:off x="9266235" y="3009583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1" name="Line 48"/>
            <p:cNvSpPr>
              <a:spLocks noChangeShapeType="1"/>
            </p:cNvSpPr>
            <p:nvPr/>
          </p:nvSpPr>
          <p:spPr bwMode="auto">
            <a:xfrm flipH="1">
              <a:off x="9266235" y="2893060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430" name="Группа 264"/>
          <p:cNvGrpSpPr>
            <a:grpSpLocks/>
          </p:cNvGrpSpPr>
          <p:nvPr/>
        </p:nvGrpSpPr>
        <p:grpSpPr bwMode="auto">
          <a:xfrm>
            <a:off x="8297863" y="1409700"/>
            <a:ext cx="103187" cy="1168400"/>
            <a:chOff x="9261472" y="2774949"/>
            <a:chExt cx="103188" cy="1168402"/>
          </a:xfrm>
        </p:grpSpPr>
        <p:sp>
          <p:nvSpPr>
            <p:cNvPr id="13530" name="Line 48"/>
            <p:cNvSpPr>
              <a:spLocks noChangeShapeType="1"/>
            </p:cNvSpPr>
            <p:nvPr/>
          </p:nvSpPr>
          <p:spPr bwMode="auto">
            <a:xfrm flipH="1">
              <a:off x="9261472" y="2774949"/>
              <a:ext cx="103188" cy="158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1" name="Line 48"/>
            <p:cNvSpPr>
              <a:spLocks noChangeShapeType="1"/>
            </p:cNvSpPr>
            <p:nvPr/>
          </p:nvSpPr>
          <p:spPr bwMode="auto">
            <a:xfrm flipH="1">
              <a:off x="9261472" y="3941763"/>
              <a:ext cx="103188" cy="158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2" name="Line 48"/>
            <p:cNvSpPr>
              <a:spLocks noChangeShapeType="1"/>
            </p:cNvSpPr>
            <p:nvPr/>
          </p:nvSpPr>
          <p:spPr bwMode="auto">
            <a:xfrm flipH="1">
              <a:off x="9266235" y="3825244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3" name="Line 48"/>
            <p:cNvSpPr>
              <a:spLocks noChangeShapeType="1"/>
            </p:cNvSpPr>
            <p:nvPr/>
          </p:nvSpPr>
          <p:spPr bwMode="auto">
            <a:xfrm flipH="1">
              <a:off x="9266235" y="3708721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4" name="Line 48"/>
            <p:cNvSpPr>
              <a:spLocks noChangeShapeType="1"/>
            </p:cNvSpPr>
            <p:nvPr/>
          </p:nvSpPr>
          <p:spPr bwMode="auto">
            <a:xfrm flipH="1">
              <a:off x="9266235" y="3592198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5" name="Line 48"/>
            <p:cNvSpPr>
              <a:spLocks noChangeShapeType="1"/>
            </p:cNvSpPr>
            <p:nvPr/>
          </p:nvSpPr>
          <p:spPr bwMode="auto">
            <a:xfrm flipH="1">
              <a:off x="9266235" y="3475675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6" name="Line 48"/>
            <p:cNvSpPr>
              <a:spLocks noChangeShapeType="1"/>
            </p:cNvSpPr>
            <p:nvPr/>
          </p:nvSpPr>
          <p:spPr bwMode="auto">
            <a:xfrm flipH="1">
              <a:off x="9261472" y="3359152"/>
              <a:ext cx="63503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7" name="Line 48"/>
            <p:cNvSpPr>
              <a:spLocks noChangeShapeType="1"/>
            </p:cNvSpPr>
            <p:nvPr/>
          </p:nvSpPr>
          <p:spPr bwMode="auto">
            <a:xfrm flipH="1">
              <a:off x="9266235" y="3242629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8" name="Line 48"/>
            <p:cNvSpPr>
              <a:spLocks noChangeShapeType="1"/>
            </p:cNvSpPr>
            <p:nvPr/>
          </p:nvSpPr>
          <p:spPr bwMode="auto">
            <a:xfrm flipH="1">
              <a:off x="9266235" y="3126106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9" name="Line 48"/>
            <p:cNvSpPr>
              <a:spLocks noChangeShapeType="1"/>
            </p:cNvSpPr>
            <p:nvPr/>
          </p:nvSpPr>
          <p:spPr bwMode="auto">
            <a:xfrm flipH="1">
              <a:off x="9266235" y="3009583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0" name="Line 48"/>
            <p:cNvSpPr>
              <a:spLocks noChangeShapeType="1"/>
            </p:cNvSpPr>
            <p:nvPr/>
          </p:nvSpPr>
          <p:spPr bwMode="auto">
            <a:xfrm flipH="1">
              <a:off x="9266235" y="2893060"/>
              <a:ext cx="4921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431" name="Line 48"/>
          <p:cNvSpPr>
            <a:spLocks noChangeShapeType="1"/>
          </p:cNvSpPr>
          <p:nvPr/>
        </p:nvSpPr>
        <p:spPr bwMode="auto">
          <a:xfrm flipH="1">
            <a:off x="8297863" y="3749675"/>
            <a:ext cx="1031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2" name="Line 48"/>
          <p:cNvSpPr>
            <a:spLocks noChangeShapeType="1"/>
          </p:cNvSpPr>
          <p:nvPr/>
        </p:nvSpPr>
        <p:spPr bwMode="auto">
          <a:xfrm flipH="1">
            <a:off x="8297863" y="4333875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3" name="Line 48"/>
          <p:cNvSpPr>
            <a:spLocks noChangeShapeType="1"/>
          </p:cNvSpPr>
          <p:nvPr/>
        </p:nvSpPr>
        <p:spPr bwMode="auto">
          <a:xfrm flipH="1">
            <a:off x="8302625" y="4216400"/>
            <a:ext cx="49213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4" name="Line 48"/>
          <p:cNvSpPr>
            <a:spLocks noChangeShapeType="1"/>
          </p:cNvSpPr>
          <p:nvPr/>
        </p:nvSpPr>
        <p:spPr bwMode="auto">
          <a:xfrm flipH="1">
            <a:off x="8302625" y="4100513"/>
            <a:ext cx="49213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5" name="Line 48"/>
          <p:cNvSpPr>
            <a:spLocks noChangeShapeType="1"/>
          </p:cNvSpPr>
          <p:nvPr/>
        </p:nvSpPr>
        <p:spPr bwMode="auto">
          <a:xfrm flipH="1">
            <a:off x="8302625" y="3983038"/>
            <a:ext cx="49213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6" name="Line 48"/>
          <p:cNvSpPr>
            <a:spLocks noChangeShapeType="1"/>
          </p:cNvSpPr>
          <p:nvPr/>
        </p:nvSpPr>
        <p:spPr bwMode="auto">
          <a:xfrm flipH="1">
            <a:off x="8302625" y="3867150"/>
            <a:ext cx="49213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7" name="Rectangle 39"/>
          <p:cNvSpPr>
            <a:spLocks noChangeArrowheads="1"/>
          </p:cNvSpPr>
          <p:nvPr/>
        </p:nvSpPr>
        <p:spPr bwMode="auto">
          <a:xfrm>
            <a:off x="8416925" y="3603625"/>
            <a:ext cx="5254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2000</a:t>
            </a:r>
            <a:endParaRPr lang="ru-RU" sz="1800"/>
          </a:p>
        </p:txBody>
      </p:sp>
      <p:sp>
        <p:nvSpPr>
          <p:cNvPr id="13438" name="Rectangle 39"/>
          <p:cNvSpPr>
            <a:spLocks noChangeArrowheads="1"/>
          </p:cNvSpPr>
          <p:nvPr/>
        </p:nvSpPr>
        <p:spPr bwMode="auto">
          <a:xfrm>
            <a:off x="8416925" y="2449513"/>
            <a:ext cx="52546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2200</a:t>
            </a:r>
            <a:endParaRPr lang="ru-RU" sz="1800"/>
          </a:p>
        </p:txBody>
      </p:sp>
      <p:sp>
        <p:nvSpPr>
          <p:cNvPr id="13439" name="Rectangle 39"/>
          <p:cNvSpPr>
            <a:spLocks noChangeArrowheads="1"/>
          </p:cNvSpPr>
          <p:nvPr/>
        </p:nvSpPr>
        <p:spPr bwMode="auto">
          <a:xfrm>
            <a:off x="8416925" y="1295400"/>
            <a:ext cx="5254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2400</a:t>
            </a:r>
            <a:endParaRPr lang="ru-RU" sz="1800"/>
          </a:p>
        </p:txBody>
      </p:sp>
      <p:sp>
        <p:nvSpPr>
          <p:cNvPr id="13440" name="Line 12"/>
          <p:cNvSpPr>
            <a:spLocks noChangeShapeType="1"/>
          </p:cNvSpPr>
          <p:nvPr/>
        </p:nvSpPr>
        <p:spPr bwMode="auto">
          <a:xfrm>
            <a:off x="4784725" y="4549775"/>
            <a:ext cx="352425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1" name="Rectangle 26"/>
          <p:cNvSpPr>
            <a:spLocks noChangeArrowheads="1"/>
          </p:cNvSpPr>
          <p:nvPr/>
        </p:nvSpPr>
        <p:spPr bwMode="auto">
          <a:xfrm>
            <a:off x="5167313" y="4716463"/>
            <a:ext cx="2921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60</a:t>
            </a:r>
            <a:endParaRPr lang="ru-RU" sz="1800"/>
          </a:p>
        </p:txBody>
      </p:sp>
      <p:sp>
        <p:nvSpPr>
          <p:cNvPr id="13442" name="Line 18"/>
          <p:cNvSpPr>
            <a:spLocks noChangeShapeType="1"/>
          </p:cNvSpPr>
          <p:nvPr/>
        </p:nvSpPr>
        <p:spPr bwMode="auto">
          <a:xfrm flipV="1">
            <a:off x="7556500" y="4545013"/>
            <a:ext cx="0" cy="1079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3" name="Line 19"/>
          <p:cNvSpPr>
            <a:spLocks noChangeShapeType="1"/>
          </p:cNvSpPr>
          <p:nvPr/>
        </p:nvSpPr>
        <p:spPr bwMode="auto">
          <a:xfrm flipV="1">
            <a:off x="6810375" y="4545013"/>
            <a:ext cx="0" cy="1651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4" name="Line 20"/>
          <p:cNvSpPr>
            <a:spLocks noChangeShapeType="1"/>
          </p:cNvSpPr>
          <p:nvPr/>
        </p:nvSpPr>
        <p:spPr bwMode="auto">
          <a:xfrm flipV="1">
            <a:off x="6062663" y="4545013"/>
            <a:ext cx="0" cy="1079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5" name="Line 21"/>
          <p:cNvSpPr>
            <a:spLocks noChangeShapeType="1"/>
          </p:cNvSpPr>
          <p:nvPr/>
        </p:nvSpPr>
        <p:spPr bwMode="auto">
          <a:xfrm flipV="1">
            <a:off x="5314950" y="4545013"/>
            <a:ext cx="0" cy="1651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6" name="Rectangle 26"/>
          <p:cNvSpPr>
            <a:spLocks noChangeArrowheads="1"/>
          </p:cNvSpPr>
          <p:nvPr/>
        </p:nvSpPr>
        <p:spPr bwMode="auto">
          <a:xfrm>
            <a:off x="6677025" y="4716463"/>
            <a:ext cx="2921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80</a:t>
            </a:r>
            <a:endParaRPr lang="ru-RU" sz="1800"/>
          </a:p>
        </p:txBody>
      </p:sp>
      <p:sp>
        <p:nvSpPr>
          <p:cNvPr id="13447" name="Line 20"/>
          <p:cNvSpPr>
            <a:spLocks noChangeShapeType="1"/>
          </p:cNvSpPr>
          <p:nvPr/>
        </p:nvSpPr>
        <p:spPr bwMode="auto">
          <a:xfrm flipV="1">
            <a:off x="6211888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8" name="Line 20"/>
          <p:cNvSpPr>
            <a:spLocks noChangeShapeType="1"/>
          </p:cNvSpPr>
          <p:nvPr/>
        </p:nvSpPr>
        <p:spPr bwMode="auto">
          <a:xfrm flipV="1">
            <a:off x="6361113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9" name="Line 20"/>
          <p:cNvSpPr>
            <a:spLocks noChangeShapeType="1"/>
          </p:cNvSpPr>
          <p:nvPr/>
        </p:nvSpPr>
        <p:spPr bwMode="auto">
          <a:xfrm flipV="1">
            <a:off x="6510338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0" name="Line 20"/>
          <p:cNvSpPr>
            <a:spLocks noChangeShapeType="1"/>
          </p:cNvSpPr>
          <p:nvPr/>
        </p:nvSpPr>
        <p:spPr bwMode="auto">
          <a:xfrm flipV="1">
            <a:off x="6659563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1" name="Line 20"/>
          <p:cNvSpPr>
            <a:spLocks noChangeShapeType="1"/>
          </p:cNvSpPr>
          <p:nvPr/>
        </p:nvSpPr>
        <p:spPr bwMode="auto">
          <a:xfrm flipV="1">
            <a:off x="5464175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2" name="Line 20"/>
          <p:cNvSpPr>
            <a:spLocks noChangeShapeType="1"/>
          </p:cNvSpPr>
          <p:nvPr/>
        </p:nvSpPr>
        <p:spPr bwMode="auto">
          <a:xfrm flipV="1">
            <a:off x="5613400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3" name="Line 20"/>
          <p:cNvSpPr>
            <a:spLocks noChangeShapeType="1"/>
          </p:cNvSpPr>
          <p:nvPr/>
        </p:nvSpPr>
        <p:spPr bwMode="auto">
          <a:xfrm flipV="1">
            <a:off x="5764213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4" name="Line 20"/>
          <p:cNvSpPr>
            <a:spLocks noChangeShapeType="1"/>
          </p:cNvSpPr>
          <p:nvPr/>
        </p:nvSpPr>
        <p:spPr bwMode="auto">
          <a:xfrm flipV="1">
            <a:off x="5913438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5" name="Line 20"/>
          <p:cNvSpPr>
            <a:spLocks noChangeShapeType="1"/>
          </p:cNvSpPr>
          <p:nvPr/>
        </p:nvSpPr>
        <p:spPr bwMode="auto">
          <a:xfrm flipV="1">
            <a:off x="6959600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6" name="Line 20"/>
          <p:cNvSpPr>
            <a:spLocks noChangeShapeType="1"/>
          </p:cNvSpPr>
          <p:nvPr/>
        </p:nvSpPr>
        <p:spPr bwMode="auto">
          <a:xfrm flipV="1">
            <a:off x="7108825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7" name="Line 20"/>
          <p:cNvSpPr>
            <a:spLocks noChangeShapeType="1"/>
          </p:cNvSpPr>
          <p:nvPr/>
        </p:nvSpPr>
        <p:spPr bwMode="auto">
          <a:xfrm flipV="1">
            <a:off x="7258050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8" name="Line 20"/>
          <p:cNvSpPr>
            <a:spLocks noChangeShapeType="1"/>
          </p:cNvSpPr>
          <p:nvPr/>
        </p:nvSpPr>
        <p:spPr bwMode="auto">
          <a:xfrm flipV="1">
            <a:off x="7407275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9" name="Line 18"/>
          <p:cNvSpPr>
            <a:spLocks noChangeShapeType="1"/>
          </p:cNvSpPr>
          <p:nvPr/>
        </p:nvSpPr>
        <p:spPr bwMode="auto">
          <a:xfrm flipV="1">
            <a:off x="8304213" y="4545013"/>
            <a:ext cx="0" cy="1079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0" name="Line 20"/>
          <p:cNvSpPr>
            <a:spLocks noChangeShapeType="1"/>
          </p:cNvSpPr>
          <p:nvPr/>
        </p:nvSpPr>
        <p:spPr bwMode="auto">
          <a:xfrm flipV="1">
            <a:off x="7707313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1" name="Line 20"/>
          <p:cNvSpPr>
            <a:spLocks noChangeShapeType="1"/>
          </p:cNvSpPr>
          <p:nvPr/>
        </p:nvSpPr>
        <p:spPr bwMode="auto">
          <a:xfrm flipV="1">
            <a:off x="7856538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2" name="Line 20"/>
          <p:cNvSpPr>
            <a:spLocks noChangeShapeType="1"/>
          </p:cNvSpPr>
          <p:nvPr/>
        </p:nvSpPr>
        <p:spPr bwMode="auto">
          <a:xfrm flipV="1">
            <a:off x="8005763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3" name="Line 20"/>
          <p:cNvSpPr>
            <a:spLocks noChangeShapeType="1"/>
          </p:cNvSpPr>
          <p:nvPr/>
        </p:nvSpPr>
        <p:spPr bwMode="auto">
          <a:xfrm flipV="1">
            <a:off x="8154988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4" name="Line 20"/>
          <p:cNvSpPr>
            <a:spLocks noChangeShapeType="1"/>
          </p:cNvSpPr>
          <p:nvPr/>
        </p:nvSpPr>
        <p:spPr bwMode="auto">
          <a:xfrm flipV="1">
            <a:off x="4865688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5" name="Line 20"/>
          <p:cNvSpPr>
            <a:spLocks noChangeShapeType="1"/>
          </p:cNvSpPr>
          <p:nvPr/>
        </p:nvSpPr>
        <p:spPr bwMode="auto">
          <a:xfrm flipV="1">
            <a:off x="5016500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6" name="Line 20"/>
          <p:cNvSpPr>
            <a:spLocks noChangeShapeType="1"/>
          </p:cNvSpPr>
          <p:nvPr/>
        </p:nvSpPr>
        <p:spPr bwMode="auto">
          <a:xfrm flipV="1">
            <a:off x="5165725" y="4545013"/>
            <a:ext cx="0" cy="730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3467" name="Прямая соединительная линия 409"/>
          <p:cNvCxnSpPr>
            <a:cxnSpLocks noChangeShapeType="1"/>
          </p:cNvCxnSpPr>
          <p:nvPr/>
        </p:nvCxnSpPr>
        <p:spPr bwMode="auto">
          <a:xfrm flipV="1">
            <a:off x="3132138" y="1584325"/>
            <a:ext cx="2055812" cy="1216025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69" name="Прямая соединительная линия 411"/>
          <p:cNvCxnSpPr>
            <a:cxnSpLocks noChangeShapeType="1"/>
          </p:cNvCxnSpPr>
          <p:nvPr/>
        </p:nvCxnSpPr>
        <p:spPr bwMode="auto">
          <a:xfrm rot="16200000" flipH="1">
            <a:off x="4922837" y="3016251"/>
            <a:ext cx="98425" cy="2832100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5" name="Прямая соединительная линия 374"/>
          <p:cNvCxnSpPr/>
          <p:nvPr/>
        </p:nvCxnSpPr>
        <p:spPr bwMode="auto">
          <a:xfrm>
            <a:off x="2374900" y="2843213"/>
            <a:ext cx="163513" cy="0"/>
          </a:xfrm>
          <a:prstGeom prst="line">
            <a:avLst/>
          </a:prstGeom>
          <a:ln w="19050" cap="rnd">
            <a:solidFill>
              <a:srgbClr val="FF99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Прямая соединительная линия 378"/>
          <p:cNvCxnSpPr/>
          <p:nvPr/>
        </p:nvCxnSpPr>
        <p:spPr bwMode="auto">
          <a:xfrm>
            <a:off x="2179638" y="2843213"/>
            <a:ext cx="596900" cy="0"/>
          </a:xfrm>
          <a:prstGeom prst="line">
            <a:avLst/>
          </a:prstGeom>
          <a:ln w="19050" cap="rnd">
            <a:solidFill>
              <a:schemeClr val="accent2">
                <a:lumMod val="75000"/>
                <a:alpha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73" name="Rectangle 57"/>
          <p:cNvSpPr>
            <a:spLocks noChangeArrowheads="1"/>
          </p:cNvSpPr>
          <p:nvPr/>
        </p:nvSpPr>
        <p:spPr bwMode="auto">
          <a:xfrm>
            <a:off x="1868488" y="2652713"/>
            <a:ext cx="484187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000">
                <a:solidFill>
                  <a:srgbClr val="000099"/>
                </a:solidFill>
              </a:rPr>
              <a:t>PRS1</a:t>
            </a:r>
            <a:endParaRPr lang="ru-RU" sz="1600"/>
          </a:p>
        </p:txBody>
      </p:sp>
      <p:cxnSp>
        <p:nvCxnSpPr>
          <p:cNvPr id="394" name="Прямая соединительная линия 393"/>
          <p:cNvCxnSpPr/>
          <p:nvPr/>
        </p:nvCxnSpPr>
        <p:spPr bwMode="auto">
          <a:xfrm>
            <a:off x="1870075" y="2547938"/>
            <a:ext cx="396875" cy="0"/>
          </a:xfrm>
          <a:prstGeom prst="line">
            <a:avLst/>
          </a:prstGeom>
          <a:ln w="19050" cap="rnd">
            <a:solidFill>
              <a:schemeClr val="accent2">
                <a:lumMod val="75000"/>
                <a:alpha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Oval 7"/>
          <p:cNvSpPr>
            <a:spLocks noChangeArrowheads="1"/>
          </p:cNvSpPr>
          <p:nvPr/>
        </p:nvSpPr>
        <p:spPr bwMode="auto">
          <a:xfrm>
            <a:off x="2008188" y="2497138"/>
            <a:ext cx="101600" cy="98425"/>
          </a:xfrm>
          <a:prstGeom prst="mathMultiply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3477" name="Rectangle 57"/>
          <p:cNvSpPr>
            <a:spLocks noChangeArrowheads="1"/>
          </p:cNvSpPr>
          <p:nvPr/>
        </p:nvSpPr>
        <p:spPr bwMode="auto">
          <a:xfrm>
            <a:off x="1516063" y="2381250"/>
            <a:ext cx="48418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000">
                <a:solidFill>
                  <a:srgbClr val="000099"/>
                </a:solidFill>
              </a:rPr>
              <a:t>PRS3</a:t>
            </a:r>
            <a:endParaRPr lang="ru-RU" sz="1600"/>
          </a:p>
        </p:txBody>
      </p:sp>
      <p:sp>
        <p:nvSpPr>
          <p:cNvPr id="13481" name="Rectangle 57"/>
          <p:cNvSpPr>
            <a:spLocks noChangeAspect="1" noChangeArrowheads="1"/>
          </p:cNvSpPr>
          <p:nvPr/>
        </p:nvSpPr>
        <p:spPr bwMode="auto">
          <a:xfrm>
            <a:off x="2792413" y="3467100"/>
            <a:ext cx="48418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000">
                <a:solidFill>
                  <a:srgbClr val="006600"/>
                </a:solidFill>
              </a:rPr>
              <a:t>4-S</a:t>
            </a:r>
            <a:endParaRPr lang="ru-RU" sz="1600">
              <a:solidFill>
                <a:srgbClr val="006600"/>
              </a:solidFill>
            </a:endParaRPr>
          </a:p>
        </p:txBody>
      </p:sp>
      <p:sp>
        <p:nvSpPr>
          <p:cNvPr id="13482" name="Rectangle 57"/>
          <p:cNvSpPr>
            <a:spLocks noChangeArrowheads="1"/>
          </p:cNvSpPr>
          <p:nvPr/>
        </p:nvSpPr>
        <p:spPr bwMode="auto">
          <a:xfrm>
            <a:off x="2628900" y="3271838"/>
            <a:ext cx="43338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000">
                <a:solidFill>
                  <a:srgbClr val="006600"/>
                </a:solidFill>
              </a:rPr>
              <a:t>5-S</a:t>
            </a:r>
            <a:endParaRPr lang="ru-RU" sz="1600">
              <a:solidFill>
                <a:srgbClr val="006600"/>
              </a:solidFill>
            </a:endParaRPr>
          </a:p>
        </p:txBody>
      </p:sp>
      <p:cxnSp>
        <p:nvCxnSpPr>
          <p:cNvPr id="423" name="Прямая соединительная линия 422"/>
          <p:cNvCxnSpPr/>
          <p:nvPr/>
        </p:nvCxnSpPr>
        <p:spPr bwMode="auto">
          <a:xfrm rot="5400000">
            <a:off x="1430338" y="2371725"/>
            <a:ext cx="222250" cy="9525"/>
          </a:xfrm>
          <a:prstGeom prst="line">
            <a:avLst/>
          </a:prstGeom>
          <a:ln w="19050" cap="rnd">
            <a:solidFill>
              <a:srgbClr val="FF99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86" name="Oval 7"/>
          <p:cNvSpPr>
            <a:spLocks noChangeArrowheads="1"/>
          </p:cNvSpPr>
          <p:nvPr/>
        </p:nvSpPr>
        <p:spPr bwMode="auto">
          <a:xfrm>
            <a:off x="1490663" y="2316163"/>
            <a:ext cx="101600" cy="98425"/>
          </a:xfrm>
          <a:prstGeom prst="ellipse">
            <a:avLst/>
          </a:prstGeom>
          <a:solidFill>
            <a:srgbClr val="008000">
              <a:alpha val="59999"/>
            </a:srgbClr>
          </a:solidFill>
          <a:ln w="12700" algn="ctr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244" name="Oval 7"/>
          <p:cNvSpPr>
            <a:spLocks noChangeArrowheads="1"/>
          </p:cNvSpPr>
          <p:nvPr/>
        </p:nvSpPr>
        <p:spPr bwMode="auto">
          <a:xfrm>
            <a:off x="2398713" y="2787650"/>
            <a:ext cx="101600" cy="98425"/>
          </a:xfrm>
          <a:prstGeom prst="ellipse">
            <a:avLst/>
          </a:prstGeom>
          <a:solidFill>
            <a:schemeClr val="accent1">
              <a:lumMod val="50000"/>
              <a:alpha val="60000"/>
            </a:schemeClr>
          </a:solidFill>
          <a:ln w="12700" algn="ctr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382" name="Oval 7"/>
          <p:cNvSpPr>
            <a:spLocks noChangeArrowheads="1"/>
          </p:cNvSpPr>
          <p:nvPr/>
        </p:nvSpPr>
        <p:spPr bwMode="auto">
          <a:xfrm>
            <a:off x="2393950" y="2792413"/>
            <a:ext cx="101600" cy="98425"/>
          </a:xfrm>
          <a:prstGeom prst="mathMultiply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3489" name="Rectangle 57"/>
          <p:cNvSpPr>
            <a:spLocks noChangeAspect="1" noChangeArrowheads="1"/>
          </p:cNvSpPr>
          <p:nvPr/>
        </p:nvSpPr>
        <p:spPr bwMode="auto">
          <a:xfrm>
            <a:off x="3686175" y="3240088"/>
            <a:ext cx="58896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000">
                <a:solidFill>
                  <a:srgbClr val="006600"/>
                </a:solidFill>
              </a:rPr>
              <a:t>GPRS-18</a:t>
            </a:r>
            <a:endParaRPr lang="ru-RU" sz="1600">
              <a:solidFill>
                <a:srgbClr val="006600"/>
              </a:solidFill>
            </a:endParaRPr>
          </a:p>
        </p:txBody>
      </p:sp>
      <p:sp>
        <p:nvSpPr>
          <p:cNvPr id="13490" name="Rectangle 57"/>
          <p:cNvSpPr>
            <a:spLocks noChangeAspect="1" noChangeArrowheads="1"/>
          </p:cNvSpPr>
          <p:nvPr/>
        </p:nvSpPr>
        <p:spPr bwMode="auto">
          <a:xfrm>
            <a:off x="3748088" y="3381375"/>
            <a:ext cx="588962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900">
                <a:solidFill>
                  <a:srgbClr val="006600"/>
                </a:solidFill>
              </a:rPr>
              <a:t>GPRS-25</a:t>
            </a:r>
            <a:endParaRPr lang="ru-RU" sz="1000">
              <a:solidFill>
                <a:srgbClr val="006600"/>
              </a:solidFill>
            </a:endParaRPr>
          </a:p>
        </p:txBody>
      </p:sp>
      <p:sp>
        <p:nvSpPr>
          <p:cNvPr id="13491" name="Rectangle 57"/>
          <p:cNvSpPr>
            <a:spLocks noChangeAspect="1" noChangeArrowheads="1"/>
          </p:cNvSpPr>
          <p:nvPr/>
        </p:nvSpPr>
        <p:spPr bwMode="auto">
          <a:xfrm>
            <a:off x="3730625" y="3476625"/>
            <a:ext cx="58896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900">
                <a:solidFill>
                  <a:srgbClr val="006600"/>
                </a:solidFill>
              </a:rPr>
              <a:t>GPRS-27</a:t>
            </a:r>
            <a:endParaRPr lang="ru-RU" sz="1000">
              <a:solidFill>
                <a:srgbClr val="006600"/>
              </a:solidFill>
            </a:endParaRPr>
          </a:p>
        </p:txBody>
      </p:sp>
      <p:sp>
        <p:nvSpPr>
          <p:cNvPr id="13492" name="Rectangle 57"/>
          <p:cNvSpPr>
            <a:spLocks noChangeAspect="1" noChangeArrowheads="1"/>
          </p:cNvSpPr>
          <p:nvPr/>
        </p:nvSpPr>
        <p:spPr bwMode="auto">
          <a:xfrm>
            <a:off x="3852863" y="3559175"/>
            <a:ext cx="5889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900">
                <a:solidFill>
                  <a:srgbClr val="006600"/>
                </a:solidFill>
              </a:rPr>
              <a:t>GPRS-32</a:t>
            </a:r>
            <a:endParaRPr lang="ru-RU" sz="1000">
              <a:solidFill>
                <a:srgbClr val="006600"/>
              </a:solidFill>
            </a:endParaRPr>
          </a:p>
        </p:txBody>
      </p:sp>
      <p:sp>
        <p:nvSpPr>
          <p:cNvPr id="456" name="Oval 72"/>
          <p:cNvSpPr>
            <a:spLocks noChangeArrowheads="1"/>
          </p:cNvSpPr>
          <p:nvPr/>
        </p:nvSpPr>
        <p:spPr bwMode="auto">
          <a:xfrm>
            <a:off x="5611813" y="2938463"/>
            <a:ext cx="117475" cy="11430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13503" name="Rectangle 57"/>
          <p:cNvSpPr>
            <a:spLocks noChangeAspect="1" noChangeArrowheads="1"/>
          </p:cNvSpPr>
          <p:nvPr/>
        </p:nvSpPr>
        <p:spPr bwMode="auto">
          <a:xfrm>
            <a:off x="5106988" y="2730500"/>
            <a:ext cx="48260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6600"/>
                </a:solidFill>
              </a:rPr>
              <a:t>4-S</a:t>
            </a:r>
            <a:endParaRPr lang="ru-RU">
              <a:solidFill>
                <a:srgbClr val="006600"/>
              </a:solidFill>
            </a:endParaRPr>
          </a:p>
        </p:txBody>
      </p:sp>
      <p:sp>
        <p:nvSpPr>
          <p:cNvPr id="13504" name="Rectangle 57"/>
          <p:cNvSpPr>
            <a:spLocks noChangeArrowheads="1"/>
          </p:cNvSpPr>
          <p:nvPr/>
        </p:nvSpPr>
        <p:spPr bwMode="auto">
          <a:xfrm>
            <a:off x="4822825" y="2311400"/>
            <a:ext cx="4333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6600"/>
                </a:solidFill>
              </a:rPr>
              <a:t>5-S</a:t>
            </a:r>
            <a:endParaRPr lang="ru-RU">
              <a:solidFill>
                <a:srgbClr val="006600"/>
              </a:solidFill>
            </a:endParaRPr>
          </a:p>
        </p:txBody>
      </p:sp>
      <p:sp>
        <p:nvSpPr>
          <p:cNvPr id="13506" name="Oval 7"/>
          <p:cNvSpPr>
            <a:spLocks noChangeArrowheads="1"/>
          </p:cNvSpPr>
          <p:nvPr/>
        </p:nvSpPr>
        <p:spPr bwMode="auto">
          <a:xfrm>
            <a:off x="6016625" y="3181350"/>
            <a:ext cx="203200" cy="19843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3507" name="Oval 6"/>
          <p:cNvSpPr>
            <a:spLocks noChangeArrowheads="1"/>
          </p:cNvSpPr>
          <p:nvPr/>
        </p:nvSpPr>
        <p:spPr bwMode="auto">
          <a:xfrm>
            <a:off x="6105525" y="3181350"/>
            <a:ext cx="206375" cy="19843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472" name="Прямая соединительная линия 471"/>
          <p:cNvCxnSpPr/>
          <p:nvPr/>
        </p:nvCxnSpPr>
        <p:spPr bwMode="auto">
          <a:xfrm>
            <a:off x="6886575" y="2989263"/>
            <a:ext cx="185738" cy="0"/>
          </a:xfrm>
          <a:prstGeom prst="line">
            <a:avLst/>
          </a:prstGeom>
          <a:ln w="19050" cap="rnd">
            <a:solidFill>
              <a:srgbClr val="008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Oval 72"/>
          <p:cNvSpPr>
            <a:spLocks noChangeArrowheads="1"/>
          </p:cNvSpPr>
          <p:nvPr/>
        </p:nvSpPr>
        <p:spPr bwMode="auto">
          <a:xfrm>
            <a:off x="6918325" y="2930525"/>
            <a:ext cx="117475" cy="11430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cxnSp>
        <p:nvCxnSpPr>
          <p:cNvPr id="475" name="Прямая соединительная линия 474"/>
          <p:cNvCxnSpPr/>
          <p:nvPr/>
        </p:nvCxnSpPr>
        <p:spPr bwMode="auto">
          <a:xfrm rot="10800000" flipH="1">
            <a:off x="6199188" y="2989263"/>
            <a:ext cx="149225" cy="3175"/>
          </a:xfrm>
          <a:prstGeom prst="line">
            <a:avLst/>
          </a:prstGeom>
          <a:ln w="19050" cap="rnd">
            <a:solidFill>
              <a:srgbClr val="008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Oval 72"/>
          <p:cNvSpPr>
            <a:spLocks noChangeArrowheads="1"/>
          </p:cNvSpPr>
          <p:nvPr/>
        </p:nvSpPr>
        <p:spPr bwMode="auto">
          <a:xfrm>
            <a:off x="6208713" y="2935288"/>
            <a:ext cx="117475" cy="11430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13512" name="Rectangle 57"/>
          <p:cNvSpPr>
            <a:spLocks noChangeAspect="1" noChangeArrowheads="1"/>
          </p:cNvSpPr>
          <p:nvPr/>
        </p:nvSpPr>
        <p:spPr bwMode="auto">
          <a:xfrm>
            <a:off x="6948488" y="2473325"/>
            <a:ext cx="588962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000">
                <a:solidFill>
                  <a:srgbClr val="006600"/>
                </a:solidFill>
              </a:rPr>
              <a:t>GPRS-18</a:t>
            </a:r>
            <a:endParaRPr lang="ru-RU" sz="1600">
              <a:solidFill>
                <a:srgbClr val="006600"/>
              </a:solidFill>
            </a:endParaRPr>
          </a:p>
        </p:txBody>
      </p:sp>
      <p:sp>
        <p:nvSpPr>
          <p:cNvPr id="13513" name="Rectangle 57"/>
          <p:cNvSpPr>
            <a:spLocks noChangeAspect="1" noChangeArrowheads="1"/>
          </p:cNvSpPr>
          <p:nvPr/>
        </p:nvSpPr>
        <p:spPr bwMode="auto">
          <a:xfrm>
            <a:off x="6934200" y="2638425"/>
            <a:ext cx="58896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900">
                <a:solidFill>
                  <a:srgbClr val="006600"/>
                </a:solidFill>
              </a:rPr>
              <a:t>GPRS-25</a:t>
            </a:r>
            <a:endParaRPr lang="ru-RU" sz="1000">
              <a:solidFill>
                <a:srgbClr val="006600"/>
              </a:solidFill>
            </a:endParaRPr>
          </a:p>
        </p:txBody>
      </p:sp>
      <p:sp>
        <p:nvSpPr>
          <p:cNvPr id="13514" name="Rectangle 57"/>
          <p:cNvSpPr>
            <a:spLocks noChangeAspect="1" noChangeArrowheads="1"/>
          </p:cNvSpPr>
          <p:nvPr/>
        </p:nvSpPr>
        <p:spPr bwMode="auto">
          <a:xfrm>
            <a:off x="7053263" y="2906713"/>
            <a:ext cx="5889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900">
                <a:solidFill>
                  <a:srgbClr val="006600"/>
                </a:solidFill>
              </a:rPr>
              <a:t>GPRS-32</a:t>
            </a:r>
            <a:endParaRPr lang="ru-RU" sz="1000">
              <a:solidFill>
                <a:srgbClr val="006600"/>
              </a:solidFill>
            </a:endParaRPr>
          </a:p>
        </p:txBody>
      </p:sp>
      <p:sp>
        <p:nvSpPr>
          <p:cNvPr id="13515" name="Rectangle 57"/>
          <p:cNvSpPr>
            <a:spLocks noChangeAspect="1" noChangeArrowheads="1"/>
          </p:cNvSpPr>
          <p:nvPr/>
        </p:nvSpPr>
        <p:spPr bwMode="auto">
          <a:xfrm>
            <a:off x="6797675" y="2762250"/>
            <a:ext cx="58896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900">
                <a:solidFill>
                  <a:srgbClr val="006600"/>
                </a:solidFill>
              </a:rPr>
              <a:t>GPRS-27</a:t>
            </a:r>
            <a:endParaRPr lang="ru-RU" sz="1000">
              <a:solidFill>
                <a:srgbClr val="006600"/>
              </a:solidFill>
            </a:endParaRPr>
          </a:p>
        </p:txBody>
      </p:sp>
      <p:sp>
        <p:nvSpPr>
          <p:cNvPr id="13516" name="Oval 4"/>
          <p:cNvSpPr>
            <a:spLocks noChangeArrowheads="1"/>
          </p:cNvSpPr>
          <p:nvPr/>
        </p:nvSpPr>
        <p:spPr bwMode="auto">
          <a:xfrm>
            <a:off x="4035425" y="3736975"/>
            <a:ext cx="101600" cy="98425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3517" name="Oval 5"/>
          <p:cNvSpPr>
            <a:spLocks noChangeArrowheads="1"/>
          </p:cNvSpPr>
          <p:nvPr/>
        </p:nvSpPr>
        <p:spPr bwMode="auto">
          <a:xfrm>
            <a:off x="4048125" y="3736975"/>
            <a:ext cx="101600" cy="98425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3518" name="Oval 4"/>
          <p:cNvSpPr>
            <a:spLocks noChangeArrowheads="1"/>
          </p:cNvSpPr>
          <p:nvPr/>
        </p:nvSpPr>
        <p:spPr bwMode="auto">
          <a:xfrm>
            <a:off x="7348538" y="3181350"/>
            <a:ext cx="203200" cy="19843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3519" name="Oval 5"/>
          <p:cNvSpPr>
            <a:spLocks noChangeArrowheads="1"/>
          </p:cNvSpPr>
          <p:nvPr/>
        </p:nvSpPr>
        <p:spPr bwMode="auto">
          <a:xfrm>
            <a:off x="7373938" y="3181350"/>
            <a:ext cx="203200" cy="19843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3521" name="Oval 7"/>
          <p:cNvSpPr>
            <a:spLocks noChangeArrowheads="1"/>
          </p:cNvSpPr>
          <p:nvPr/>
        </p:nvSpPr>
        <p:spPr bwMode="auto">
          <a:xfrm>
            <a:off x="1709738" y="2316163"/>
            <a:ext cx="101600" cy="98425"/>
          </a:xfrm>
          <a:prstGeom prst="ellipse">
            <a:avLst/>
          </a:prstGeom>
          <a:solidFill>
            <a:srgbClr val="008000">
              <a:alpha val="59999"/>
            </a:srgbClr>
          </a:solidFill>
          <a:ln w="12700" algn="ctr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3522" name="Rectangle 57"/>
          <p:cNvSpPr>
            <a:spLocks noChangeArrowheads="1"/>
          </p:cNvSpPr>
          <p:nvPr/>
        </p:nvSpPr>
        <p:spPr bwMode="auto">
          <a:xfrm>
            <a:off x="1477963" y="1928813"/>
            <a:ext cx="10890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000">
                <a:solidFill>
                  <a:srgbClr val="000099"/>
                </a:solidFill>
              </a:rPr>
              <a:t>PRS9 nearby crucible </a:t>
            </a:r>
            <a:endParaRPr lang="ru-RU" sz="1600"/>
          </a:p>
        </p:txBody>
      </p:sp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3198813" y="1254125"/>
            <a:ext cx="101600" cy="98425"/>
          </a:xfrm>
          <a:prstGeom prst="mathMultiply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3524" name="Rectangle 57"/>
          <p:cNvSpPr>
            <a:spLocks noChangeArrowheads="1"/>
          </p:cNvSpPr>
          <p:nvPr/>
        </p:nvSpPr>
        <p:spPr bwMode="auto">
          <a:xfrm>
            <a:off x="3392488" y="1219200"/>
            <a:ext cx="498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en-US" sz="1200">
                <a:solidFill>
                  <a:srgbClr val="000099"/>
                </a:solidFill>
              </a:rPr>
              <a:t>ChA</a:t>
            </a:r>
            <a:endParaRPr lang="ru-RU" sz="1800"/>
          </a:p>
        </p:txBody>
      </p:sp>
      <p:sp>
        <p:nvSpPr>
          <p:cNvPr id="13525" name="Oval 7"/>
          <p:cNvSpPr>
            <a:spLocks noChangeArrowheads="1"/>
          </p:cNvSpPr>
          <p:nvPr/>
        </p:nvSpPr>
        <p:spPr bwMode="auto">
          <a:xfrm>
            <a:off x="3209925" y="1416050"/>
            <a:ext cx="101600" cy="98425"/>
          </a:xfrm>
          <a:prstGeom prst="ellipse">
            <a:avLst/>
          </a:prstGeom>
          <a:solidFill>
            <a:srgbClr val="008000">
              <a:alpha val="59999"/>
            </a:srgbClr>
          </a:solidFill>
          <a:ln w="12700" algn="ctr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3526" name="Rectangle 57"/>
          <p:cNvSpPr>
            <a:spLocks noChangeArrowheads="1"/>
          </p:cNvSpPr>
          <p:nvPr/>
        </p:nvSpPr>
        <p:spPr bwMode="auto">
          <a:xfrm>
            <a:off x="3392488" y="1376363"/>
            <a:ext cx="68897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en-US" sz="1200">
                <a:solidFill>
                  <a:srgbClr val="000099"/>
                </a:solidFill>
              </a:rPr>
              <a:t>SEM/EDX</a:t>
            </a:r>
            <a:endParaRPr lang="ru-RU" sz="1800"/>
          </a:p>
        </p:txBody>
      </p:sp>
      <p:sp>
        <p:nvSpPr>
          <p:cNvPr id="13527" name="Oval 7"/>
          <p:cNvSpPr>
            <a:spLocks noChangeArrowheads="1"/>
          </p:cNvSpPr>
          <p:nvPr/>
        </p:nvSpPr>
        <p:spPr bwMode="auto">
          <a:xfrm>
            <a:off x="3155950" y="1589088"/>
            <a:ext cx="101600" cy="98425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3" name="Oval 72"/>
          <p:cNvSpPr>
            <a:spLocks noChangeArrowheads="1"/>
          </p:cNvSpPr>
          <p:nvPr/>
        </p:nvSpPr>
        <p:spPr bwMode="auto">
          <a:xfrm>
            <a:off x="3273425" y="1612900"/>
            <a:ext cx="58738" cy="57150"/>
          </a:xfrm>
          <a:prstGeom prst="ellipse">
            <a:avLst/>
          </a:prstGeom>
          <a:gradFill>
            <a:gsLst>
              <a:gs pos="0">
                <a:srgbClr val="00CC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2700">
            <a:solidFill>
              <a:srgbClr val="008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800">
              <a:latin typeface="Calibri" pitchFamily="34" charset="0"/>
            </a:endParaRPr>
          </a:p>
        </p:txBody>
      </p:sp>
      <p:sp>
        <p:nvSpPr>
          <p:cNvPr id="13529" name="Rectangle 57"/>
          <p:cNvSpPr>
            <a:spLocks noChangeArrowheads="1"/>
          </p:cNvSpPr>
          <p:nvPr/>
        </p:nvSpPr>
        <p:spPr bwMode="auto">
          <a:xfrm>
            <a:off x="3392488" y="1552575"/>
            <a:ext cx="6889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en-US" sz="1200">
                <a:solidFill>
                  <a:srgbClr val="000099"/>
                </a:solidFill>
              </a:rPr>
              <a:t>Galakhov</a:t>
            </a:r>
            <a:endParaRPr lang="ru-RU" sz="180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3FB1FE1-471E-4934-8EE9-A9DB0922DB32}" type="slidenum">
              <a:rPr lang="en-GB" sz="1400">
                <a:solidFill>
                  <a:schemeClr val="tx2"/>
                </a:solidFill>
              </a:rPr>
              <a:pPr eaLnBrk="1" hangingPunct="1"/>
              <a:t>13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Conclusions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50863" y="836613"/>
            <a:ext cx="828675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>
                <a:solidFill>
                  <a:srgbClr val="000099"/>
                </a:solidFill>
              </a:rPr>
              <a:t/>
            </a:r>
            <a:br>
              <a:rPr lang="ru-RU" sz="800">
                <a:solidFill>
                  <a:srgbClr val="000099"/>
                </a:solidFill>
              </a:rPr>
            </a:br>
            <a:r>
              <a:rPr lang="en-US" sz="2600">
                <a:solidFill>
                  <a:srgbClr val="000099"/>
                </a:solidFill>
              </a:rPr>
              <a:t>The miscibility gap limits are re-examined. With the accuracy of 15</a:t>
            </a:r>
            <a:r>
              <a:rPr lang="en-US" sz="2600">
                <a:solidFill>
                  <a:srgbClr val="000099"/>
                </a:solidFill>
                <a:sym typeface="Symbol" pitchFamily="18" charset="2"/>
              </a:rPr>
              <a:t></a:t>
            </a:r>
            <a:r>
              <a:rPr lang="en-US" sz="2600">
                <a:solidFill>
                  <a:srgbClr val="000099"/>
                </a:solidFill>
              </a:rPr>
              <a:t>C the miscibility gap critical point was pointed out</a:t>
            </a:r>
            <a:endParaRPr lang="ru-RU" sz="2600">
              <a:solidFill>
                <a:srgbClr val="000099"/>
              </a:solidFill>
            </a:endParaRPr>
          </a:p>
          <a:p>
            <a:r>
              <a:rPr lang="ru-RU" sz="900">
                <a:solidFill>
                  <a:srgbClr val="000099"/>
                </a:solidFill>
              </a:rPr>
              <a:t/>
            </a:r>
            <a:br>
              <a:rPr lang="ru-RU" sz="900">
                <a:solidFill>
                  <a:srgbClr val="000099"/>
                </a:solidFill>
              </a:rPr>
            </a:br>
            <a:r>
              <a:rPr lang="en-US" sz="2600">
                <a:solidFill>
                  <a:srgbClr val="000099"/>
                </a:solidFill>
              </a:rPr>
              <a:t>The liquidus curve in the observed system was</a:t>
            </a:r>
            <a:br>
              <a:rPr lang="en-US" sz="2600">
                <a:solidFill>
                  <a:srgbClr val="000099"/>
                </a:solidFill>
              </a:rPr>
            </a:br>
            <a:r>
              <a:rPr lang="en-US" sz="2600">
                <a:solidFill>
                  <a:srgbClr val="000099"/>
                </a:solidFill>
              </a:rPr>
              <a:t>constructed from the UO</a:t>
            </a:r>
            <a:r>
              <a:rPr lang="en-US" sz="2600" baseline="-25000">
                <a:solidFill>
                  <a:srgbClr val="000099"/>
                </a:solidFill>
              </a:rPr>
              <a:t>2 </a:t>
            </a:r>
            <a:r>
              <a:rPr lang="en-US" sz="2600">
                <a:solidFill>
                  <a:srgbClr val="000099"/>
                </a:solidFill>
              </a:rPr>
              <a:t>side</a:t>
            </a:r>
            <a:endParaRPr lang="ru-RU" sz="2600">
              <a:solidFill>
                <a:srgbClr val="000099"/>
              </a:solidFill>
            </a:endParaRPr>
          </a:p>
          <a:p>
            <a:r>
              <a:rPr lang="ru-RU" sz="900">
                <a:solidFill>
                  <a:srgbClr val="000099"/>
                </a:solidFill>
              </a:rPr>
              <a:t/>
            </a:r>
            <a:br>
              <a:rPr lang="ru-RU" sz="900">
                <a:solidFill>
                  <a:srgbClr val="000099"/>
                </a:solidFill>
              </a:rPr>
            </a:br>
            <a:r>
              <a:rPr lang="en-US" sz="3200">
                <a:solidFill>
                  <a:srgbClr val="660066"/>
                </a:solidFill>
              </a:rPr>
              <a:t>Seven</a:t>
            </a:r>
            <a:r>
              <a:rPr lang="en-US" sz="2400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</a:rPr>
              <a:t>points were settled to be done</a:t>
            </a:r>
            <a:r>
              <a:rPr lang="ru-RU" sz="2400">
                <a:solidFill>
                  <a:srgbClr val="000099"/>
                </a:solidFill>
              </a:rPr>
              <a:t> </a:t>
            </a:r>
            <a:r>
              <a:rPr lang="en-US" sz="2400">
                <a:solidFill>
                  <a:srgbClr val="000099"/>
                </a:solidFill>
              </a:rPr>
              <a:t/>
            </a:r>
            <a:br>
              <a:rPr lang="en-US" sz="2400">
                <a:solidFill>
                  <a:srgbClr val="000099"/>
                </a:solidFill>
              </a:rPr>
            </a:br>
            <a:r>
              <a:rPr lang="en-US" sz="3200">
                <a:solidFill>
                  <a:srgbClr val="CC0066"/>
                </a:solidFill>
              </a:rPr>
              <a:t>Forty</a:t>
            </a:r>
            <a:r>
              <a:rPr lang="en-US" sz="2400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</a:rPr>
              <a:t>experiments have been made</a:t>
            </a:r>
            <a:r>
              <a:rPr lang="ru-RU" sz="2400">
                <a:solidFill>
                  <a:srgbClr val="000099"/>
                </a:solidFill>
              </a:rPr>
              <a:t> </a:t>
            </a:r>
            <a:endParaRPr lang="ru-RU" sz="36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327253E-3F5C-4698-B909-7EA44B11C5B4}" type="slidenum">
              <a:rPr lang="en-GB" sz="1400">
                <a:solidFill>
                  <a:schemeClr val="tx2"/>
                </a:solidFill>
              </a:rPr>
              <a:pPr eaLnBrk="1" hangingPunct="1"/>
              <a:t>2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3159" name="Rectangle 3"/>
          <p:cNvSpPr>
            <a:spLocks noChangeArrowheads="1"/>
          </p:cNvSpPr>
          <p:nvPr/>
        </p:nvSpPr>
        <p:spPr bwMode="auto">
          <a:xfrm>
            <a:off x="309563" y="2108200"/>
            <a:ext cx="52546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2600</a:t>
            </a:r>
            <a:endParaRPr lang="ru-RU" sz="1800"/>
          </a:p>
        </p:txBody>
      </p:sp>
      <p:sp>
        <p:nvSpPr>
          <p:cNvPr id="3160" name="Freeform 4"/>
          <p:cNvSpPr>
            <a:spLocks/>
          </p:cNvSpPr>
          <p:nvPr/>
        </p:nvSpPr>
        <p:spPr bwMode="auto">
          <a:xfrm>
            <a:off x="4518025" y="4019550"/>
            <a:ext cx="142875" cy="884238"/>
          </a:xfrm>
          <a:custGeom>
            <a:avLst/>
            <a:gdLst>
              <a:gd name="T0" fmla="*/ 83 w 90"/>
              <a:gd name="T1" fmla="*/ 519 h 567"/>
              <a:gd name="T2" fmla="*/ 0 w 90"/>
              <a:gd name="T3" fmla="*/ 0 h 567"/>
              <a:gd name="T4" fmla="*/ 0 60000 65536"/>
              <a:gd name="T5" fmla="*/ 0 60000 65536"/>
              <a:gd name="T6" fmla="*/ 0 w 90"/>
              <a:gd name="T7" fmla="*/ 0 h 567"/>
              <a:gd name="T8" fmla="*/ 90 w 90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" h="567">
                <a:moveTo>
                  <a:pt x="83" y="567"/>
                </a:moveTo>
                <a:cubicBezTo>
                  <a:pt x="90" y="138"/>
                  <a:pt x="0" y="0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61" name="Line 5"/>
          <p:cNvSpPr>
            <a:spLocks noChangeShapeType="1"/>
          </p:cNvSpPr>
          <p:nvPr/>
        </p:nvSpPr>
        <p:spPr bwMode="auto">
          <a:xfrm flipH="1">
            <a:off x="981075" y="4900613"/>
            <a:ext cx="37576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62" name="Freeform 6"/>
          <p:cNvSpPr>
            <a:spLocks/>
          </p:cNvSpPr>
          <p:nvPr/>
        </p:nvSpPr>
        <p:spPr bwMode="auto">
          <a:xfrm>
            <a:off x="4654550" y="4860925"/>
            <a:ext cx="74613" cy="42863"/>
          </a:xfrm>
          <a:custGeom>
            <a:avLst/>
            <a:gdLst>
              <a:gd name="T0" fmla="*/ 0 w 1656"/>
              <a:gd name="T1" fmla="*/ 0 h 804"/>
              <a:gd name="T2" fmla="*/ 0 w 1656"/>
              <a:gd name="T3" fmla="*/ 0 h 804"/>
              <a:gd name="T4" fmla="*/ 0 60000 65536"/>
              <a:gd name="T5" fmla="*/ 0 60000 65536"/>
              <a:gd name="T6" fmla="*/ 0 w 1656"/>
              <a:gd name="T7" fmla="*/ 0 h 804"/>
              <a:gd name="T8" fmla="*/ 1656 w 1656"/>
              <a:gd name="T9" fmla="*/ 804 h 8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6" h="804">
                <a:moveTo>
                  <a:pt x="0" y="804"/>
                </a:moveTo>
                <a:cubicBezTo>
                  <a:pt x="492" y="288"/>
                  <a:pt x="1164" y="84"/>
                  <a:pt x="165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63" name="Rectangle 7"/>
          <p:cNvSpPr>
            <a:spLocks noChangeArrowheads="1"/>
          </p:cNvSpPr>
          <p:nvPr/>
        </p:nvSpPr>
        <p:spPr bwMode="auto">
          <a:xfrm>
            <a:off x="2135188" y="4652963"/>
            <a:ext cx="9747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FF0000"/>
                </a:solidFill>
              </a:rPr>
              <a:t>1719±10</a:t>
            </a:r>
            <a:endParaRPr lang="ru-RU" sz="1800"/>
          </a:p>
        </p:txBody>
      </p:sp>
      <p:sp>
        <p:nvSpPr>
          <p:cNvPr id="3164" name="Freeform 8"/>
          <p:cNvSpPr>
            <a:spLocks/>
          </p:cNvSpPr>
          <p:nvPr/>
        </p:nvSpPr>
        <p:spPr bwMode="auto">
          <a:xfrm>
            <a:off x="3382963" y="3497263"/>
            <a:ext cx="1130300" cy="511175"/>
          </a:xfrm>
          <a:custGeom>
            <a:avLst/>
            <a:gdLst>
              <a:gd name="T0" fmla="*/ 716 w 711"/>
              <a:gd name="T1" fmla="*/ 295 h 329"/>
              <a:gd name="T2" fmla="*/ 0 w 711"/>
              <a:gd name="T3" fmla="*/ 172 h 329"/>
              <a:gd name="T4" fmla="*/ 0 60000 65536"/>
              <a:gd name="T5" fmla="*/ 0 60000 65536"/>
              <a:gd name="T6" fmla="*/ 0 w 711"/>
              <a:gd name="T7" fmla="*/ 0 h 329"/>
              <a:gd name="T8" fmla="*/ 711 w 711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1" h="329">
                <a:moveTo>
                  <a:pt x="711" y="329"/>
                </a:moveTo>
                <a:cubicBezTo>
                  <a:pt x="492" y="0"/>
                  <a:pt x="129" y="129"/>
                  <a:pt x="0" y="192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65" name="Line 9"/>
          <p:cNvSpPr>
            <a:spLocks noChangeShapeType="1"/>
          </p:cNvSpPr>
          <p:nvPr/>
        </p:nvSpPr>
        <p:spPr bwMode="auto">
          <a:xfrm>
            <a:off x="996950" y="2833688"/>
            <a:ext cx="1588" cy="23669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66" name="Line 10"/>
          <p:cNvSpPr>
            <a:spLocks noChangeShapeType="1"/>
          </p:cNvSpPr>
          <p:nvPr/>
        </p:nvSpPr>
        <p:spPr bwMode="auto">
          <a:xfrm>
            <a:off x="4738688" y="1358900"/>
            <a:ext cx="0" cy="38417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67" name="Line 11"/>
          <p:cNvSpPr>
            <a:spLocks noChangeShapeType="1"/>
          </p:cNvSpPr>
          <p:nvPr/>
        </p:nvSpPr>
        <p:spPr bwMode="auto">
          <a:xfrm flipV="1">
            <a:off x="4738688" y="5200650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68" name="Line 12"/>
          <p:cNvSpPr>
            <a:spLocks noChangeShapeType="1"/>
          </p:cNvSpPr>
          <p:nvPr/>
        </p:nvSpPr>
        <p:spPr bwMode="auto">
          <a:xfrm>
            <a:off x="996950" y="5200650"/>
            <a:ext cx="3741738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69" name="Line 13"/>
          <p:cNvSpPr>
            <a:spLocks noChangeShapeType="1"/>
          </p:cNvSpPr>
          <p:nvPr/>
        </p:nvSpPr>
        <p:spPr bwMode="auto">
          <a:xfrm flipV="1">
            <a:off x="4364038" y="5200650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0" name="Line 14"/>
          <p:cNvSpPr>
            <a:spLocks noChangeShapeType="1"/>
          </p:cNvSpPr>
          <p:nvPr/>
        </p:nvSpPr>
        <p:spPr bwMode="auto">
          <a:xfrm flipV="1">
            <a:off x="3616325" y="5200650"/>
            <a:ext cx="1588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1" name="Line 15"/>
          <p:cNvSpPr>
            <a:spLocks noChangeShapeType="1"/>
          </p:cNvSpPr>
          <p:nvPr/>
        </p:nvSpPr>
        <p:spPr bwMode="auto">
          <a:xfrm flipV="1">
            <a:off x="2868613" y="5200650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2" name="Line 16"/>
          <p:cNvSpPr>
            <a:spLocks noChangeShapeType="1"/>
          </p:cNvSpPr>
          <p:nvPr/>
        </p:nvSpPr>
        <p:spPr bwMode="auto">
          <a:xfrm flipV="1">
            <a:off x="2119313" y="5200650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173" name="Group 17"/>
          <p:cNvGrpSpPr>
            <a:grpSpLocks/>
          </p:cNvGrpSpPr>
          <p:nvPr/>
        </p:nvGrpSpPr>
        <p:grpSpPr bwMode="auto">
          <a:xfrm>
            <a:off x="1744663" y="5200650"/>
            <a:ext cx="2246312" cy="100013"/>
            <a:chOff x="1172" y="3018"/>
            <a:chExt cx="1412" cy="33"/>
          </a:xfrm>
        </p:grpSpPr>
        <p:sp>
          <p:nvSpPr>
            <p:cNvPr id="3237" name="Line 18"/>
            <p:cNvSpPr>
              <a:spLocks noChangeShapeType="1"/>
            </p:cNvSpPr>
            <p:nvPr/>
          </p:nvSpPr>
          <p:spPr bwMode="auto">
            <a:xfrm flipV="1">
              <a:off x="2583" y="3018"/>
              <a:ext cx="1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38" name="Line 19"/>
            <p:cNvSpPr>
              <a:spLocks noChangeShapeType="1"/>
            </p:cNvSpPr>
            <p:nvPr/>
          </p:nvSpPr>
          <p:spPr bwMode="auto">
            <a:xfrm flipV="1">
              <a:off x="2113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39" name="Line 20"/>
            <p:cNvSpPr>
              <a:spLocks noChangeShapeType="1"/>
            </p:cNvSpPr>
            <p:nvPr/>
          </p:nvSpPr>
          <p:spPr bwMode="auto">
            <a:xfrm flipV="1">
              <a:off x="1642" y="3018"/>
              <a:ext cx="1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40" name="Line 21"/>
            <p:cNvSpPr>
              <a:spLocks noChangeShapeType="1"/>
            </p:cNvSpPr>
            <p:nvPr/>
          </p:nvSpPr>
          <p:spPr bwMode="auto">
            <a:xfrm flipV="1">
              <a:off x="1172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74" name="Line 22"/>
          <p:cNvSpPr>
            <a:spLocks noChangeShapeType="1"/>
          </p:cNvSpPr>
          <p:nvPr/>
        </p:nvSpPr>
        <p:spPr bwMode="auto">
          <a:xfrm flipV="1">
            <a:off x="1370013" y="5200650"/>
            <a:ext cx="1587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" name="Line 23"/>
          <p:cNvSpPr>
            <a:spLocks noChangeShapeType="1"/>
          </p:cNvSpPr>
          <p:nvPr/>
        </p:nvSpPr>
        <p:spPr bwMode="auto">
          <a:xfrm flipV="1">
            <a:off x="996950" y="5200650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" name="Rectangle 24"/>
          <p:cNvSpPr>
            <a:spLocks noChangeArrowheads="1"/>
          </p:cNvSpPr>
          <p:nvPr/>
        </p:nvSpPr>
        <p:spPr bwMode="auto">
          <a:xfrm>
            <a:off x="4516438" y="5335588"/>
            <a:ext cx="4826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80"/>
                </a:solidFill>
              </a:rPr>
              <a:t>SiO</a:t>
            </a:r>
            <a:r>
              <a:rPr lang="en-US" sz="1800" baseline="-25000">
                <a:solidFill>
                  <a:srgbClr val="000080"/>
                </a:solidFill>
              </a:rPr>
              <a:t>2</a:t>
            </a:r>
            <a:endParaRPr lang="ru-RU" sz="1800"/>
          </a:p>
        </p:txBody>
      </p:sp>
      <p:sp>
        <p:nvSpPr>
          <p:cNvPr id="3177" name="Rectangle 25"/>
          <p:cNvSpPr>
            <a:spLocks noChangeArrowheads="1"/>
          </p:cNvSpPr>
          <p:nvPr/>
        </p:nvSpPr>
        <p:spPr bwMode="auto">
          <a:xfrm>
            <a:off x="3836988" y="5327650"/>
            <a:ext cx="2889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80</a:t>
            </a:r>
            <a:endParaRPr lang="ru-RU" sz="1800"/>
          </a:p>
        </p:txBody>
      </p:sp>
      <p:sp>
        <p:nvSpPr>
          <p:cNvPr id="3178" name="Rectangle 26"/>
          <p:cNvSpPr>
            <a:spLocks noChangeArrowheads="1"/>
          </p:cNvSpPr>
          <p:nvPr/>
        </p:nvSpPr>
        <p:spPr bwMode="auto">
          <a:xfrm>
            <a:off x="3087688" y="5327650"/>
            <a:ext cx="2921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60</a:t>
            </a:r>
            <a:endParaRPr lang="ru-RU" sz="1800"/>
          </a:p>
        </p:txBody>
      </p:sp>
      <p:sp>
        <p:nvSpPr>
          <p:cNvPr id="3179" name="Rectangle 27"/>
          <p:cNvSpPr>
            <a:spLocks noChangeArrowheads="1"/>
          </p:cNvSpPr>
          <p:nvPr/>
        </p:nvSpPr>
        <p:spPr bwMode="auto">
          <a:xfrm>
            <a:off x="2338388" y="5327650"/>
            <a:ext cx="2936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40</a:t>
            </a:r>
            <a:endParaRPr lang="ru-RU" sz="1800"/>
          </a:p>
        </p:txBody>
      </p:sp>
      <p:sp>
        <p:nvSpPr>
          <p:cNvPr id="3180" name="Rectangle 28"/>
          <p:cNvSpPr>
            <a:spLocks noChangeArrowheads="1"/>
          </p:cNvSpPr>
          <p:nvPr/>
        </p:nvSpPr>
        <p:spPr bwMode="auto">
          <a:xfrm>
            <a:off x="1612900" y="5327650"/>
            <a:ext cx="2921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20</a:t>
            </a:r>
            <a:endParaRPr lang="ru-RU" sz="1800"/>
          </a:p>
        </p:txBody>
      </p:sp>
      <p:sp>
        <p:nvSpPr>
          <p:cNvPr id="3181" name="Rectangle 29"/>
          <p:cNvSpPr>
            <a:spLocks noChangeArrowheads="1"/>
          </p:cNvSpPr>
          <p:nvPr/>
        </p:nvSpPr>
        <p:spPr bwMode="auto">
          <a:xfrm>
            <a:off x="661988" y="5337175"/>
            <a:ext cx="6270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80"/>
                </a:solidFill>
              </a:rPr>
              <a:t>UO</a:t>
            </a:r>
            <a:r>
              <a:rPr lang="en-US" sz="1800" baseline="-25000">
                <a:solidFill>
                  <a:srgbClr val="000080"/>
                </a:solidFill>
              </a:rPr>
              <a:t>2</a:t>
            </a:r>
            <a:endParaRPr lang="ru-RU" sz="1800"/>
          </a:p>
        </p:txBody>
      </p:sp>
      <p:sp>
        <p:nvSpPr>
          <p:cNvPr id="3182" name="Line 30"/>
          <p:cNvSpPr>
            <a:spLocks noChangeShapeType="1"/>
          </p:cNvSpPr>
          <p:nvPr/>
        </p:nvSpPr>
        <p:spPr bwMode="auto">
          <a:xfrm flipH="1">
            <a:off x="987425" y="1330325"/>
            <a:ext cx="3175" cy="38671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" name="Line 31"/>
          <p:cNvSpPr>
            <a:spLocks noChangeShapeType="1"/>
          </p:cNvSpPr>
          <p:nvPr/>
        </p:nvSpPr>
        <p:spPr bwMode="auto">
          <a:xfrm flipH="1">
            <a:off x="885825" y="4008438"/>
            <a:ext cx="103188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4" name="Rectangle 32"/>
          <p:cNvSpPr>
            <a:spLocks noChangeArrowheads="1"/>
          </p:cNvSpPr>
          <p:nvPr/>
        </p:nvSpPr>
        <p:spPr bwMode="auto">
          <a:xfrm>
            <a:off x="239713" y="3889375"/>
            <a:ext cx="5953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2000</a:t>
            </a:r>
            <a:endParaRPr lang="ru-RU" sz="1800"/>
          </a:p>
        </p:txBody>
      </p:sp>
      <p:sp>
        <p:nvSpPr>
          <p:cNvPr id="3185" name="Rectangle 33"/>
          <p:cNvSpPr>
            <a:spLocks noChangeArrowheads="1"/>
          </p:cNvSpPr>
          <p:nvPr/>
        </p:nvSpPr>
        <p:spPr bwMode="auto">
          <a:xfrm>
            <a:off x="2000250" y="4894263"/>
            <a:ext cx="1631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99"/>
                </a:solidFill>
              </a:rPr>
              <a:t>UO</a:t>
            </a:r>
            <a:r>
              <a:rPr lang="en-US" sz="1800" baseline="-25000">
                <a:solidFill>
                  <a:srgbClr val="000099"/>
                </a:solidFill>
              </a:rPr>
              <a:t>2 </a:t>
            </a:r>
            <a:r>
              <a:rPr lang="en-US" sz="1800">
                <a:solidFill>
                  <a:srgbClr val="000099"/>
                </a:solidFill>
              </a:rPr>
              <a:t>+ 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endParaRPr lang="ru-RU" sz="1800"/>
          </a:p>
        </p:txBody>
      </p:sp>
      <p:sp>
        <p:nvSpPr>
          <p:cNvPr id="3186" name="Line 34"/>
          <p:cNvSpPr>
            <a:spLocks noChangeShapeType="1"/>
          </p:cNvSpPr>
          <p:nvPr/>
        </p:nvSpPr>
        <p:spPr bwMode="auto">
          <a:xfrm flipH="1">
            <a:off x="885825" y="5197475"/>
            <a:ext cx="103188" cy="3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7" name="Rectangle 35"/>
          <p:cNvSpPr>
            <a:spLocks noChangeArrowheads="1"/>
          </p:cNvSpPr>
          <p:nvPr/>
        </p:nvSpPr>
        <p:spPr bwMode="auto">
          <a:xfrm>
            <a:off x="239713" y="5076825"/>
            <a:ext cx="5953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1600</a:t>
            </a:r>
            <a:endParaRPr lang="ru-RU" sz="1800"/>
          </a:p>
        </p:txBody>
      </p:sp>
      <p:sp>
        <p:nvSpPr>
          <p:cNvPr id="3188" name="Line 36"/>
          <p:cNvSpPr>
            <a:spLocks noChangeShapeType="1"/>
          </p:cNvSpPr>
          <p:nvPr/>
        </p:nvSpPr>
        <p:spPr bwMode="auto">
          <a:xfrm flipH="1">
            <a:off x="885825" y="4613275"/>
            <a:ext cx="103188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9" name="Rectangle 37"/>
          <p:cNvSpPr>
            <a:spLocks noChangeArrowheads="1"/>
          </p:cNvSpPr>
          <p:nvPr/>
        </p:nvSpPr>
        <p:spPr bwMode="auto">
          <a:xfrm>
            <a:off x="239713" y="4483100"/>
            <a:ext cx="595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1800</a:t>
            </a:r>
            <a:endParaRPr lang="ru-RU" sz="1800"/>
          </a:p>
        </p:txBody>
      </p:sp>
      <p:sp>
        <p:nvSpPr>
          <p:cNvPr id="3190" name="Line 38"/>
          <p:cNvSpPr>
            <a:spLocks noChangeShapeType="1"/>
          </p:cNvSpPr>
          <p:nvPr/>
        </p:nvSpPr>
        <p:spPr bwMode="auto">
          <a:xfrm flipH="1">
            <a:off x="885825" y="3429000"/>
            <a:ext cx="9525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91" name="Rectangle 39"/>
          <p:cNvSpPr>
            <a:spLocks noChangeArrowheads="1"/>
          </p:cNvSpPr>
          <p:nvPr/>
        </p:nvSpPr>
        <p:spPr bwMode="auto">
          <a:xfrm>
            <a:off x="309563" y="3295650"/>
            <a:ext cx="52546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2200</a:t>
            </a:r>
            <a:endParaRPr lang="ru-RU" sz="1800"/>
          </a:p>
        </p:txBody>
      </p:sp>
      <p:sp>
        <p:nvSpPr>
          <p:cNvPr id="3192" name="Line 40"/>
          <p:cNvSpPr>
            <a:spLocks noChangeShapeType="1"/>
          </p:cNvSpPr>
          <p:nvPr/>
        </p:nvSpPr>
        <p:spPr bwMode="auto">
          <a:xfrm flipH="1">
            <a:off x="885825" y="2833688"/>
            <a:ext cx="9525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93" name="Rectangle 41"/>
          <p:cNvSpPr>
            <a:spLocks noChangeArrowheads="1"/>
          </p:cNvSpPr>
          <p:nvPr/>
        </p:nvSpPr>
        <p:spPr bwMode="auto">
          <a:xfrm>
            <a:off x="309563" y="2701925"/>
            <a:ext cx="52546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2400</a:t>
            </a:r>
            <a:endParaRPr lang="ru-RU" sz="1800"/>
          </a:p>
        </p:txBody>
      </p:sp>
      <p:sp>
        <p:nvSpPr>
          <p:cNvPr id="3194" name="Rectangle 42"/>
          <p:cNvSpPr>
            <a:spLocks noChangeArrowheads="1"/>
          </p:cNvSpPr>
          <p:nvPr/>
        </p:nvSpPr>
        <p:spPr bwMode="auto">
          <a:xfrm>
            <a:off x="1674813" y="4021138"/>
            <a:ext cx="16319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99"/>
                </a:solidFill>
              </a:rPr>
              <a:t>UO</a:t>
            </a:r>
            <a:r>
              <a:rPr lang="en-US" sz="1800" baseline="-25000">
                <a:solidFill>
                  <a:srgbClr val="000099"/>
                </a:solidFill>
              </a:rPr>
              <a:t>2 </a:t>
            </a:r>
            <a:r>
              <a:rPr lang="en-US" sz="1800">
                <a:solidFill>
                  <a:srgbClr val="000099"/>
                </a:solidFill>
              </a:rPr>
              <a:t>+ L</a:t>
            </a:r>
            <a:endParaRPr lang="ru-RU" sz="1800"/>
          </a:p>
        </p:txBody>
      </p:sp>
      <p:sp>
        <p:nvSpPr>
          <p:cNvPr id="3195" name="Line 43"/>
          <p:cNvSpPr>
            <a:spLocks noChangeShapeType="1"/>
          </p:cNvSpPr>
          <p:nvPr/>
        </p:nvSpPr>
        <p:spPr bwMode="auto">
          <a:xfrm>
            <a:off x="3886200" y="3419475"/>
            <a:ext cx="82550" cy="319088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96" name="Line 44"/>
          <p:cNvSpPr>
            <a:spLocks noChangeShapeType="1"/>
          </p:cNvSpPr>
          <p:nvPr/>
        </p:nvSpPr>
        <p:spPr bwMode="auto">
          <a:xfrm flipH="1">
            <a:off x="4729163" y="4008438"/>
            <a:ext cx="103187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97" name="Line 45"/>
          <p:cNvSpPr>
            <a:spLocks noChangeShapeType="1"/>
          </p:cNvSpPr>
          <p:nvPr/>
        </p:nvSpPr>
        <p:spPr bwMode="auto">
          <a:xfrm flipH="1">
            <a:off x="4729163" y="5197475"/>
            <a:ext cx="103187" cy="3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98" name="Line 46"/>
          <p:cNvSpPr>
            <a:spLocks noChangeShapeType="1"/>
          </p:cNvSpPr>
          <p:nvPr/>
        </p:nvSpPr>
        <p:spPr bwMode="auto">
          <a:xfrm flipH="1">
            <a:off x="4729163" y="4613275"/>
            <a:ext cx="103187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99" name="Line 47"/>
          <p:cNvSpPr>
            <a:spLocks noChangeShapeType="1"/>
          </p:cNvSpPr>
          <p:nvPr/>
        </p:nvSpPr>
        <p:spPr bwMode="auto">
          <a:xfrm flipH="1">
            <a:off x="4729163" y="3425825"/>
            <a:ext cx="103187" cy="3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00" name="Line 48"/>
          <p:cNvSpPr>
            <a:spLocks noChangeShapeType="1"/>
          </p:cNvSpPr>
          <p:nvPr/>
        </p:nvSpPr>
        <p:spPr bwMode="auto">
          <a:xfrm flipH="1">
            <a:off x="4729163" y="2833688"/>
            <a:ext cx="103187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01" name="Rectangle 49"/>
          <p:cNvSpPr>
            <a:spLocks noChangeArrowheads="1"/>
          </p:cNvSpPr>
          <p:nvPr/>
        </p:nvSpPr>
        <p:spPr bwMode="auto">
          <a:xfrm>
            <a:off x="679450" y="9906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80"/>
                </a:solidFill>
              </a:rPr>
              <a:t>T, </a:t>
            </a:r>
            <a:r>
              <a:rPr lang="en-US" sz="1800">
                <a:solidFill>
                  <a:srgbClr val="000080"/>
                </a:solidFill>
                <a:sym typeface="Symbol" pitchFamily="18" charset="2"/>
              </a:rPr>
              <a:t></a:t>
            </a:r>
            <a:r>
              <a:rPr lang="en-US" sz="1800">
                <a:solidFill>
                  <a:srgbClr val="000080"/>
                </a:solidFill>
              </a:rPr>
              <a:t>C</a:t>
            </a:r>
            <a:endParaRPr lang="ru-RU" sz="1800"/>
          </a:p>
        </p:txBody>
      </p:sp>
      <p:sp>
        <p:nvSpPr>
          <p:cNvPr id="3202" name="Line 50"/>
          <p:cNvSpPr>
            <a:spLocks noChangeShapeType="1"/>
          </p:cNvSpPr>
          <p:nvPr/>
        </p:nvSpPr>
        <p:spPr bwMode="auto">
          <a:xfrm flipH="1">
            <a:off x="885825" y="2241550"/>
            <a:ext cx="103188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03" name="Line 51"/>
          <p:cNvSpPr>
            <a:spLocks noChangeShapeType="1"/>
          </p:cNvSpPr>
          <p:nvPr/>
        </p:nvSpPr>
        <p:spPr bwMode="auto">
          <a:xfrm flipH="1">
            <a:off x="885825" y="1646238"/>
            <a:ext cx="103188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04" name="Rectangle 52"/>
          <p:cNvSpPr>
            <a:spLocks noChangeArrowheads="1"/>
          </p:cNvSpPr>
          <p:nvPr/>
        </p:nvSpPr>
        <p:spPr bwMode="auto">
          <a:xfrm>
            <a:off x="309563" y="1516063"/>
            <a:ext cx="525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Aft>
                <a:spcPts val="1000"/>
              </a:spcAft>
            </a:pPr>
            <a:r>
              <a:rPr lang="en-US" sz="1800" b="0">
                <a:solidFill>
                  <a:srgbClr val="000080"/>
                </a:solidFill>
              </a:rPr>
              <a:t>2800</a:t>
            </a:r>
            <a:endParaRPr lang="ru-RU" sz="1800"/>
          </a:p>
        </p:txBody>
      </p:sp>
      <p:sp>
        <p:nvSpPr>
          <p:cNvPr id="3205" name="Line 53"/>
          <p:cNvSpPr>
            <a:spLocks noChangeShapeType="1"/>
          </p:cNvSpPr>
          <p:nvPr/>
        </p:nvSpPr>
        <p:spPr bwMode="auto">
          <a:xfrm flipH="1">
            <a:off x="3378200" y="3813175"/>
            <a:ext cx="9255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06" name="Freeform 54"/>
          <p:cNvSpPr>
            <a:spLocks/>
          </p:cNvSpPr>
          <p:nvPr/>
        </p:nvSpPr>
        <p:spPr bwMode="auto">
          <a:xfrm>
            <a:off x="2328863" y="2990850"/>
            <a:ext cx="1039812" cy="822325"/>
          </a:xfrm>
          <a:custGeom>
            <a:avLst/>
            <a:gdLst>
              <a:gd name="T0" fmla="*/ 659 w 654"/>
              <a:gd name="T1" fmla="*/ 480 h 528"/>
              <a:gd name="T2" fmla="*/ 0 w 654"/>
              <a:gd name="T3" fmla="*/ 0 h 528"/>
              <a:gd name="T4" fmla="*/ 0 60000 65536"/>
              <a:gd name="T5" fmla="*/ 0 60000 65536"/>
              <a:gd name="T6" fmla="*/ 0 w 654"/>
              <a:gd name="T7" fmla="*/ 0 h 528"/>
              <a:gd name="T8" fmla="*/ 654 w 654"/>
              <a:gd name="T9" fmla="*/ 528 h 5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528">
                <a:moveTo>
                  <a:pt x="654" y="528"/>
                </a:moveTo>
                <a:cubicBezTo>
                  <a:pt x="318" y="477"/>
                  <a:pt x="0" y="0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07" name="Freeform 55"/>
          <p:cNvSpPr>
            <a:spLocks/>
          </p:cNvSpPr>
          <p:nvPr/>
        </p:nvSpPr>
        <p:spPr bwMode="auto">
          <a:xfrm>
            <a:off x="993775" y="1435100"/>
            <a:ext cx="1330325" cy="1555750"/>
          </a:xfrm>
          <a:custGeom>
            <a:avLst/>
            <a:gdLst>
              <a:gd name="T0" fmla="*/ 842 w 837"/>
              <a:gd name="T1" fmla="*/ 907 h 999"/>
              <a:gd name="T2" fmla="*/ 0 w 837"/>
              <a:gd name="T3" fmla="*/ 0 h 999"/>
              <a:gd name="T4" fmla="*/ 0 60000 65536"/>
              <a:gd name="T5" fmla="*/ 0 60000 65536"/>
              <a:gd name="T6" fmla="*/ 0 w 837"/>
              <a:gd name="T7" fmla="*/ 0 h 999"/>
              <a:gd name="T8" fmla="*/ 837 w 837"/>
              <a:gd name="T9" fmla="*/ 999 h 9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7" h="999">
                <a:moveTo>
                  <a:pt x="837" y="999"/>
                </a:moveTo>
                <a:cubicBezTo>
                  <a:pt x="390" y="282"/>
                  <a:pt x="66" y="36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08" name="Rectangle 56"/>
          <p:cNvSpPr>
            <a:spLocks noChangeArrowheads="1"/>
          </p:cNvSpPr>
          <p:nvPr/>
        </p:nvSpPr>
        <p:spPr bwMode="auto">
          <a:xfrm>
            <a:off x="2359025" y="1676400"/>
            <a:ext cx="16303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99"/>
                </a:solidFill>
              </a:rPr>
              <a:t>L</a:t>
            </a:r>
            <a:endParaRPr lang="ru-RU" sz="1800"/>
          </a:p>
        </p:txBody>
      </p:sp>
      <p:sp>
        <p:nvSpPr>
          <p:cNvPr id="3209" name="Rectangle 57"/>
          <p:cNvSpPr>
            <a:spLocks noChangeArrowheads="1"/>
          </p:cNvSpPr>
          <p:nvPr/>
        </p:nvSpPr>
        <p:spPr bwMode="auto">
          <a:xfrm>
            <a:off x="3424238" y="3111500"/>
            <a:ext cx="942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>
                <a:solidFill>
                  <a:srgbClr val="000099"/>
                </a:solidFill>
              </a:rPr>
              <a:t>L</a:t>
            </a:r>
            <a:r>
              <a:rPr lang="en-US" sz="1800" baseline="-25000">
                <a:solidFill>
                  <a:srgbClr val="000099"/>
                </a:solidFill>
              </a:rPr>
              <a:t>1</a:t>
            </a:r>
            <a:r>
              <a:rPr lang="en-US" sz="1800">
                <a:solidFill>
                  <a:srgbClr val="000099"/>
                </a:solidFill>
              </a:rPr>
              <a:t> + L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endParaRPr lang="ru-RU" sz="1800"/>
          </a:p>
        </p:txBody>
      </p:sp>
      <p:sp>
        <p:nvSpPr>
          <p:cNvPr id="3211" name="Line 59"/>
          <p:cNvSpPr>
            <a:spLocks noChangeShapeType="1"/>
          </p:cNvSpPr>
          <p:nvPr/>
        </p:nvSpPr>
        <p:spPr bwMode="auto">
          <a:xfrm flipH="1">
            <a:off x="4738688" y="2239963"/>
            <a:ext cx="104775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12" name="Line 60"/>
          <p:cNvSpPr>
            <a:spLocks noChangeShapeType="1"/>
          </p:cNvSpPr>
          <p:nvPr/>
        </p:nvSpPr>
        <p:spPr bwMode="auto">
          <a:xfrm flipH="1">
            <a:off x="4738688" y="1646238"/>
            <a:ext cx="104775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16" name="Rectangle 66"/>
          <p:cNvSpPr>
            <a:spLocks noChangeArrowheads="1"/>
          </p:cNvSpPr>
          <p:nvPr/>
        </p:nvSpPr>
        <p:spPr bwMode="auto">
          <a:xfrm>
            <a:off x="3165475" y="3829050"/>
            <a:ext cx="974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800" b="0">
                <a:solidFill>
                  <a:srgbClr val="FF0000"/>
                </a:solidFill>
              </a:rPr>
              <a:t>2070±10</a:t>
            </a:r>
            <a:endParaRPr lang="ru-RU" sz="1800"/>
          </a:p>
        </p:txBody>
      </p:sp>
      <p:sp>
        <p:nvSpPr>
          <p:cNvPr id="3217" name="Rectangle 67"/>
          <p:cNvSpPr>
            <a:spLocks noChangeArrowheads="1"/>
          </p:cNvSpPr>
          <p:nvPr/>
        </p:nvSpPr>
        <p:spPr bwMode="auto">
          <a:xfrm>
            <a:off x="2276475" y="5553075"/>
            <a:ext cx="1203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600">
                <a:solidFill>
                  <a:srgbClr val="000080"/>
                </a:solidFill>
              </a:rPr>
              <a:t>mol</a:t>
            </a:r>
            <a:r>
              <a:rPr lang="ru-RU" sz="1600">
                <a:solidFill>
                  <a:srgbClr val="000080"/>
                </a:solidFill>
              </a:rPr>
              <a:t>.</a:t>
            </a:r>
            <a:r>
              <a:rPr lang="it-IT" sz="1600">
                <a:solidFill>
                  <a:srgbClr val="000080"/>
                </a:solidFill>
              </a:rPr>
              <a:t>% SiO</a:t>
            </a:r>
            <a:r>
              <a:rPr lang="it-IT" sz="1600" baseline="-25000">
                <a:solidFill>
                  <a:srgbClr val="000080"/>
                </a:solidFill>
              </a:rPr>
              <a:t>2</a:t>
            </a:r>
            <a:endParaRPr lang="ru-RU" sz="1600"/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Lungu’s data</a:t>
            </a:r>
            <a:r>
              <a:rPr lang="ru-RU" sz="32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087" name="Freeform 11"/>
          <p:cNvSpPr>
            <a:spLocks/>
          </p:cNvSpPr>
          <p:nvPr/>
        </p:nvSpPr>
        <p:spPr bwMode="auto">
          <a:xfrm>
            <a:off x="7350125" y="2570163"/>
            <a:ext cx="847725" cy="563562"/>
          </a:xfrm>
          <a:custGeom>
            <a:avLst/>
            <a:gdLst>
              <a:gd name="T0" fmla="*/ 2147483647 w 855"/>
              <a:gd name="T1" fmla="*/ 2147483647 h 715"/>
              <a:gd name="T2" fmla="*/ 0 w 855"/>
              <a:gd name="T3" fmla="*/ 2147483647 h 715"/>
              <a:gd name="T4" fmla="*/ 0 60000 65536"/>
              <a:gd name="T5" fmla="*/ 0 60000 65536"/>
              <a:gd name="T6" fmla="*/ 0 w 855"/>
              <a:gd name="T7" fmla="*/ 0 h 715"/>
              <a:gd name="T8" fmla="*/ 855 w 855"/>
              <a:gd name="T9" fmla="*/ 715 h 7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5" h="715">
                <a:moveTo>
                  <a:pt x="855" y="326"/>
                </a:moveTo>
                <a:cubicBezTo>
                  <a:pt x="645" y="0"/>
                  <a:pt x="290" y="183"/>
                  <a:pt x="0" y="715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8" name="Rectangle 36"/>
          <p:cNvSpPr>
            <a:spLocks noChangeArrowheads="1"/>
          </p:cNvSpPr>
          <p:nvPr/>
        </p:nvSpPr>
        <p:spPr bwMode="auto">
          <a:xfrm>
            <a:off x="6621463" y="4705350"/>
            <a:ext cx="122713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>
                <a:solidFill>
                  <a:srgbClr val="000080"/>
                </a:solidFill>
              </a:rPr>
              <a:t>mol.</a:t>
            </a:r>
            <a:r>
              <a:rPr lang="it-IT" sz="1200">
                <a:solidFill>
                  <a:srgbClr val="000080"/>
                </a:solidFill>
              </a:rPr>
              <a:t>% SiO</a:t>
            </a:r>
            <a:r>
              <a:rPr lang="it-IT" sz="1200" baseline="-25000">
                <a:solidFill>
                  <a:srgbClr val="000080"/>
                </a:solidFill>
              </a:rPr>
              <a:t>2</a:t>
            </a:r>
            <a:endParaRPr lang="ru-RU" sz="1200"/>
          </a:p>
        </p:txBody>
      </p:sp>
      <p:sp>
        <p:nvSpPr>
          <p:cNvPr id="3089" name="Rectangle 62"/>
          <p:cNvSpPr>
            <a:spLocks noChangeArrowheads="1"/>
          </p:cNvSpPr>
          <p:nvPr/>
        </p:nvSpPr>
        <p:spPr bwMode="auto">
          <a:xfrm>
            <a:off x="5573713" y="1962150"/>
            <a:ext cx="4508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200" b="0">
                <a:solidFill>
                  <a:srgbClr val="000080"/>
                </a:solidFill>
              </a:rPr>
              <a:t>2600</a:t>
            </a:r>
            <a:endParaRPr lang="ru-RU" sz="1200"/>
          </a:p>
        </p:txBody>
      </p:sp>
      <p:sp>
        <p:nvSpPr>
          <p:cNvPr id="3090" name="Freeform 7"/>
          <p:cNvSpPr>
            <a:spLocks/>
          </p:cNvSpPr>
          <p:nvPr/>
        </p:nvSpPr>
        <p:spPr bwMode="auto">
          <a:xfrm>
            <a:off x="8197850" y="2827338"/>
            <a:ext cx="200025" cy="563562"/>
          </a:xfrm>
          <a:custGeom>
            <a:avLst/>
            <a:gdLst>
              <a:gd name="T0" fmla="*/ 2147483647 w 83"/>
              <a:gd name="T1" fmla="*/ 2147483647 h 567"/>
              <a:gd name="T2" fmla="*/ 0 w 83"/>
              <a:gd name="T3" fmla="*/ 0 h 567"/>
              <a:gd name="T4" fmla="*/ 0 60000 65536"/>
              <a:gd name="T5" fmla="*/ 0 60000 65536"/>
              <a:gd name="T6" fmla="*/ 0 w 83"/>
              <a:gd name="T7" fmla="*/ 0 h 567"/>
              <a:gd name="T8" fmla="*/ 83 w 83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" h="567">
                <a:moveTo>
                  <a:pt x="83" y="567"/>
                </a:moveTo>
                <a:cubicBezTo>
                  <a:pt x="50" y="168"/>
                  <a:pt x="2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1" name="Line 8"/>
          <p:cNvSpPr>
            <a:spLocks noChangeShapeType="1"/>
          </p:cNvSpPr>
          <p:nvPr/>
        </p:nvSpPr>
        <p:spPr bwMode="auto">
          <a:xfrm flipH="1">
            <a:off x="6119813" y="3390900"/>
            <a:ext cx="23431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" name="Freeform 9"/>
          <p:cNvSpPr>
            <a:spLocks/>
          </p:cNvSpPr>
          <p:nvPr/>
        </p:nvSpPr>
        <p:spPr bwMode="auto">
          <a:xfrm>
            <a:off x="8410575" y="3370263"/>
            <a:ext cx="47625" cy="20637"/>
          </a:xfrm>
          <a:custGeom>
            <a:avLst/>
            <a:gdLst>
              <a:gd name="T0" fmla="*/ 0 w 1656"/>
              <a:gd name="T1" fmla="*/ 2147483647 h 804"/>
              <a:gd name="T2" fmla="*/ 2147483647 w 1656"/>
              <a:gd name="T3" fmla="*/ 0 h 804"/>
              <a:gd name="T4" fmla="*/ 0 60000 65536"/>
              <a:gd name="T5" fmla="*/ 0 60000 65536"/>
              <a:gd name="T6" fmla="*/ 0 w 1656"/>
              <a:gd name="T7" fmla="*/ 0 h 804"/>
              <a:gd name="T8" fmla="*/ 1656 w 1656"/>
              <a:gd name="T9" fmla="*/ 804 h 8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6" h="804">
                <a:moveTo>
                  <a:pt x="0" y="804"/>
                </a:moveTo>
                <a:cubicBezTo>
                  <a:pt x="492" y="288"/>
                  <a:pt x="1164" y="84"/>
                  <a:pt x="165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" name="Rectangle 10"/>
          <p:cNvSpPr>
            <a:spLocks noChangeArrowheads="1"/>
          </p:cNvSpPr>
          <p:nvPr/>
        </p:nvSpPr>
        <p:spPr bwMode="auto">
          <a:xfrm>
            <a:off x="6765925" y="3213100"/>
            <a:ext cx="6080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b="0">
                <a:solidFill>
                  <a:srgbClr val="FF0000"/>
                </a:solidFill>
              </a:rPr>
              <a:t>1719</a:t>
            </a:r>
            <a:r>
              <a:rPr lang="en-US" sz="1200" b="0">
                <a:solidFill>
                  <a:srgbClr val="FF0000"/>
                </a:solidFill>
                <a:cs typeface="Arial" pitchFamily="34" charset="0"/>
              </a:rPr>
              <a:t>±10</a:t>
            </a:r>
            <a:endParaRPr lang="en-US" sz="1200">
              <a:cs typeface="Arial" pitchFamily="34" charset="0"/>
            </a:endParaRPr>
          </a:p>
        </p:txBody>
      </p:sp>
      <p:sp>
        <p:nvSpPr>
          <p:cNvPr id="3094" name="Line 12"/>
          <p:cNvSpPr>
            <a:spLocks noChangeShapeType="1"/>
          </p:cNvSpPr>
          <p:nvPr/>
        </p:nvSpPr>
        <p:spPr bwMode="auto">
          <a:xfrm>
            <a:off x="6129338" y="2344738"/>
            <a:ext cx="1587" cy="11953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5" name="Line 13"/>
          <p:cNvSpPr>
            <a:spLocks noChangeShapeType="1"/>
          </p:cNvSpPr>
          <p:nvPr/>
        </p:nvSpPr>
        <p:spPr bwMode="auto">
          <a:xfrm>
            <a:off x="8462963" y="1546225"/>
            <a:ext cx="0" cy="2924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6" name="Line 14"/>
          <p:cNvSpPr>
            <a:spLocks noChangeShapeType="1"/>
          </p:cNvSpPr>
          <p:nvPr/>
        </p:nvSpPr>
        <p:spPr bwMode="auto">
          <a:xfrm flipV="1">
            <a:off x="8462963" y="4457700"/>
            <a:ext cx="0" cy="2063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7" name="Line 15"/>
          <p:cNvSpPr>
            <a:spLocks noChangeShapeType="1"/>
          </p:cNvSpPr>
          <p:nvPr/>
        </p:nvSpPr>
        <p:spPr bwMode="auto">
          <a:xfrm>
            <a:off x="6129338" y="4457700"/>
            <a:ext cx="2333625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8" name="Line 16"/>
          <p:cNvSpPr>
            <a:spLocks noChangeShapeType="1"/>
          </p:cNvSpPr>
          <p:nvPr/>
        </p:nvSpPr>
        <p:spPr bwMode="auto">
          <a:xfrm flipV="1">
            <a:off x="8229600" y="4457700"/>
            <a:ext cx="0" cy="2063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9" name="Line 17"/>
          <p:cNvSpPr>
            <a:spLocks noChangeShapeType="1"/>
          </p:cNvSpPr>
          <p:nvPr/>
        </p:nvSpPr>
        <p:spPr bwMode="auto">
          <a:xfrm flipV="1">
            <a:off x="7762875" y="4457700"/>
            <a:ext cx="1588" cy="2063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0" name="Line 18"/>
          <p:cNvSpPr>
            <a:spLocks noChangeShapeType="1"/>
          </p:cNvSpPr>
          <p:nvPr/>
        </p:nvSpPr>
        <p:spPr bwMode="auto">
          <a:xfrm flipV="1">
            <a:off x="7297738" y="4457700"/>
            <a:ext cx="0" cy="2063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1" name="Line 19"/>
          <p:cNvSpPr>
            <a:spLocks noChangeShapeType="1"/>
          </p:cNvSpPr>
          <p:nvPr/>
        </p:nvSpPr>
        <p:spPr bwMode="auto">
          <a:xfrm flipV="1">
            <a:off x="6829425" y="4457700"/>
            <a:ext cx="0" cy="2063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102" name="Group 20"/>
          <p:cNvGrpSpPr>
            <a:grpSpLocks/>
          </p:cNvGrpSpPr>
          <p:nvPr/>
        </p:nvGrpSpPr>
        <p:grpSpPr bwMode="auto">
          <a:xfrm>
            <a:off x="6597650" y="4457700"/>
            <a:ext cx="1400175" cy="49213"/>
            <a:chOff x="1172" y="3018"/>
            <a:chExt cx="1412" cy="33"/>
          </a:xfrm>
        </p:grpSpPr>
        <p:sp>
          <p:nvSpPr>
            <p:cNvPr id="3154" name="Line 21"/>
            <p:cNvSpPr>
              <a:spLocks noChangeShapeType="1"/>
            </p:cNvSpPr>
            <p:nvPr/>
          </p:nvSpPr>
          <p:spPr bwMode="auto">
            <a:xfrm flipV="1">
              <a:off x="2583" y="3018"/>
              <a:ext cx="1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5" name="Line 22"/>
            <p:cNvSpPr>
              <a:spLocks noChangeShapeType="1"/>
            </p:cNvSpPr>
            <p:nvPr/>
          </p:nvSpPr>
          <p:spPr bwMode="auto">
            <a:xfrm flipV="1">
              <a:off x="2113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6" name="Line 23"/>
            <p:cNvSpPr>
              <a:spLocks noChangeShapeType="1"/>
            </p:cNvSpPr>
            <p:nvPr/>
          </p:nvSpPr>
          <p:spPr bwMode="auto">
            <a:xfrm flipV="1">
              <a:off x="1642" y="3018"/>
              <a:ext cx="1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7" name="Line 24"/>
            <p:cNvSpPr>
              <a:spLocks noChangeShapeType="1"/>
            </p:cNvSpPr>
            <p:nvPr/>
          </p:nvSpPr>
          <p:spPr bwMode="auto">
            <a:xfrm flipV="1">
              <a:off x="1172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03" name="Line 25"/>
          <p:cNvSpPr>
            <a:spLocks noChangeShapeType="1"/>
          </p:cNvSpPr>
          <p:nvPr/>
        </p:nvSpPr>
        <p:spPr bwMode="auto">
          <a:xfrm flipV="1">
            <a:off x="6362700" y="4457700"/>
            <a:ext cx="1588" cy="2063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4" name="Line 26"/>
          <p:cNvSpPr>
            <a:spLocks noChangeShapeType="1"/>
          </p:cNvSpPr>
          <p:nvPr/>
        </p:nvSpPr>
        <p:spPr bwMode="auto">
          <a:xfrm flipV="1">
            <a:off x="6129338" y="4457700"/>
            <a:ext cx="0" cy="2063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5" name="Rectangle 27"/>
          <p:cNvSpPr>
            <a:spLocks noChangeArrowheads="1"/>
          </p:cNvSpPr>
          <p:nvPr/>
        </p:nvSpPr>
        <p:spPr bwMode="auto">
          <a:xfrm>
            <a:off x="8348663" y="4498975"/>
            <a:ext cx="32385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>
                <a:solidFill>
                  <a:srgbClr val="000080"/>
                </a:solidFill>
              </a:rPr>
              <a:t>SiO</a:t>
            </a:r>
            <a:r>
              <a:rPr lang="en-US" sz="1200" baseline="-25000">
                <a:solidFill>
                  <a:srgbClr val="000080"/>
                </a:solidFill>
              </a:rPr>
              <a:t>2</a:t>
            </a:r>
            <a:endParaRPr lang="ru-RU" sz="1200"/>
          </a:p>
        </p:txBody>
      </p:sp>
      <p:sp>
        <p:nvSpPr>
          <p:cNvPr id="3106" name="Rectangle 28"/>
          <p:cNvSpPr>
            <a:spLocks noChangeArrowheads="1"/>
          </p:cNvSpPr>
          <p:nvPr/>
        </p:nvSpPr>
        <p:spPr bwMode="auto">
          <a:xfrm>
            <a:off x="7900988" y="4521200"/>
            <a:ext cx="18097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b="0">
                <a:solidFill>
                  <a:srgbClr val="000080"/>
                </a:solidFill>
              </a:rPr>
              <a:t>80</a:t>
            </a:r>
            <a:endParaRPr lang="ru-RU" sz="1200"/>
          </a:p>
        </p:txBody>
      </p:sp>
      <p:sp>
        <p:nvSpPr>
          <p:cNvPr id="3107" name="Rectangle 29"/>
          <p:cNvSpPr>
            <a:spLocks noChangeArrowheads="1"/>
          </p:cNvSpPr>
          <p:nvPr/>
        </p:nvSpPr>
        <p:spPr bwMode="auto">
          <a:xfrm>
            <a:off x="7434263" y="4521200"/>
            <a:ext cx="182562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b="0">
                <a:solidFill>
                  <a:srgbClr val="000080"/>
                </a:solidFill>
              </a:rPr>
              <a:t>60</a:t>
            </a:r>
            <a:endParaRPr lang="ru-RU" sz="1200"/>
          </a:p>
        </p:txBody>
      </p:sp>
      <p:sp>
        <p:nvSpPr>
          <p:cNvPr id="3108" name="Rectangle 30"/>
          <p:cNvSpPr>
            <a:spLocks noChangeArrowheads="1"/>
          </p:cNvSpPr>
          <p:nvPr/>
        </p:nvSpPr>
        <p:spPr bwMode="auto">
          <a:xfrm>
            <a:off x="6967538" y="4521200"/>
            <a:ext cx="18097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b="0">
                <a:solidFill>
                  <a:srgbClr val="000080"/>
                </a:solidFill>
              </a:rPr>
              <a:t>40</a:t>
            </a:r>
            <a:endParaRPr lang="ru-RU" sz="1200"/>
          </a:p>
        </p:txBody>
      </p:sp>
      <p:sp>
        <p:nvSpPr>
          <p:cNvPr id="3109" name="Rectangle 31"/>
          <p:cNvSpPr>
            <a:spLocks noChangeArrowheads="1"/>
          </p:cNvSpPr>
          <p:nvPr/>
        </p:nvSpPr>
        <p:spPr bwMode="auto">
          <a:xfrm>
            <a:off x="6515100" y="4521200"/>
            <a:ext cx="182563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b="0">
                <a:solidFill>
                  <a:srgbClr val="000080"/>
                </a:solidFill>
              </a:rPr>
              <a:t>20</a:t>
            </a:r>
            <a:endParaRPr lang="ru-RU" sz="1200"/>
          </a:p>
        </p:txBody>
      </p:sp>
      <p:sp>
        <p:nvSpPr>
          <p:cNvPr id="3110" name="Rectangle 32"/>
          <p:cNvSpPr>
            <a:spLocks noChangeArrowheads="1"/>
          </p:cNvSpPr>
          <p:nvPr/>
        </p:nvSpPr>
        <p:spPr bwMode="auto">
          <a:xfrm>
            <a:off x="5932488" y="4505325"/>
            <a:ext cx="420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>
                <a:solidFill>
                  <a:srgbClr val="000080"/>
                </a:solidFill>
              </a:rPr>
              <a:t>UO</a:t>
            </a:r>
            <a:r>
              <a:rPr lang="en-US" sz="1200" baseline="-25000">
                <a:solidFill>
                  <a:srgbClr val="000080"/>
                </a:solidFill>
              </a:rPr>
              <a:t>2</a:t>
            </a:r>
            <a:endParaRPr lang="ru-RU" sz="1200"/>
          </a:p>
        </p:txBody>
      </p:sp>
      <p:sp>
        <p:nvSpPr>
          <p:cNvPr id="3111" name="Line 33"/>
          <p:cNvSpPr>
            <a:spLocks noChangeShapeType="1"/>
          </p:cNvSpPr>
          <p:nvPr/>
        </p:nvSpPr>
        <p:spPr bwMode="auto">
          <a:xfrm flipH="1">
            <a:off x="6132513" y="1549400"/>
            <a:ext cx="0" cy="2922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12" name="Line 34"/>
          <p:cNvSpPr>
            <a:spLocks noChangeShapeType="1"/>
          </p:cNvSpPr>
          <p:nvPr/>
        </p:nvSpPr>
        <p:spPr bwMode="auto">
          <a:xfrm flipH="1">
            <a:off x="6061075" y="2938463"/>
            <a:ext cx="63500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13" name="Rectangle 35"/>
          <p:cNvSpPr>
            <a:spLocks noChangeArrowheads="1"/>
          </p:cNvSpPr>
          <p:nvPr/>
        </p:nvSpPr>
        <p:spPr bwMode="auto">
          <a:xfrm>
            <a:off x="5516563" y="2863850"/>
            <a:ext cx="508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200" b="0">
                <a:solidFill>
                  <a:srgbClr val="000080"/>
                </a:solidFill>
              </a:rPr>
              <a:t>2000</a:t>
            </a:r>
            <a:endParaRPr lang="ru-RU" sz="1200"/>
          </a:p>
        </p:txBody>
      </p:sp>
      <p:sp>
        <p:nvSpPr>
          <p:cNvPr id="3114" name="Rectangle 37"/>
          <p:cNvSpPr>
            <a:spLocks noChangeArrowheads="1"/>
          </p:cNvSpPr>
          <p:nvPr/>
        </p:nvSpPr>
        <p:spPr bwMode="auto">
          <a:xfrm>
            <a:off x="6281738" y="3641725"/>
            <a:ext cx="10175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>
                <a:solidFill>
                  <a:srgbClr val="000099"/>
                </a:solidFill>
              </a:rPr>
              <a:t>UO</a:t>
            </a:r>
            <a:r>
              <a:rPr lang="en-US" sz="1200" baseline="-25000">
                <a:solidFill>
                  <a:srgbClr val="000099"/>
                </a:solidFill>
              </a:rPr>
              <a:t>2 </a:t>
            </a:r>
            <a:r>
              <a:rPr lang="en-US" sz="1200">
                <a:solidFill>
                  <a:srgbClr val="000099"/>
                </a:solidFill>
              </a:rPr>
              <a:t>+ SiO</a:t>
            </a:r>
            <a:r>
              <a:rPr lang="en-US" sz="1200" baseline="-25000">
                <a:solidFill>
                  <a:srgbClr val="000099"/>
                </a:solidFill>
              </a:rPr>
              <a:t>2</a:t>
            </a:r>
            <a:endParaRPr lang="ru-RU" sz="1200">
              <a:solidFill>
                <a:srgbClr val="000099"/>
              </a:solidFill>
            </a:endParaRPr>
          </a:p>
        </p:txBody>
      </p:sp>
      <p:sp>
        <p:nvSpPr>
          <p:cNvPr id="3115" name="Line 38"/>
          <p:cNvSpPr>
            <a:spLocks noChangeShapeType="1"/>
          </p:cNvSpPr>
          <p:nvPr/>
        </p:nvSpPr>
        <p:spPr bwMode="auto">
          <a:xfrm flipH="1">
            <a:off x="6061075" y="4456113"/>
            <a:ext cx="63500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16" name="Line 40"/>
          <p:cNvSpPr>
            <a:spLocks noChangeShapeType="1"/>
          </p:cNvSpPr>
          <p:nvPr/>
        </p:nvSpPr>
        <p:spPr bwMode="auto">
          <a:xfrm flipH="1">
            <a:off x="6061075" y="3244850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17" name="Rectangle 41"/>
          <p:cNvSpPr>
            <a:spLocks noChangeArrowheads="1"/>
          </p:cNvSpPr>
          <p:nvPr/>
        </p:nvSpPr>
        <p:spPr bwMode="auto">
          <a:xfrm>
            <a:off x="5516563" y="3163888"/>
            <a:ext cx="50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200" b="0">
                <a:solidFill>
                  <a:srgbClr val="000080"/>
                </a:solidFill>
              </a:rPr>
              <a:t>1800</a:t>
            </a:r>
            <a:endParaRPr lang="ru-RU" sz="1200"/>
          </a:p>
        </p:txBody>
      </p:sp>
      <p:sp>
        <p:nvSpPr>
          <p:cNvPr id="3118" name="Line 42"/>
          <p:cNvSpPr>
            <a:spLocks noChangeShapeType="1"/>
          </p:cNvSpPr>
          <p:nvPr/>
        </p:nvSpPr>
        <p:spPr bwMode="auto">
          <a:xfrm flipH="1">
            <a:off x="6061075" y="2644775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19" name="Rectangle 43"/>
          <p:cNvSpPr>
            <a:spLocks noChangeArrowheads="1"/>
          </p:cNvSpPr>
          <p:nvPr/>
        </p:nvSpPr>
        <p:spPr bwMode="auto">
          <a:xfrm>
            <a:off x="5573713" y="2563813"/>
            <a:ext cx="450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200" b="0">
                <a:solidFill>
                  <a:srgbClr val="000080"/>
                </a:solidFill>
              </a:rPr>
              <a:t>2200</a:t>
            </a:r>
            <a:endParaRPr lang="ru-RU" sz="1200"/>
          </a:p>
        </p:txBody>
      </p:sp>
      <p:sp>
        <p:nvSpPr>
          <p:cNvPr id="3120" name="Line 44"/>
          <p:cNvSpPr>
            <a:spLocks noChangeShapeType="1"/>
          </p:cNvSpPr>
          <p:nvPr/>
        </p:nvSpPr>
        <p:spPr bwMode="auto">
          <a:xfrm flipH="1">
            <a:off x="6061075" y="2344738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21" name="Rectangle 45"/>
          <p:cNvSpPr>
            <a:spLocks noChangeArrowheads="1"/>
          </p:cNvSpPr>
          <p:nvPr/>
        </p:nvSpPr>
        <p:spPr bwMode="auto">
          <a:xfrm>
            <a:off x="5573713" y="2263775"/>
            <a:ext cx="450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200" b="0">
                <a:solidFill>
                  <a:srgbClr val="000080"/>
                </a:solidFill>
              </a:rPr>
              <a:t>2400</a:t>
            </a:r>
            <a:endParaRPr lang="ru-RU" sz="1200"/>
          </a:p>
        </p:txBody>
      </p:sp>
      <p:sp>
        <p:nvSpPr>
          <p:cNvPr id="3122" name="Rectangle 46"/>
          <p:cNvSpPr>
            <a:spLocks noChangeArrowheads="1"/>
          </p:cNvSpPr>
          <p:nvPr/>
        </p:nvSpPr>
        <p:spPr bwMode="auto">
          <a:xfrm>
            <a:off x="6553200" y="2944813"/>
            <a:ext cx="10175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>
                <a:solidFill>
                  <a:srgbClr val="000099"/>
                </a:solidFill>
              </a:rPr>
              <a:t>UO</a:t>
            </a:r>
            <a:r>
              <a:rPr lang="en-US" sz="1200" baseline="-25000">
                <a:solidFill>
                  <a:srgbClr val="000099"/>
                </a:solidFill>
              </a:rPr>
              <a:t>2 </a:t>
            </a:r>
            <a:r>
              <a:rPr lang="en-US" sz="1200">
                <a:solidFill>
                  <a:srgbClr val="000099"/>
                </a:solidFill>
              </a:rPr>
              <a:t>+ L</a:t>
            </a:r>
            <a:endParaRPr lang="ru-RU" sz="1200">
              <a:solidFill>
                <a:srgbClr val="000099"/>
              </a:solidFill>
            </a:endParaRPr>
          </a:p>
        </p:txBody>
      </p:sp>
      <p:sp>
        <p:nvSpPr>
          <p:cNvPr id="3123" name="Line 49"/>
          <p:cNvSpPr>
            <a:spLocks noChangeShapeType="1"/>
          </p:cNvSpPr>
          <p:nvPr/>
        </p:nvSpPr>
        <p:spPr bwMode="auto">
          <a:xfrm>
            <a:off x="7881938" y="2528888"/>
            <a:ext cx="42862" cy="2730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24" name="Line 50"/>
          <p:cNvSpPr>
            <a:spLocks noChangeShapeType="1"/>
          </p:cNvSpPr>
          <p:nvPr/>
        </p:nvSpPr>
        <p:spPr bwMode="auto">
          <a:xfrm flipH="1">
            <a:off x="8458200" y="2938463"/>
            <a:ext cx="63500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25" name="Line 51"/>
          <p:cNvSpPr>
            <a:spLocks noChangeShapeType="1"/>
          </p:cNvSpPr>
          <p:nvPr/>
        </p:nvSpPr>
        <p:spPr bwMode="auto">
          <a:xfrm flipH="1">
            <a:off x="8458200" y="4456113"/>
            <a:ext cx="63500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26" name="Line 52"/>
          <p:cNvSpPr>
            <a:spLocks noChangeShapeType="1"/>
          </p:cNvSpPr>
          <p:nvPr/>
        </p:nvSpPr>
        <p:spPr bwMode="auto">
          <a:xfrm flipH="1">
            <a:off x="8458200" y="3244850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27" name="Line 53"/>
          <p:cNvSpPr>
            <a:spLocks noChangeShapeType="1"/>
          </p:cNvSpPr>
          <p:nvPr/>
        </p:nvSpPr>
        <p:spPr bwMode="auto">
          <a:xfrm flipH="1">
            <a:off x="8458200" y="2644775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28" name="Line 54"/>
          <p:cNvSpPr>
            <a:spLocks noChangeShapeType="1"/>
          </p:cNvSpPr>
          <p:nvPr/>
        </p:nvSpPr>
        <p:spPr bwMode="auto">
          <a:xfrm flipH="1">
            <a:off x="8458200" y="2344738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29" name="Rectangle 55"/>
          <p:cNvSpPr>
            <a:spLocks noChangeArrowheads="1"/>
          </p:cNvSpPr>
          <p:nvPr/>
        </p:nvSpPr>
        <p:spPr bwMode="auto">
          <a:xfrm>
            <a:off x="5932488" y="1411288"/>
            <a:ext cx="46196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>
                <a:solidFill>
                  <a:srgbClr val="000080"/>
                </a:solidFill>
              </a:rPr>
              <a:t>T, </a:t>
            </a:r>
            <a:r>
              <a:rPr lang="en-US" sz="1200">
                <a:solidFill>
                  <a:srgbClr val="000080"/>
                </a:solidFill>
                <a:sym typeface="Symbol" pitchFamily="18" charset="2"/>
              </a:rPr>
              <a:t>C</a:t>
            </a:r>
            <a:endParaRPr lang="ru-RU" sz="1200"/>
          </a:p>
        </p:txBody>
      </p:sp>
      <p:sp>
        <p:nvSpPr>
          <p:cNvPr id="3130" name="Line 59"/>
          <p:cNvSpPr>
            <a:spLocks noChangeShapeType="1"/>
          </p:cNvSpPr>
          <p:nvPr/>
        </p:nvSpPr>
        <p:spPr bwMode="auto">
          <a:xfrm flipH="1">
            <a:off x="6061075" y="2044700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1" name="Line 63"/>
          <p:cNvSpPr>
            <a:spLocks noChangeShapeType="1"/>
          </p:cNvSpPr>
          <p:nvPr/>
        </p:nvSpPr>
        <p:spPr bwMode="auto">
          <a:xfrm flipH="1">
            <a:off x="6061075" y="1744663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2" name="Rectangle 64"/>
          <p:cNvSpPr>
            <a:spLocks noChangeArrowheads="1"/>
          </p:cNvSpPr>
          <p:nvPr/>
        </p:nvSpPr>
        <p:spPr bwMode="auto">
          <a:xfrm>
            <a:off x="5573713" y="1663700"/>
            <a:ext cx="450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200" b="0">
                <a:solidFill>
                  <a:srgbClr val="000080"/>
                </a:solidFill>
              </a:rPr>
              <a:t>2800</a:t>
            </a:r>
            <a:endParaRPr lang="ru-RU" sz="1200"/>
          </a:p>
        </p:txBody>
      </p:sp>
      <p:sp>
        <p:nvSpPr>
          <p:cNvPr id="3133" name="Line 65"/>
          <p:cNvSpPr>
            <a:spLocks noChangeShapeType="1"/>
          </p:cNvSpPr>
          <p:nvPr/>
        </p:nvSpPr>
        <p:spPr bwMode="auto">
          <a:xfrm flipH="1">
            <a:off x="7427913" y="2841625"/>
            <a:ext cx="7635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4" name="Freeform 66"/>
          <p:cNvSpPr>
            <a:spLocks/>
          </p:cNvSpPr>
          <p:nvPr/>
        </p:nvSpPr>
        <p:spPr bwMode="auto">
          <a:xfrm>
            <a:off x="6122988" y="1635125"/>
            <a:ext cx="1485900" cy="1206500"/>
          </a:xfrm>
          <a:custGeom>
            <a:avLst/>
            <a:gdLst>
              <a:gd name="T0" fmla="*/ 2147483647 w 654"/>
              <a:gd name="T1" fmla="*/ 2147483647 h 528"/>
              <a:gd name="T2" fmla="*/ 0 w 654"/>
              <a:gd name="T3" fmla="*/ 0 h 528"/>
              <a:gd name="T4" fmla="*/ 0 60000 65536"/>
              <a:gd name="T5" fmla="*/ 0 60000 65536"/>
              <a:gd name="T6" fmla="*/ 0 w 654"/>
              <a:gd name="T7" fmla="*/ 0 h 528"/>
              <a:gd name="T8" fmla="*/ 654 w 654"/>
              <a:gd name="T9" fmla="*/ 528 h 5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528">
                <a:moveTo>
                  <a:pt x="654" y="528"/>
                </a:moveTo>
                <a:cubicBezTo>
                  <a:pt x="318" y="477"/>
                  <a:pt x="0" y="0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5" name="Rectangle 68"/>
          <p:cNvSpPr>
            <a:spLocks noChangeArrowheads="1"/>
          </p:cNvSpPr>
          <p:nvPr/>
        </p:nvSpPr>
        <p:spPr bwMode="auto">
          <a:xfrm>
            <a:off x="7048500" y="1919288"/>
            <a:ext cx="10175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>
                <a:solidFill>
                  <a:srgbClr val="000099"/>
                </a:solidFill>
              </a:rPr>
              <a:t>L</a:t>
            </a:r>
            <a:endParaRPr lang="ru-RU" sz="1200">
              <a:solidFill>
                <a:srgbClr val="000099"/>
              </a:solidFill>
            </a:endParaRPr>
          </a:p>
        </p:txBody>
      </p:sp>
      <p:sp>
        <p:nvSpPr>
          <p:cNvPr id="3136" name="Rectangle 69"/>
          <p:cNvSpPr>
            <a:spLocks noChangeArrowheads="1"/>
          </p:cNvSpPr>
          <p:nvPr/>
        </p:nvSpPr>
        <p:spPr bwMode="auto">
          <a:xfrm>
            <a:off x="7566025" y="2325688"/>
            <a:ext cx="5889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>
                <a:solidFill>
                  <a:srgbClr val="000099"/>
                </a:solidFill>
              </a:rPr>
              <a:t>L</a:t>
            </a:r>
            <a:r>
              <a:rPr lang="en-US" sz="1200" baseline="-25000">
                <a:solidFill>
                  <a:srgbClr val="000099"/>
                </a:solidFill>
              </a:rPr>
              <a:t>1</a:t>
            </a:r>
            <a:r>
              <a:rPr lang="en-US" sz="1200">
                <a:solidFill>
                  <a:srgbClr val="000099"/>
                </a:solidFill>
              </a:rPr>
              <a:t> + L</a:t>
            </a:r>
            <a:r>
              <a:rPr lang="en-US" sz="1200" baseline="-25000">
                <a:solidFill>
                  <a:srgbClr val="000099"/>
                </a:solidFill>
              </a:rPr>
              <a:t>2</a:t>
            </a:r>
            <a:endParaRPr lang="ru-RU" sz="1200" baseline="-25000">
              <a:solidFill>
                <a:srgbClr val="000099"/>
              </a:solidFill>
            </a:endParaRPr>
          </a:p>
        </p:txBody>
      </p:sp>
      <p:sp>
        <p:nvSpPr>
          <p:cNvPr id="3137" name="Line 72"/>
          <p:cNvSpPr>
            <a:spLocks noChangeShapeType="1"/>
          </p:cNvSpPr>
          <p:nvPr/>
        </p:nvSpPr>
        <p:spPr bwMode="auto">
          <a:xfrm flipH="1">
            <a:off x="8464550" y="2043113"/>
            <a:ext cx="63500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8" name="Line 73"/>
          <p:cNvSpPr>
            <a:spLocks noChangeShapeType="1"/>
          </p:cNvSpPr>
          <p:nvPr/>
        </p:nvSpPr>
        <p:spPr bwMode="auto">
          <a:xfrm flipH="1">
            <a:off x="8464550" y="1744663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9" name="Line 34"/>
          <p:cNvSpPr>
            <a:spLocks noChangeShapeType="1"/>
          </p:cNvSpPr>
          <p:nvPr/>
        </p:nvSpPr>
        <p:spPr bwMode="auto">
          <a:xfrm flipH="1">
            <a:off x="6061075" y="4148138"/>
            <a:ext cx="63500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40" name="Rectangle 35"/>
          <p:cNvSpPr>
            <a:spLocks noChangeArrowheads="1"/>
          </p:cNvSpPr>
          <p:nvPr/>
        </p:nvSpPr>
        <p:spPr bwMode="auto">
          <a:xfrm>
            <a:off x="5516563" y="4071938"/>
            <a:ext cx="50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ru-RU" sz="1200" b="0">
                <a:solidFill>
                  <a:srgbClr val="000080"/>
                </a:solidFill>
              </a:rPr>
              <a:t>1</a:t>
            </a:r>
            <a:r>
              <a:rPr lang="en-US" sz="1200" b="0">
                <a:solidFill>
                  <a:srgbClr val="000080"/>
                </a:solidFill>
              </a:rPr>
              <a:t>200</a:t>
            </a:r>
            <a:endParaRPr lang="ru-RU" sz="1200"/>
          </a:p>
        </p:txBody>
      </p:sp>
      <p:sp>
        <p:nvSpPr>
          <p:cNvPr id="3141" name="Line 40"/>
          <p:cNvSpPr>
            <a:spLocks noChangeShapeType="1"/>
          </p:cNvSpPr>
          <p:nvPr/>
        </p:nvSpPr>
        <p:spPr bwMode="auto">
          <a:xfrm flipH="1">
            <a:off x="6061075" y="4452938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42" name="Rectangle 41"/>
          <p:cNvSpPr>
            <a:spLocks noChangeArrowheads="1"/>
          </p:cNvSpPr>
          <p:nvPr/>
        </p:nvSpPr>
        <p:spPr bwMode="auto">
          <a:xfrm>
            <a:off x="5516563" y="4373563"/>
            <a:ext cx="508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200" b="0">
                <a:solidFill>
                  <a:srgbClr val="000080"/>
                </a:solidFill>
              </a:rPr>
              <a:t>1</a:t>
            </a:r>
            <a:r>
              <a:rPr lang="ru-RU" sz="1200" b="0">
                <a:solidFill>
                  <a:srgbClr val="000080"/>
                </a:solidFill>
              </a:rPr>
              <a:t>0</a:t>
            </a:r>
            <a:r>
              <a:rPr lang="en-US" sz="1200" b="0">
                <a:solidFill>
                  <a:srgbClr val="000080"/>
                </a:solidFill>
              </a:rPr>
              <a:t>00</a:t>
            </a:r>
            <a:endParaRPr lang="ru-RU" sz="1200"/>
          </a:p>
        </p:txBody>
      </p:sp>
      <p:sp>
        <p:nvSpPr>
          <p:cNvPr id="3143" name="Line 42"/>
          <p:cNvSpPr>
            <a:spLocks noChangeShapeType="1"/>
          </p:cNvSpPr>
          <p:nvPr/>
        </p:nvSpPr>
        <p:spPr bwMode="auto">
          <a:xfrm flipH="1">
            <a:off x="6061075" y="3852863"/>
            <a:ext cx="63500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44" name="Rectangle 43"/>
          <p:cNvSpPr>
            <a:spLocks noChangeArrowheads="1"/>
          </p:cNvSpPr>
          <p:nvPr/>
        </p:nvSpPr>
        <p:spPr bwMode="auto">
          <a:xfrm>
            <a:off x="5573713" y="3771900"/>
            <a:ext cx="4508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ru-RU" sz="1200" b="0">
                <a:solidFill>
                  <a:srgbClr val="000080"/>
                </a:solidFill>
              </a:rPr>
              <a:t>14</a:t>
            </a:r>
            <a:r>
              <a:rPr lang="en-US" sz="1200" b="0">
                <a:solidFill>
                  <a:srgbClr val="000080"/>
                </a:solidFill>
              </a:rPr>
              <a:t>00</a:t>
            </a:r>
            <a:endParaRPr lang="ru-RU" sz="1200"/>
          </a:p>
        </p:txBody>
      </p:sp>
      <p:sp>
        <p:nvSpPr>
          <p:cNvPr id="3145" name="Line 44"/>
          <p:cNvSpPr>
            <a:spLocks noChangeShapeType="1"/>
          </p:cNvSpPr>
          <p:nvPr/>
        </p:nvSpPr>
        <p:spPr bwMode="auto">
          <a:xfrm flipH="1">
            <a:off x="6061075" y="3554413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46" name="Rectangle 45"/>
          <p:cNvSpPr>
            <a:spLocks noChangeArrowheads="1"/>
          </p:cNvSpPr>
          <p:nvPr/>
        </p:nvSpPr>
        <p:spPr bwMode="auto">
          <a:xfrm>
            <a:off x="5573713" y="3473450"/>
            <a:ext cx="45085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ru-RU" sz="1200" b="0">
                <a:solidFill>
                  <a:srgbClr val="000080"/>
                </a:solidFill>
              </a:rPr>
              <a:t>16</a:t>
            </a:r>
            <a:r>
              <a:rPr lang="en-US" sz="1200" b="0">
                <a:solidFill>
                  <a:srgbClr val="000080"/>
                </a:solidFill>
              </a:rPr>
              <a:t>00</a:t>
            </a:r>
            <a:endParaRPr lang="ru-RU" sz="1200"/>
          </a:p>
        </p:txBody>
      </p:sp>
      <p:sp>
        <p:nvSpPr>
          <p:cNvPr id="3147" name="Line 50"/>
          <p:cNvSpPr>
            <a:spLocks noChangeShapeType="1"/>
          </p:cNvSpPr>
          <p:nvPr/>
        </p:nvSpPr>
        <p:spPr bwMode="auto">
          <a:xfrm flipH="1">
            <a:off x="8458200" y="4148138"/>
            <a:ext cx="63500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48" name="Line 52"/>
          <p:cNvSpPr>
            <a:spLocks noChangeShapeType="1"/>
          </p:cNvSpPr>
          <p:nvPr/>
        </p:nvSpPr>
        <p:spPr bwMode="auto">
          <a:xfrm flipH="1">
            <a:off x="8458200" y="4452938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49" name="Line 53"/>
          <p:cNvSpPr>
            <a:spLocks noChangeShapeType="1"/>
          </p:cNvSpPr>
          <p:nvPr/>
        </p:nvSpPr>
        <p:spPr bwMode="auto">
          <a:xfrm flipH="1">
            <a:off x="8458200" y="3852863"/>
            <a:ext cx="63500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50" name="Line 54"/>
          <p:cNvSpPr>
            <a:spLocks noChangeShapeType="1"/>
          </p:cNvSpPr>
          <p:nvPr/>
        </p:nvSpPr>
        <p:spPr bwMode="auto">
          <a:xfrm flipH="1">
            <a:off x="8458200" y="3554413"/>
            <a:ext cx="635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51" name="Полилиния 83"/>
          <p:cNvSpPr>
            <a:spLocks/>
          </p:cNvSpPr>
          <p:nvPr/>
        </p:nvSpPr>
        <p:spPr bwMode="auto">
          <a:xfrm>
            <a:off x="7340600" y="2598738"/>
            <a:ext cx="974725" cy="1808162"/>
          </a:xfrm>
          <a:custGeom>
            <a:avLst/>
            <a:gdLst>
              <a:gd name="T0" fmla="*/ 0 w 1559859"/>
              <a:gd name="T1" fmla="*/ 706371 h 2893359"/>
              <a:gd name="T2" fmla="*/ 214815 w 1559859"/>
              <a:gd name="T3" fmla="*/ 45961 h 2893359"/>
              <a:gd name="T4" fmla="*/ 381043 w 1559859"/>
              <a:gd name="T5" fmla="*/ 430607 h 2893359"/>
              <a:gd name="T6" fmla="*/ 0 60000 65536"/>
              <a:gd name="T7" fmla="*/ 0 60000 65536"/>
              <a:gd name="T8" fmla="*/ 0 60000 65536"/>
              <a:gd name="T9" fmla="*/ 0 w 1559859"/>
              <a:gd name="T10" fmla="*/ 0 h 2893359"/>
              <a:gd name="T11" fmla="*/ 1559859 w 1559859"/>
              <a:gd name="T12" fmla="*/ 2893359 h 28933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9859" h="2893359">
                <a:moveTo>
                  <a:pt x="0" y="2893359"/>
                </a:moveTo>
                <a:cubicBezTo>
                  <a:pt x="340659" y="1615888"/>
                  <a:pt x="619406" y="376518"/>
                  <a:pt x="879382" y="188259"/>
                </a:cubicBezTo>
                <a:cubicBezTo>
                  <a:pt x="1139358" y="0"/>
                  <a:pt x="1380565" y="862853"/>
                  <a:pt x="1559859" y="1763806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52" name="Прямоугольник 87"/>
          <p:cNvSpPr>
            <a:spLocks noChangeArrowheads="1"/>
          </p:cNvSpPr>
          <p:nvPr/>
        </p:nvSpPr>
        <p:spPr bwMode="auto">
          <a:xfrm>
            <a:off x="6804025" y="1468438"/>
            <a:ext cx="1335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b="0">
                <a:solidFill>
                  <a:srgbClr val="000099"/>
                </a:solidFill>
              </a:rPr>
              <a:t>Lungu,</a:t>
            </a:r>
            <a:r>
              <a:rPr lang="en-US" sz="1800" b="0">
                <a:solidFill>
                  <a:srgbClr val="000099"/>
                </a:solidFill>
              </a:rPr>
              <a:t> </a:t>
            </a:r>
            <a:r>
              <a:rPr lang="en-GB" sz="1800" b="0">
                <a:solidFill>
                  <a:srgbClr val="000099"/>
                </a:solidFill>
              </a:rPr>
              <a:t>19</a:t>
            </a:r>
            <a:r>
              <a:rPr lang="ru-RU" sz="1800" b="0">
                <a:solidFill>
                  <a:srgbClr val="000099"/>
                </a:solidFill>
              </a:rPr>
              <a:t>73</a:t>
            </a:r>
          </a:p>
        </p:txBody>
      </p:sp>
      <p:sp>
        <p:nvSpPr>
          <p:cNvPr id="3153" name="Прямоугольник 88"/>
          <p:cNvSpPr>
            <a:spLocks noChangeArrowheads="1"/>
          </p:cNvSpPr>
          <p:nvPr/>
        </p:nvSpPr>
        <p:spPr bwMode="auto">
          <a:xfrm>
            <a:off x="5754688" y="4895850"/>
            <a:ext cx="307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>
                <a:solidFill>
                  <a:srgbClr val="000099"/>
                </a:solidFill>
              </a:rPr>
              <a:t>To spinodal decomposition </a:t>
            </a:r>
          </a:p>
          <a:p>
            <a:pPr algn="ctr"/>
            <a:r>
              <a:rPr lang="en-US" sz="1800" b="0">
                <a:solidFill>
                  <a:srgbClr val="000099"/>
                </a:solidFill>
              </a:rPr>
              <a:t>in the UO</a:t>
            </a:r>
            <a:r>
              <a:rPr lang="en-US" sz="1800" b="0" baseline="-25000">
                <a:solidFill>
                  <a:srgbClr val="000099"/>
                </a:solidFill>
              </a:rPr>
              <a:t>2</a:t>
            </a:r>
            <a:r>
              <a:rPr lang="en-US" sz="1800" b="0">
                <a:solidFill>
                  <a:srgbClr val="000099"/>
                </a:solidFill>
              </a:rPr>
              <a:t>-SiO</a:t>
            </a:r>
            <a:r>
              <a:rPr lang="en-US" sz="1800" b="0" baseline="-25000">
                <a:solidFill>
                  <a:srgbClr val="000099"/>
                </a:solidFill>
              </a:rPr>
              <a:t>2</a:t>
            </a:r>
            <a:r>
              <a:rPr lang="en-US" sz="1800" b="0">
                <a:solidFill>
                  <a:srgbClr val="000099"/>
                </a:solidFill>
              </a:rPr>
              <a:t> system</a:t>
            </a:r>
            <a:endParaRPr lang="ru-RU" sz="1800" b="0">
              <a:solidFill>
                <a:srgbClr val="000099"/>
              </a:solidFill>
            </a:endParaRPr>
          </a:p>
        </p:txBody>
      </p:sp>
      <p:sp>
        <p:nvSpPr>
          <p:cNvPr id="3242" name="Freeform 170"/>
          <p:cNvSpPr>
            <a:spLocks/>
          </p:cNvSpPr>
          <p:nvPr/>
        </p:nvSpPr>
        <p:spPr bwMode="auto">
          <a:xfrm>
            <a:off x="6832600" y="2376488"/>
            <a:ext cx="590550" cy="471487"/>
          </a:xfrm>
          <a:custGeom>
            <a:avLst/>
            <a:gdLst>
              <a:gd name="T0" fmla="*/ 863 w 863"/>
              <a:gd name="T1" fmla="*/ 667 h 667"/>
              <a:gd name="T2" fmla="*/ 0 w 863"/>
              <a:gd name="T3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63" h="667">
                <a:moveTo>
                  <a:pt x="863" y="667"/>
                </a:moveTo>
                <a:cubicBezTo>
                  <a:pt x="540" y="562"/>
                  <a:pt x="23" y="300"/>
                  <a:pt x="0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43" name="Line 171"/>
          <p:cNvSpPr>
            <a:spLocks noChangeShapeType="1"/>
          </p:cNvSpPr>
          <p:nvPr/>
        </p:nvSpPr>
        <p:spPr bwMode="auto">
          <a:xfrm>
            <a:off x="7431088" y="2849563"/>
            <a:ext cx="0" cy="147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44" name="Line 172"/>
          <p:cNvSpPr>
            <a:spLocks noChangeShapeType="1"/>
          </p:cNvSpPr>
          <p:nvPr/>
        </p:nvSpPr>
        <p:spPr bwMode="auto">
          <a:xfrm flipV="1">
            <a:off x="6834188" y="2293938"/>
            <a:ext cx="0" cy="114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2F4284A-9DBC-464A-9E76-9FED05BA8D53}" type="slidenum">
              <a:rPr lang="en-GB" sz="1400">
                <a:solidFill>
                  <a:schemeClr val="tx2"/>
                </a:solidFill>
              </a:rPr>
              <a:pPr eaLnBrk="1" hangingPunct="1"/>
              <a:t>3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57225" y="1566863"/>
            <a:ext cx="61563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58775" lvl="1" indent="-180975" defTabSz="7620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000099"/>
                </a:solidFill>
              </a:rPr>
              <a:t> </a:t>
            </a:r>
            <a:r>
              <a:rPr lang="en-US" b="0">
                <a:solidFill>
                  <a:srgbClr val="000099"/>
                </a:solidFill>
              </a:rPr>
              <a:t>Miscibility gap – binodal curve</a:t>
            </a:r>
            <a:br>
              <a:rPr lang="en-US" b="0">
                <a:solidFill>
                  <a:srgbClr val="000099"/>
                </a:solidFill>
              </a:rPr>
            </a:br>
            <a:r>
              <a:rPr lang="en-US" b="0">
                <a:solidFill>
                  <a:srgbClr val="000099"/>
                </a:solidFill>
              </a:rPr>
              <a:t>and critical point determination</a:t>
            </a:r>
          </a:p>
          <a:p>
            <a:pPr marL="358775" lvl="1" indent="-180975" defTabSz="762000">
              <a:lnSpc>
                <a:spcPct val="150000"/>
              </a:lnSpc>
              <a:buFont typeface="Wingdings" pitchFamily="2" charset="2"/>
              <a:buChar char="Ø"/>
            </a:pPr>
            <a:endParaRPr lang="en-GB" b="0">
              <a:solidFill>
                <a:srgbClr val="000099"/>
              </a:solidFill>
            </a:endParaRPr>
          </a:p>
          <a:p>
            <a:pPr marL="358775" lvl="1" indent="-180975" defTabSz="7620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0">
                <a:solidFill>
                  <a:srgbClr val="000099"/>
                </a:solidFill>
              </a:rPr>
              <a:t> Liquidus curve from the</a:t>
            </a:r>
            <a:r>
              <a:rPr lang="ru-RU" b="0">
                <a:solidFill>
                  <a:srgbClr val="000099"/>
                </a:solidFill>
              </a:rPr>
              <a:t> </a:t>
            </a:r>
            <a:r>
              <a:rPr lang="en-US" b="0">
                <a:solidFill>
                  <a:srgbClr val="000099"/>
                </a:solidFill>
              </a:rPr>
              <a:t>UO</a:t>
            </a:r>
            <a:r>
              <a:rPr lang="en-US" b="0" baseline="-25000">
                <a:solidFill>
                  <a:srgbClr val="000099"/>
                </a:solidFill>
              </a:rPr>
              <a:t>2 </a:t>
            </a:r>
            <a:r>
              <a:rPr lang="en-US" b="0">
                <a:solidFill>
                  <a:srgbClr val="000099"/>
                </a:solidFill>
              </a:rPr>
              <a:t>side</a:t>
            </a: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68288" y="0"/>
            <a:ext cx="88757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Research objectives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217488" y="6154738"/>
            <a:ext cx="3529012" cy="538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003C9406-285B-4D16-A9E4-1D9D7D8342EF}" type="slidenum">
              <a:rPr lang="en-GB" sz="1400" smtClean="0">
                <a:solidFill>
                  <a:srgbClr val="000066"/>
                </a:solidFill>
              </a:rPr>
              <a:pPr algn="ctr"/>
              <a:t>4</a:t>
            </a:fld>
            <a:endParaRPr lang="en-GB" sz="1400" smtClean="0">
              <a:solidFill>
                <a:srgbClr val="000066"/>
              </a:solidFill>
            </a:endParaRPr>
          </a:p>
        </p:txBody>
      </p:sp>
      <p:sp>
        <p:nvSpPr>
          <p:cNvPr id="5123" name="Text Box 117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>
              <a:solidFill>
                <a:srgbClr val="800000"/>
              </a:solidFill>
            </a:endParaRPr>
          </a:p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Fourth experiment done by IMCC (PRS 8)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5125" name="Rectangle 15"/>
          <p:cNvSpPr>
            <a:spLocks noChangeArrowheads="1"/>
          </p:cNvSpPr>
          <p:nvPr/>
        </p:nvSpPr>
        <p:spPr bwMode="auto">
          <a:xfrm>
            <a:off x="161925" y="730250"/>
            <a:ext cx="3305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81.4 mol.% 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en-US" sz="18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by synthesis</a:t>
            </a:r>
            <a:endParaRPr lang="en-GB" sz="1800">
              <a:solidFill>
                <a:srgbClr val="000099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224838" y="4341813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8061325" y="4368800"/>
            <a:ext cx="97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/>
              <a:t>1</a:t>
            </a:r>
            <a:r>
              <a:rPr lang="en-US" sz="1800"/>
              <a:t>00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5128" name="Rectangle 15"/>
          <p:cNvSpPr>
            <a:spLocks noChangeArrowheads="1"/>
          </p:cNvSpPr>
          <p:nvPr/>
        </p:nvSpPr>
        <p:spPr bwMode="auto">
          <a:xfrm>
            <a:off x="3294063" y="4440238"/>
            <a:ext cx="2435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(</a:t>
            </a:r>
            <a:r>
              <a:rPr lang="en-US" sz="1800">
                <a:solidFill>
                  <a:srgbClr val="000099"/>
                </a:solidFill>
                <a:sym typeface="Symbol" pitchFamily="18" charset="2"/>
              </a:rPr>
              <a:t>sample of melt</a:t>
            </a:r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)</a:t>
            </a: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81.0</a:t>
            </a:r>
            <a:r>
              <a:rPr lang="ru-RU" sz="1800">
                <a:solidFill>
                  <a:srgbClr val="000099"/>
                </a:solidFill>
              </a:rPr>
              <a:t>±</a:t>
            </a:r>
            <a:r>
              <a:rPr lang="en-US" sz="1800">
                <a:solidFill>
                  <a:srgbClr val="000099"/>
                </a:solidFill>
              </a:rPr>
              <a:t>3</a:t>
            </a:r>
            <a:r>
              <a:rPr lang="ru-RU" sz="1800">
                <a:solidFill>
                  <a:srgbClr val="000099"/>
                </a:solidFill>
              </a:rPr>
              <a:t>.0 </a:t>
            </a:r>
            <a:r>
              <a:rPr lang="en-US" sz="1800">
                <a:solidFill>
                  <a:srgbClr val="000099"/>
                </a:solidFill>
              </a:rPr>
              <a:t>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pic>
        <p:nvPicPr>
          <p:cNvPr id="558199" name="Picture 119" descr="3-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133441" y="1765625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130" name="Прямоугольник 39"/>
          <p:cNvSpPr>
            <a:spLocks noChangeArrowheads="1"/>
          </p:cNvSpPr>
          <p:nvPr/>
        </p:nvSpPr>
        <p:spPr bwMode="auto">
          <a:xfrm>
            <a:off x="4264025" y="2462213"/>
            <a:ext cx="293688" cy="295275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131" name="Прямоугольник 39"/>
          <p:cNvSpPr>
            <a:spLocks noChangeArrowheads="1"/>
          </p:cNvSpPr>
          <p:nvPr/>
        </p:nvSpPr>
        <p:spPr bwMode="auto">
          <a:xfrm>
            <a:off x="3879850" y="2876550"/>
            <a:ext cx="295275" cy="293688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5132" name="Прямая со стрелкой 40"/>
          <p:cNvCxnSpPr>
            <a:cxnSpLocks noChangeShapeType="1"/>
          </p:cNvCxnSpPr>
          <p:nvPr/>
        </p:nvCxnSpPr>
        <p:spPr bwMode="auto">
          <a:xfrm>
            <a:off x="4535488" y="2573338"/>
            <a:ext cx="1717675" cy="538162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Прямая со стрелкой 40"/>
          <p:cNvCxnSpPr>
            <a:cxnSpLocks noChangeShapeType="1"/>
          </p:cNvCxnSpPr>
          <p:nvPr/>
        </p:nvCxnSpPr>
        <p:spPr bwMode="auto">
          <a:xfrm rot="10800000" flipV="1">
            <a:off x="2566988" y="3044825"/>
            <a:ext cx="1290637" cy="22860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58200" name="Picture 120" descr="3-1-1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6276975" y="2047875"/>
            <a:ext cx="2257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58201" name="Picture 121" descr="3-1-3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285750" y="2000250"/>
            <a:ext cx="2274587" cy="22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109788" y="4341813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TextBox 10"/>
          <p:cNvSpPr txBox="1">
            <a:spLocks noChangeArrowheads="1"/>
          </p:cNvSpPr>
          <p:nvPr/>
        </p:nvSpPr>
        <p:spPr bwMode="auto">
          <a:xfrm>
            <a:off x="1946275" y="4368800"/>
            <a:ext cx="97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/>
              <a:t>1</a:t>
            </a:r>
            <a:r>
              <a:rPr lang="en-US" sz="1800"/>
              <a:t>00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376863" y="4475163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TextBox 10"/>
          <p:cNvSpPr txBox="1">
            <a:spLocks noChangeArrowheads="1"/>
          </p:cNvSpPr>
          <p:nvPr/>
        </p:nvSpPr>
        <p:spPr bwMode="auto">
          <a:xfrm>
            <a:off x="5305425" y="450215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/>
              <a:t>1 </a:t>
            </a:r>
            <a:r>
              <a:rPr lang="en-US" sz="1800"/>
              <a:t>mm</a:t>
            </a:r>
            <a:endParaRPr lang="ru-RU" sz="1800"/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282575" y="4500563"/>
            <a:ext cx="2433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80</a:t>
            </a:r>
            <a:r>
              <a:rPr lang="ru-RU" sz="1800">
                <a:solidFill>
                  <a:srgbClr val="000099"/>
                </a:solidFill>
              </a:rPr>
              <a:t>.</a:t>
            </a:r>
            <a:r>
              <a:rPr lang="en-US" sz="1800">
                <a:solidFill>
                  <a:srgbClr val="000099"/>
                </a:solidFill>
              </a:rPr>
              <a:t>4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5141" name="Rectangle 15"/>
          <p:cNvSpPr>
            <a:spLocks noChangeArrowheads="1"/>
          </p:cNvSpPr>
          <p:nvPr/>
        </p:nvSpPr>
        <p:spPr bwMode="auto">
          <a:xfrm>
            <a:off x="6197600" y="4500563"/>
            <a:ext cx="2433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84</a:t>
            </a:r>
            <a:r>
              <a:rPr lang="ru-RU" sz="1800">
                <a:solidFill>
                  <a:srgbClr val="000099"/>
                </a:solidFill>
              </a:rPr>
              <a:t>.</a:t>
            </a:r>
            <a:r>
              <a:rPr lang="en-US" sz="1800">
                <a:solidFill>
                  <a:srgbClr val="000099"/>
                </a:solidFill>
              </a:rPr>
              <a:t>0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217488" y="6154738"/>
            <a:ext cx="3529012" cy="538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3AAB8BFD-6A25-486D-9722-130D7E3DC197}" type="slidenum">
              <a:rPr lang="en-GB" sz="1400" smtClean="0">
                <a:solidFill>
                  <a:srgbClr val="000066"/>
                </a:solidFill>
              </a:rPr>
              <a:pPr algn="ctr"/>
              <a:t>5</a:t>
            </a:fld>
            <a:endParaRPr lang="en-GB" sz="1400" smtClean="0">
              <a:solidFill>
                <a:srgbClr val="000066"/>
              </a:solidFill>
            </a:endParaRPr>
          </a:p>
        </p:txBody>
      </p:sp>
      <p:sp>
        <p:nvSpPr>
          <p:cNvPr id="6147" name="Text Box 117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>
              <a:solidFill>
                <a:srgbClr val="800000"/>
              </a:solidFill>
            </a:endParaRPr>
          </a:p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Fourth experiment done by</a:t>
            </a:r>
            <a:r>
              <a:rPr lang="en-US" sz="3200"/>
              <a:t> </a:t>
            </a:r>
            <a:r>
              <a:rPr lang="en-US" sz="3200">
                <a:solidFill>
                  <a:srgbClr val="000099"/>
                </a:solidFill>
              </a:rPr>
              <a:t>IMCC (PRS 8)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6149" name="Rectangle 15"/>
          <p:cNvSpPr>
            <a:spLocks noChangeArrowheads="1"/>
          </p:cNvSpPr>
          <p:nvPr/>
        </p:nvSpPr>
        <p:spPr bwMode="auto">
          <a:xfrm>
            <a:off x="161925" y="730250"/>
            <a:ext cx="3305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81.4 mol.% 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en-US" sz="18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by synthesis</a:t>
            </a:r>
            <a:endParaRPr lang="en-GB" sz="1800">
              <a:solidFill>
                <a:srgbClr val="000099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451100" y="5399088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2287588" y="5426075"/>
            <a:ext cx="97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200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6152" name="Rectangle 15"/>
          <p:cNvSpPr>
            <a:spLocks noChangeArrowheads="1"/>
          </p:cNvSpPr>
          <p:nvPr/>
        </p:nvSpPr>
        <p:spPr bwMode="auto">
          <a:xfrm>
            <a:off x="323850" y="5538788"/>
            <a:ext cx="2433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83</a:t>
            </a:r>
            <a:r>
              <a:rPr lang="ru-RU" sz="1800">
                <a:solidFill>
                  <a:srgbClr val="000099"/>
                </a:solidFill>
              </a:rPr>
              <a:t>.</a:t>
            </a:r>
            <a:r>
              <a:rPr lang="en-US" sz="1800">
                <a:solidFill>
                  <a:srgbClr val="000099"/>
                </a:solidFill>
              </a:rPr>
              <a:t>9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pic>
        <p:nvPicPr>
          <p:cNvPr id="6153" name="Picture 8" descr="DSCN26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8"/>
          <a:stretch>
            <a:fillRect/>
          </a:stretch>
        </p:blipFill>
        <p:spPr bwMode="auto">
          <a:xfrm>
            <a:off x="328613" y="1614488"/>
            <a:ext cx="20764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1866900" y="3562350"/>
            <a:ext cx="47466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1757363" y="3592513"/>
            <a:ext cx="709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/>
              <a:t>1 </a:t>
            </a:r>
            <a:r>
              <a:rPr lang="en-US" sz="1800">
                <a:sym typeface="Symbol" pitchFamily="18" charset="2"/>
              </a:rPr>
              <a:t>s</a:t>
            </a:r>
            <a:r>
              <a:rPr lang="en-US" sz="1800"/>
              <a:t>m</a:t>
            </a:r>
            <a:endParaRPr lang="ru-RU" sz="1800"/>
          </a:p>
        </p:txBody>
      </p:sp>
      <p:pic>
        <p:nvPicPr>
          <p:cNvPr id="627721" name="Picture 9" descr="1-1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78632" y="4085302"/>
            <a:ext cx="1733959" cy="173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157" name="Прямоугольник 39"/>
          <p:cNvSpPr>
            <a:spLocks noChangeArrowheads="1"/>
          </p:cNvSpPr>
          <p:nvPr/>
        </p:nvSpPr>
        <p:spPr bwMode="auto">
          <a:xfrm>
            <a:off x="750888" y="2979738"/>
            <a:ext cx="103187" cy="103187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6158" name="Прямая со стрелкой 40"/>
          <p:cNvCxnSpPr>
            <a:cxnSpLocks noChangeShapeType="1"/>
          </p:cNvCxnSpPr>
          <p:nvPr/>
        </p:nvCxnSpPr>
        <p:spPr bwMode="auto">
          <a:xfrm rot="16200000" flipH="1">
            <a:off x="683419" y="3221831"/>
            <a:ext cx="1011238" cy="71437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7722" name="Picture 10" descr="2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678984" y="3044521"/>
            <a:ext cx="1966759" cy="19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160" name="Прямоугольник 39"/>
          <p:cNvSpPr>
            <a:spLocks noChangeArrowheads="1"/>
          </p:cNvSpPr>
          <p:nvPr/>
        </p:nvSpPr>
        <p:spPr bwMode="auto">
          <a:xfrm>
            <a:off x="884238" y="2682875"/>
            <a:ext cx="250825" cy="252413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6161" name="Прямая со стрелкой 40"/>
          <p:cNvCxnSpPr>
            <a:cxnSpLocks noChangeShapeType="1"/>
          </p:cNvCxnSpPr>
          <p:nvPr/>
        </p:nvCxnSpPr>
        <p:spPr bwMode="auto">
          <a:xfrm>
            <a:off x="1141413" y="2838450"/>
            <a:ext cx="1512887" cy="5540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2492375" y="4727575"/>
            <a:ext cx="2433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84</a:t>
            </a:r>
            <a:r>
              <a:rPr lang="ru-RU" sz="1800">
                <a:solidFill>
                  <a:srgbClr val="000099"/>
                </a:solidFill>
              </a:rPr>
              <a:t>.</a:t>
            </a:r>
            <a:r>
              <a:rPr lang="en-US" sz="1800">
                <a:solidFill>
                  <a:srgbClr val="000099"/>
                </a:solidFill>
              </a:rPr>
              <a:t>8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949700" y="5418138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TextBox 10"/>
          <p:cNvSpPr txBox="1">
            <a:spLocks noChangeArrowheads="1"/>
          </p:cNvSpPr>
          <p:nvPr/>
        </p:nvSpPr>
        <p:spPr bwMode="auto">
          <a:xfrm>
            <a:off x="3878263" y="5445125"/>
            <a:ext cx="78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1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m</a:t>
            </a:r>
            <a:r>
              <a:rPr lang="en-US" sz="1800"/>
              <a:t>m</a:t>
            </a:r>
            <a:endParaRPr lang="ru-RU" sz="1800"/>
          </a:p>
        </p:txBody>
      </p:sp>
      <p:pic>
        <p:nvPicPr>
          <p:cNvPr id="627723" name="Picture 11" descr="4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9009" y="1734163"/>
            <a:ext cx="1878270" cy="187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27724" name="Picture 12" descr="5"/>
          <p:cNvPicPr>
            <a:picLocks noChangeAspect="1" noChangeArrowheads="1"/>
          </p:cNvPicPr>
          <p:nvPr/>
        </p:nvPicPr>
        <p:blipFill>
          <a:blip r:embed="rId6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411716" y="1047134"/>
            <a:ext cx="1803145" cy="180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6699250" y="3201988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8" name="TextBox 10"/>
          <p:cNvSpPr txBox="1">
            <a:spLocks noChangeArrowheads="1"/>
          </p:cNvSpPr>
          <p:nvPr/>
        </p:nvSpPr>
        <p:spPr bwMode="auto">
          <a:xfrm>
            <a:off x="6627813" y="3228975"/>
            <a:ext cx="78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1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m</a:t>
            </a:r>
            <a:r>
              <a:rPr lang="en-US" sz="1800"/>
              <a:t>m</a:t>
            </a:r>
            <a:endParaRPr lang="ru-RU" sz="180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8369300" y="2316163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0" name="TextBox 10"/>
          <p:cNvSpPr txBox="1">
            <a:spLocks noChangeArrowheads="1"/>
          </p:cNvSpPr>
          <p:nvPr/>
        </p:nvSpPr>
        <p:spPr bwMode="auto">
          <a:xfrm>
            <a:off x="8297863" y="234315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1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m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6171" name="Прямоугольник 39"/>
          <p:cNvSpPr>
            <a:spLocks noChangeArrowheads="1"/>
          </p:cNvSpPr>
          <p:nvPr/>
        </p:nvSpPr>
        <p:spPr bwMode="auto">
          <a:xfrm>
            <a:off x="1428750" y="2092325"/>
            <a:ext cx="252413" cy="252413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172" name="Прямоугольник 39"/>
          <p:cNvSpPr>
            <a:spLocks noChangeArrowheads="1"/>
          </p:cNvSpPr>
          <p:nvPr/>
        </p:nvSpPr>
        <p:spPr bwMode="auto">
          <a:xfrm>
            <a:off x="1709738" y="1812925"/>
            <a:ext cx="252412" cy="252413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6173" name="Прямая со стрелкой 40"/>
          <p:cNvCxnSpPr>
            <a:cxnSpLocks noChangeShapeType="1"/>
          </p:cNvCxnSpPr>
          <p:nvPr/>
        </p:nvCxnSpPr>
        <p:spPr bwMode="auto">
          <a:xfrm>
            <a:off x="1657350" y="2219325"/>
            <a:ext cx="3071813" cy="4540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4" name="Прямая со стрелкой 40"/>
          <p:cNvCxnSpPr>
            <a:cxnSpLocks noChangeShapeType="1"/>
          </p:cNvCxnSpPr>
          <p:nvPr/>
        </p:nvCxnSpPr>
        <p:spPr bwMode="auto">
          <a:xfrm flipV="1">
            <a:off x="1952625" y="1430338"/>
            <a:ext cx="4492625" cy="538162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5" name="Rectangle 15"/>
          <p:cNvSpPr>
            <a:spLocks noChangeArrowheads="1"/>
          </p:cNvSpPr>
          <p:nvPr/>
        </p:nvSpPr>
        <p:spPr bwMode="auto">
          <a:xfrm>
            <a:off x="4513263" y="3297238"/>
            <a:ext cx="2433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90.7 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6176" name="Rectangle 15"/>
          <p:cNvSpPr>
            <a:spLocks noChangeArrowheads="1"/>
          </p:cNvSpPr>
          <p:nvPr/>
        </p:nvSpPr>
        <p:spPr bwMode="auto">
          <a:xfrm>
            <a:off x="6267450" y="2530475"/>
            <a:ext cx="2433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83.5 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pic>
        <p:nvPicPr>
          <p:cNvPr id="627725" name="Picture 13" descr="5-3-2"/>
          <p:cNvPicPr>
            <a:picLocks noChangeAspect="1" noChangeArrowheads="1"/>
          </p:cNvPicPr>
          <p:nvPr/>
        </p:nvPicPr>
        <p:blipFill>
          <a:blip r:embed="rId7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6662057" y="3830296"/>
            <a:ext cx="2272937" cy="227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178" name="Прямоугольник 39"/>
          <p:cNvSpPr>
            <a:spLocks noChangeArrowheads="1"/>
          </p:cNvSpPr>
          <p:nvPr/>
        </p:nvSpPr>
        <p:spPr bwMode="auto">
          <a:xfrm>
            <a:off x="6753225" y="2166938"/>
            <a:ext cx="252413" cy="252412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6179" name="Прямая со стрелкой 40"/>
          <p:cNvCxnSpPr>
            <a:cxnSpLocks noChangeShapeType="1"/>
            <a:stCxn id="6178" idx="2"/>
          </p:cNvCxnSpPr>
          <p:nvPr/>
        </p:nvCxnSpPr>
        <p:spPr bwMode="auto">
          <a:xfrm rot="16200000" flipH="1">
            <a:off x="6447631" y="2851944"/>
            <a:ext cx="1520825" cy="6556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0" name="Rectangle 15"/>
          <p:cNvSpPr>
            <a:spLocks noChangeArrowheads="1"/>
          </p:cNvSpPr>
          <p:nvPr/>
        </p:nvSpPr>
        <p:spPr bwMode="auto">
          <a:xfrm>
            <a:off x="220663" y="3060700"/>
            <a:ext cx="2433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ingot</a:t>
            </a:r>
            <a:endParaRPr lang="en-GB" sz="1800">
              <a:solidFill>
                <a:srgbClr val="000099"/>
              </a:solidFill>
            </a:endParaRPr>
          </a:p>
        </p:txBody>
      </p:sp>
      <p:pic>
        <p:nvPicPr>
          <p:cNvPr id="48" name="Рисунок 47" descr="5-2.bmp"/>
          <p:cNvPicPr>
            <a:picLocks noChangeAspect="1"/>
          </p:cNvPicPr>
          <p:nvPr/>
        </p:nvPicPr>
        <p:blipFill>
          <a:blip r:embed="rId8" cstate="print">
            <a:lum bright="-20000" contrast="20000"/>
          </a:blip>
          <a:stretch>
            <a:fillRect/>
          </a:stretch>
        </p:blipFill>
        <p:spPr>
          <a:xfrm>
            <a:off x="7745737" y="539754"/>
            <a:ext cx="1312538" cy="131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182" name="Прямоугольник 39"/>
          <p:cNvSpPr>
            <a:spLocks noChangeArrowheads="1"/>
          </p:cNvSpPr>
          <p:nvPr/>
        </p:nvSpPr>
        <p:spPr bwMode="auto">
          <a:xfrm>
            <a:off x="7124700" y="1822450"/>
            <a:ext cx="252413" cy="252413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6183" name="Прямая со стрелкой 40"/>
          <p:cNvCxnSpPr>
            <a:cxnSpLocks noChangeShapeType="1"/>
            <a:stCxn id="6182" idx="0"/>
          </p:cNvCxnSpPr>
          <p:nvPr/>
        </p:nvCxnSpPr>
        <p:spPr bwMode="auto">
          <a:xfrm flipV="1">
            <a:off x="7251700" y="1196975"/>
            <a:ext cx="490538" cy="612775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4" name="Прямоугольник 52"/>
          <p:cNvSpPr>
            <a:spLocks noChangeArrowheads="1"/>
          </p:cNvSpPr>
          <p:nvPr/>
        </p:nvSpPr>
        <p:spPr bwMode="auto">
          <a:xfrm>
            <a:off x="3219450" y="498475"/>
            <a:ext cx="44069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/>
            <a:r>
              <a:rPr lang="ru-RU" sz="1800">
                <a:solidFill>
                  <a:srgbClr val="000099"/>
                </a:solidFill>
              </a:rPr>
              <a:t>ameboid </a:t>
            </a:r>
            <a:r>
              <a:rPr lang="en-US" sz="1800">
                <a:solidFill>
                  <a:srgbClr val="000099"/>
                </a:solidFill>
              </a:rPr>
              <a:t>microstructure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has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the dynamic nature</a:t>
            </a:r>
            <a:r>
              <a:rPr lang="en-US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6185" name="Прямоугольник 53"/>
          <p:cNvSpPr>
            <a:spLocks noChangeArrowheads="1"/>
          </p:cNvSpPr>
          <p:nvPr/>
        </p:nvSpPr>
        <p:spPr bwMode="auto">
          <a:xfrm>
            <a:off x="7502525" y="3143250"/>
            <a:ext cx="1549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762000"/>
            <a:r>
              <a:rPr lang="en-US" sz="1600">
                <a:solidFill>
                  <a:srgbClr val="000099"/>
                </a:solidFill>
              </a:rPr>
              <a:t>The new type of instability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6188" name="Прямоугольник 57"/>
          <p:cNvSpPr>
            <a:spLocks noChangeArrowheads="1"/>
          </p:cNvSpPr>
          <p:nvPr/>
        </p:nvSpPr>
        <p:spPr bwMode="auto">
          <a:xfrm>
            <a:off x="2755900" y="1176338"/>
            <a:ext cx="1698625" cy="1697037"/>
          </a:xfrm>
          <a:prstGeom prst="rect">
            <a:avLst/>
          </a:prstGeom>
          <a:solidFill>
            <a:srgbClr val="FFFF00">
              <a:alpha val="50980"/>
            </a:srgbClr>
          </a:solidFill>
          <a:ln w="38100" algn="ctr">
            <a:solidFill>
              <a:schemeClr val="accent1">
                <a:lumMod val="50000"/>
                <a:alpha val="43000"/>
              </a:schemeClr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 prstMaterial="flat">
            <a:bevelB/>
          </a:sp3d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91" name="Овал 59"/>
          <p:cNvSpPr>
            <a:spLocks noChangeAspect="1"/>
          </p:cNvSpPr>
          <p:nvPr/>
        </p:nvSpPr>
        <p:spPr bwMode="auto">
          <a:xfrm rot="-2700000">
            <a:off x="2809875" y="2759075"/>
            <a:ext cx="30163" cy="52388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192" name="Овал 60"/>
          <p:cNvSpPr>
            <a:spLocks noChangeAspect="1"/>
          </p:cNvSpPr>
          <p:nvPr/>
        </p:nvSpPr>
        <p:spPr bwMode="auto">
          <a:xfrm rot="-2700000">
            <a:off x="2909888" y="2782888"/>
            <a:ext cx="30162" cy="52387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193" name="Овал 61"/>
          <p:cNvSpPr>
            <a:spLocks noChangeAspect="1"/>
          </p:cNvSpPr>
          <p:nvPr/>
        </p:nvSpPr>
        <p:spPr bwMode="auto">
          <a:xfrm rot="-2700000">
            <a:off x="2809875" y="2678113"/>
            <a:ext cx="30163" cy="52387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194" name="Овал 62"/>
          <p:cNvSpPr>
            <a:spLocks noChangeAspect="1"/>
          </p:cNvSpPr>
          <p:nvPr/>
        </p:nvSpPr>
        <p:spPr bwMode="auto">
          <a:xfrm rot="-2700000">
            <a:off x="2852738" y="2730500"/>
            <a:ext cx="30162" cy="52388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195" name="Овал 63"/>
          <p:cNvSpPr>
            <a:spLocks noChangeAspect="1"/>
          </p:cNvSpPr>
          <p:nvPr/>
        </p:nvSpPr>
        <p:spPr bwMode="auto">
          <a:xfrm rot="-2700000">
            <a:off x="2984500" y="2768600"/>
            <a:ext cx="42863" cy="79375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196" name="Овал 64"/>
          <p:cNvSpPr>
            <a:spLocks noChangeAspect="1"/>
          </p:cNvSpPr>
          <p:nvPr/>
        </p:nvSpPr>
        <p:spPr bwMode="auto">
          <a:xfrm rot="-2700000">
            <a:off x="2903538" y="2668588"/>
            <a:ext cx="42862" cy="79375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197" name="Овал 65"/>
          <p:cNvSpPr>
            <a:spLocks noChangeAspect="1"/>
          </p:cNvSpPr>
          <p:nvPr/>
        </p:nvSpPr>
        <p:spPr bwMode="auto">
          <a:xfrm rot="-2700000">
            <a:off x="2817813" y="2587625"/>
            <a:ext cx="42862" cy="79375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198" name="Овал 66"/>
          <p:cNvSpPr>
            <a:spLocks noChangeAspect="1"/>
          </p:cNvSpPr>
          <p:nvPr/>
        </p:nvSpPr>
        <p:spPr bwMode="auto">
          <a:xfrm rot="-2700000">
            <a:off x="2998788" y="2663825"/>
            <a:ext cx="42862" cy="79375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199" name="Овал 67"/>
          <p:cNvSpPr>
            <a:spLocks noChangeAspect="1"/>
          </p:cNvSpPr>
          <p:nvPr/>
        </p:nvSpPr>
        <p:spPr bwMode="auto">
          <a:xfrm rot="-2700000">
            <a:off x="3094038" y="2773363"/>
            <a:ext cx="42862" cy="79375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00" name="Овал 68"/>
          <p:cNvSpPr>
            <a:spLocks noChangeAspect="1"/>
          </p:cNvSpPr>
          <p:nvPr/>
        </p:nvSpPr>
        <p:spPr bwMode="auto">
          <a:xfrm rot="-2700000">
            <a:off x="2903538" y="2578100"/>
            <a:ext cx="42862" cy="79375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01" name="Овал 69"/>
          <p:cNvSpPr>
            <a:spLocks noChangeAspect="1"/>
          </p:cNvSpPr>
          <p:nvPr/>
        </p:nvSpPr>
        <p:spPr bwMode="auto">
          <a:xfrm rot="-2700000">
            <a:off x="2808288" y="2487613"/>
            <a:ext cx="42862" cy="79375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02" name="Овал 70"/>
          <p:cNvSpPr>
            <a:spLocks noChangeAspect="1"/>
          </p:cNvSpPr>
          <p:nvPr/>
        </p:nvSpPr>
        <p:spPr bwMode="auto">
          <a:xfrm rot="-2700000">
            <a:off x="3214688" y="2716213"/>
            <a:ext cx="65087" cy="119062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03" name="Овал 71"/>
          <p:cNvSpPr>
            <a:spLocks noChangeAspect="1"/>
          </p:cNvSpPr>
          <p:nvPr/>
        </p:nvSpPr>
        <p:spPr bwMode="auto">
          <a:xfrm rot="-2700000">
            <a:off x="3076575" y="2611438"/>
            <a:ext cx="65088" cy="119062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04" name="Овал 72"/>
          <p:cNvSpPr>
            <a:spLocks noChangeAspect="1"/>
          </p:cNvSpPr>
          <p:nvPr/>
        </p:nvSpPr>
        <p:spPr bwMode="auto">
          <a:xfrm rot="-2700000">
            <a:off x="2947988" y="2478088"/>
            <a:ext cx="65087" cy="119062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05" name="Овал 73"/>
          <p:cNvSpPr>
            <a:spLocks noChangeAspect="1"/>
          </p:cNvSpPr>
          <p:nvPr/>
        </p:nvSpPr>
        <p:spPr bwMode="auto">
          <a:xfrm rot="-2700000">
            <a:off x="2847975" y="2349500"/>
            <a:ext cx="65088" cy="119063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06" name="Овал 74"/>
          <p:cNvSpPr>
            <a:spLocks noChangeAspect="1"/>
          </p:cNvSpPr>
          <p:nvPr/>
        </p:nvSpPr>
        <p:spPr bwMode="auto">
          <a:xfrm rot="-2700000">
            <a:off x="2824163" y="2182813"/>
            <a:ext cx="65087" cy="119062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07" name="Овал 75"/>
          <p:cNvSpPr>
            <a:spLocks noChangeAspect="1"/>
          </p:cNvSpPr>
          <p:nvPr/>
        </p:nvSpPr>
        <p:spPr bwMode="auto">
          <a:xfrm rot="-2700000">
            <a:off x="2957513" y="2344738"/>
            <a:ext cx="65087" cy="119062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08" name="Овал 76"/>
          <p:cNvSpPr>
            <a:spLocks noChangeAspect="1"/>
          </p:cNvSpPr>
          <p:nvPr/>
        </p:nvSpPr>
        <p:spPr bwMode="auto">
          <a:xfrm rot="-2700000">
            <a:off x="3090863" y="2487613"/>
            <a:ext cx="65087" cy="119062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09" name="Овал 77"/>
          <p:cNvSpPr>
            <a:spLocks noChangeAspect="1"/>
          </p:cNvSpPr>
          <p:nvPr/>
        </p:nvSpPr>
        <p:spPr bwMode="auto">
          <a:xfrm rot="-2700000">
            <a:off x="3228975" y="2587625"/>
            <a:ext cx="65088" cy="119063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10" name="Овал 78"/>
          <p:cNvSpPr>
            <a:spLocks noChangeAspect="1"/>
          </p:cNvSpPr>
          <p:nvPr/>
        </p:nvSpPr>
        <p:spPr bwMode="auto">
          <a:xfrm rot="-2700000">
            <a:off x="3376613" y="2716213"/>
            <a:ext cx="65087" cy="119062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11" name="Овал 79"/>
          <p:cNvSpPr>
            <a:spLocks noChangeAspect="1"/>
          </p:cNvSpPr>
          <p:nvPr/>
        </p:nvSpPr>
        <p:spPr bwMode="auto">
          <a:xfrm rot="-2700000">
            <a:off x="3602038" y="2678113"/>
            <a:ext cx="96837" cy="177800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12" name="Овал 80"/>
          <p:cNvSpPr>
            <a:spLocks noChangeAspect="1"/>
          </p:cNvSpPr>
          <p:nvPr/>
        </p:nvSpPr>
        <p:spPr bwMode="auto">
          <a:xfrm rot="-2700000">
            <a:off x="3344863" y="2516188"/>
            <a:ext cx="96837" cy="177800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13" name="Овал 81"/>
          <p:cNvSpPr>
            <a:spLocks noChangeAspect="1"/>
          </p:cNvSpPr>
          <p:nvPr/>
        </p:nvSpPr>
        <p:spPr bwMode="auto">
          <a:xfrm rot="-2700000">
            <a:off x="3097213" y="2316163"/>
            <a:ext cx="96837" cy="177800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14" name="Овал 82"/>
          <p:cNvSpPr>
            <a:spLocks noChangeAspect="1"/>
          </p:cNvSpPr>
          <p:nvPr/>
        </p:nvSpPr>
        <p:spPr bwMode="auto">
          <a:xfrm rot="-2700000">
            <a:off x="2925763" y="2087563"/>
            <a:ext cx="96837" cy="177800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15" name="Овал 83"/>
          <p:cNvSpPr>
            <a:spLocks noChangeAspect="1"/>
          </p:cNvSpPr>
          <p:nvPr/>
        </p:nvSpPr>
        <p:spPr bwMode="auto">
          <a:xfrm rot="-2700000">
            <a:off x="2859088" y="1830388"/>
            <a:ext cx="96837" cy="177800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16" name="Овал 84"/>
          <p:cNvSpPr>
            <a:spLocks noChangeAspect="1"/>
          </p:cNvSpPr>
          <p:nvPr/>
        </p:nvSpPr>
        <p:spPr bwMode="auto">
          <a:xfrm rot="-2700000">
            <a:off x="3116263" y="2058988"/>
            <a:ext cx="96837" cy="177800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17" name="Овал 85"/>
          <p:cNvSpPr>
            <a:spLocks noChangeAspect="1"/>
          </p:cNvSpPr>
          <p:nvPr/>
        </p:nvSpPr>
        <p:spPr bwMode="auto">
          <a:xfrm rot="-2700000">
            <a:off x="3306763" y="2278063"/>
            <a:ext cx="96837" cy="177800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18" name="Овал 86"/>
          <p:cNvSpPr>
            <a:spLocks noChangeAspect="1"/>
          </p:cNvSpPr>
          <p:nvPr/>
        </p:nvSpPr>
        <p:spPr bwMode="auto">
          <a:xfrm rot="-2700000">
            <a:off x="3535363" y="2459038"/>
            <a:ext cx="96837" cy="177800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19" name="Овал 87"/>
          <p:cNvSpPr>
            <a:spLocks noChangeAspect="1"/>
          </p:cNvSpPr>
          <p:nvPr/>
        </p:nvSpPr>
        <p:spPr bwMode="auto">
          <a:xfrm rot="-2700000">
            <a:off x="3840163" y="2640013"/>
            <a:ext cx="96837" cy="177800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20" name="Овал 88"/>
          <p:cNvSpPr>
            <a:spLocks noChangeAspect="1"/>
          </p:cNvSpPr>
          <p:nvPr/>
        </p:nvSpPr>
        <p:spPr bwMode="auto">
          <a:xfrm rot="-2700000">
            <a:off x="4089400" y="2454275"/>
            <a:ext cx="195263" cy="358775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21" name="Овал 89"/>
          <p:cNvSpPr>
            <a:spLocks noChangeAspect="1"/>
          </p:cNvSpPr>
          <p:nvPr/>
        </p:nvSpPr>
        <p:spPr bwMode="auto">
          <a:xfrm rot="-2700000">
            <a:off x="3679825" y="2139950"/>
            <a:ext cx="195263" cy="358775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22" name="Овал 90"/>
          <p:cNvSpPr>
            <a:spLocks noChangeAspect="1"/>
          </p:cNvSpPr>
          <p:nvPr/>
        </p:nvSpPr>
        <p:spPr bwMode="auto">
          <a:xfrm rot="-2700000">
            <a:off x="3270250" y="1816100"/>
            <a:ext cx="195263" cy="358775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23" name="Овал 91"/>
          <p:cNvSpPr>
            <a:spLocks noChangeAspect="1"/>
          </p:cNvSpPr>
          <p:nvPr/>
        </p:nvSpPr>
        <p:spPr bwMode="auto">
          <a:xfrm rot="-2700000">
            <a:off x="2889250" y="1444625"/>
            <a:ext cx="195263" cy="358775"/>
          </a:xfrm>
          <a:prstGeom prst="ellipse">
            <a:avLst/>
          </a:prstGeom>
          <a:solidFill>
            <a:srgbClr val="00CC99">
              <a:alpha val="50195"/>
            </a:srgbClr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24" name="Полилиния 96"/>
          <p:cNvSpPr>
            <a:spLocks/>
          </p:cNvSpPr>
          <p:nvPr/>
        </p:nvSpPr>
        <p:spPr bwMode="auto">
          <a:xfrm>
            <a:off x="3295650" y="1174750"/>
            <a:ext cx="1162050" cy="1211263"/>
          </a:xfrm>
          <a:custGeom>
            <a:avLst/>
            <a:gdLst>
              <a:gd name="T0" fmla="*/ 138112 w 1162049"/>
              <a:gd name="T1" fmla="*/ 0 h 1211262"/>
              <a:gd name="T2" fmla="*/ 333374 w 1162049"/>
              <a:gd name="T3" fmla="*/ 397668 h 1211262"/>
              <a:gd name="T4" fmla="*/ 685801 w 1162049"/>
              <a:gd name="T5" fmla="*/ 521493 h 1211262"/>
              <a:gd name="T6" fmla="*/ 926307 w 1162049"/>
              <a:gd name="T7" fmla="*/ 731045 h 1211262"/>
              <a:gd name="T8" fmla="*/ 971551 w 1162049"/>
              <a:gd name="T9" fmla="*/ 873920 h 1211262"/>
              <a:gd name="T10" fmla="*/ 1076326 w 1162049"/>
              <a:gd name="T11" fmla="*/ 988220 h 1211262"/>
              <a:gd name="T12" fmla="*/ 1162051 w 1162049"/>
              <a:gd name="T13" fmla="*/ 1047752 h 1211262"/>
              <a:gd name="T14" fmla="*/ 1162051 w 1162049"/>
              <a:gd name="T15" fmla="*/ 7143 h 1211262"/>
              <a:gd name="T16" fmla="*/ 138112 w 1162049"/>
              <a:gd name="T17" fmla="*/ 0 h 12112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2049"/>
              <a:gd name="T28" fmla="*/ 0 h 1211262"/>
              <a:gd name="T29" fmla="*/ 1162049 w 1162049"/>
              <a:gd name="T30" fmla="*/ 1211262 h 12112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2049" h="1211262">
                <a:moveTo>
                  <a:pt x="138112" y="0"/>
                </a:moveTo>
                <a:cubicBezTo>
                  <a:pt x="0" y="65087"/>
                  <a:pt x="242093" y="310753"/>
                  <a:pt x="333374" y="397668"/>
                </a:cubicBezTo>
                <a:cubicBezTo>
                  <a:pt x="424655" y="484583"/>
                  <a:pt x="586977" y="465931"/>
                  <a:pt x="685799" y="521493"/>
                </a:cubicBezTo>
                <a:cubicBezTo>
                  <a:pt x="784621" y="577055"/>
                  <a:pt x="878680" y="672305"/>
                  <a:pt x="926305" y="731043"/>
                </a:cubicBezTo>
                <a:cubicBezTo>
                  <a:pt x="973930" y="789781"/>
                  <a:pt x="946546" y="831056"/>
                  <a:pt x="971549" y="873918"/>
                </a:cubicBezTo>
                <a:cubicBezTo>
                  <a:pt x="996552" y="916780"/>
                  <a:pt x="1044574" y="959246"/>
                  <a:pt x="1076324" y="988218"/>
                </a:cubicBezTo>
                <a:cubicBezTo>
                  <a:pt x="1108074" y="1017190"/>
                  <a:pt x="1147762" y="1211262"/>
                  <a:pt x="1162049" y="1047750"/>
                </a:cubicBezTo>
                <a:lnTo>
                  <a:pt x="1162049" y="7143"/>
                </a:lnTo>
                <a:lnTo>
                  <a:pt x="138112" y="0"/>
                </a:lnTo>
                <a:close/>
              </a:path>
            </a:pathLst>
          </a:custGeom>
          <a:solidFill>
            <a:srgbClr val="00CC99">
              <a:alpha val="50195"/>
            </a:srgb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1" name="Полилиния 100"/>
          <p:cNvSpPr/>
          <p:nvPr/>
        </p:nvSpPr>
        <p:spPr bwMode="auto">
          <a:xfrm>
            <a:off x="3505200" y="1169988"/>
            <a:ext cx="952500" cy="992187"/>
          </a:xfrm>
          <a:custGeom>
            <a:avLst/>
            <a:gdLst>
              <a:gd name="connsiteX0" fmla="*/ 0 w 1057275"/>
              <a:gd name="connsiteY0" fmla="*/ 0 h 1028700"/>
              <a:gd name="connsiteX1" fmla="*/ 200025 w 1057275"/>
              <a:gd name="connsiteY1" fmla="*/ 400050 h 1028700"/>
              <a:gd name="connsiteX2" fmla="*/ 552450 w 1057275"/>
              <a:gd name="connsiteY2" fmla="*/ 523875 h 1028700"/>
              <a:gd name="connsiteX3" fmla="*/ 800100 w 1057275"/>
              <a:gd name="connsiteY3" fmla="*/ 733425 h 1028700"/>
              <a:gd name="connsiteX4" fmla="*/ 838200 w 1057275"/>
              <a:gd name="connsiteY4" fmla="*/ 876300 h 1028700"/>
              <a:gd name="connsiteX5" fmla="*/ 942975 w 1057275"/>
              <a:gd name="connsiteY5" fmla="*/ 990600 h 1028700"/>
              <a:gd name="connsiteX6" fmla="*/ 1057275 w 1057275"/>
              <a:gd name="connsiteY6" fmla="*/ 1028700 h 1028700"/>
              <a:gd name="connsiteX7" fmla="*/ 1028700 w 1057275"/>
              <a:gd name="connsiteY7" fmla="*/ 9525 h 1028700"/>
              <a:gd name="connsiteX8" fmla="*/ 0 w 1057275"/>
              <a:gd name="connsiteY8" fmla="*/ 0 h 1028700"/>
              <a:gd name="connsiteX0" fmla="*/ 0 w 1028700"/>
              <a:gd name="connsiteY0" fmla="*/ 0 h 1050132"/>
              <a:gd name="connsiteX1" fmla="*/ 200025 w 1028700"/>
              <a:gd name="connsiteY1" fmla="*/ 400050 h 1050132"/>
              <a:gd name="connsiteX2" fmla="*/ 552450 w 1028700"/>
              <a:gd name="connsiteY2" fmla="*/ 523875 h 1050132"/>
              <a:gd name="connsiteX3" fmla="*/ 800100 w 1028700"/>
              <a:gd name="connsiteY3" fmla="*/ 733425 h 1050132"/>
              <a:gd name="connsiteX4" fmla="*/ 838200 w 1028700"/>
              <a:gd name="connsiteY4" fmla="*/ 876300 h 1050132"/>
              <a:gd name="connsiteX5" fmla="*/ 942975 w 1028700"/>
              <a:gd name="connsiteY5" fmla="*/ 990600 h 1050132"/>
              <a:gd name="connsiteX6" fmla="*/ 1028700 w 1028700"/>
              <a:gd name="connsiteY6" fmla="*/ 1050132 h 1050132"/>
              <a:gd name="connsiteX7" fmla="*/ 1028700 w 1028700"/>
              <a:gd name="connsiteY7" fmla="*/ 9525 h 1050132"/>
              <a:gd name="connsiteX8" fmla="*/ 0 w 1028700"/>
              <a:gd name="connsiteY8" fmla="*/ 0 h 1050132"/>
              <a:gd name="connsiteX0" fmla="*/ 0 w 1023937"/>
              <a:gd name="connsiteY0" fmla="*/ 0 h 1047750"/>
              <a:gd name="connsiteX1" fmla="*/ 195262 w 1023937"/>
              <a:gd name="connsiteY1" fmla="*/ 397668 h 1047750"/>
              <a:gd name="connsiteX2" fmla="*/ 547687 w 1023937"/>
              <a:gd name="connsiteY2" fmla="*/ 521493 h 1047750"/>
              <a:gd name="connsiteX3" fmla="*/ 795337 w 1023937"/>
              <a:gd name="connsiteY3" fmla="*/ 731043 h 1047750"/>
              <a:gd name="connsiteX4" fmla="*/ 833437 w 1023937"/>
              <a:gd name="connsiteY4" fmla="*/ 873918 h 1047750"/>
              <a:gd name="connsiteX5" fmla="*/ 938212 w 1023937"/>
              <a:gd name="connsiteY5" fmla="*/ 988218 h 1047750"/>
              <a:gd name="connsiteX6" fmla="*/ 1023937 w 1023937"/>
              <a:gd name="connsiteY6" fmla="*/ 1047750 h 1047750"/>
              <a:gd name="connsiteX7" fmla="*/ 1023937 w 1023937"/>
              <a:gd name="connsiteY7" fmla="*/ 7143 h 1047750"/>
              <a:gd name="connsiteX8" fmla="*/ 0 w 1023937"/>
              <a:gd name="connsiteY8" fmla="*/ 0 h 1047750"/>
              <a:gd name="connsiteX0" fmla="*/ 0 w 1023937"/>
              <a:gd name="connsiteY0" fmla="*/ 0 h 1047750"/>
              <a:gd name="connsiteX1" fmla="*/ 195262 w 1023937"/>
              <a:gd name="connsiteY1" fmla="*/ 397668 h 1047750"/>
              <a:gd name="connsiteX2" fmla="*/ 547687 w 1023937"/>
              <a:gd name="connsiteY2" fmla="*/ 521493 h 1047750"/>
              <a:gd name="connsiteX3" fmla="*/ 795337 w 1023937"/>
              <a:gd name="connsiteY3" fmla="*/ 731043 h 1047750"/>
              <a:gd name="connsiteX4" fmla="*/ 833437 w 1023937"/>
              <a:gd name="connsiteY4" fmla="*/ 873918 h 1047750"/>
              <a:gd name="connsiteX5" fmla="*/ 938212 w 1023937"/>
              <a:gd name="connsiteY5" fmla="*/ 988218 h 1047750"/>
              <a:gd name="connsiteX6" fmla="*/ 1023937 w 1023937"/>
              <a:gd name="connsiteY6" fmla="*/ 1047750 h 1047750"/>
              <a:gd name="connsiteX7" fmla="*/ 1023937 w 1023937"/>
              <a:gd name="connsiteY7" fmla="*/ 7143 h 1047750"/>
              <a:gd name="connsiteX8" fmla="*/ 0 w 1023937"/>
              <a:gd name="connsiteY8" fmla="*/ 0 h 1047750"/>
              <a:gd name="connsiteX0" fmla="*/ 0 w 1023937"/>
              <a:gd name="connsiteY0" fmla="*/ 0 h 1047750"/>
              <a:gd name="connsiteX1" fmla="*/ 195262 w 1023937"/>
              <a:gd name="connsiteY1" fmla="*/ 397668 h 1047750"/>
              <a:gd name="connsiteX2" fmla="*/ 547687 w 1023937"/>
              <a:gd name="connsiteY2" fmla="*/ 521493 h 1047750"/>
              <a:gd name="connsiteX3" fmla="*/ 795337 w 1023937"/>
              <a:gd name="connsiteY3" fmla="*/ 731043 h 1047750"/>
              <a:gd name="connsiteX4" fmla="*/ 833437 w 1023937"/>
              <a:gd name="connsiteY4" fmla="*/ 873918 h 1047750"/>
              <a:gd name="connsiteX5" fmla="*/ 938212 w 1023937"/>
              <a:gd name="connsiteY5" fmla="*/ 988218 h 1047750"/>
              <a:gd name="connsiteX6" fmla="*/ 1023937 w 1023937"/>
              <a:gd name="connsiteY6" fmla="*/ 1047750 h 1047750"/>
              <a:gd name="connsiteX7" fmla="*/ 1023937 w 1023937"/>
              <a:gd name="connsiteY7" fmla="*/ 7143 h 1047750"/>
              <a:gd name="connsiteX8" fmla="*/ 0 w 1023937"/>
              <a:gd name="connsiteY8" fmla="*/ 0 h 1047750"/>
              <a:gd name="connsiteX0" fmla="*/ 0 w 1023937"/>
              <a:gd name="connsiteY0" fmla="*/ 0 h 1211262"/>
              <a:gd name="connsiteX1" fmla="*/ 195262 w 1023937"/>
              <a:gd name="connsiteY1" fmla="*/ 397668 h 1211262"/>
              <a:gd name="connsiteX2" fmla="*/ 547687 w 1023937"/>
              <a:gd name="connsiteY2" fmla="*/ 521493 h 1211262"/>
              <a:gd name="connsiteX3" fmla="*/ 795337 w 1023937"/>
              <a:gd name="connsiteY3" fmla="*/ 731043 h 1211262"/>
              <a:gd name="connsiteX4" fmla="*/ 833437 w 1023937"/>
              <a:gd name="connsiteY4" fmla="*/ 873918 h 1211262"/>
              <a:gd name="connsiteX5" fmla="*/ 938212 w 1023937"/>
              <a:gd name="connsiteY5" fmla="*/ 988218 h 1211262"/>
              <a:gd name="connsiteX6" fmla="*/ 1023937 w 1023937"/>
              <a:gd name="connsiteY6" fmla="*/ 1047750 h 1211262"/>
              <a:gd name="connsiteX7" fmla="*/ 1023937 w 1023937"/>
              <a:gd name="connsiteY7" fmla="*/ 7143 h 1211262"/>
              <a:gd name="connsiteX8" fmla="*/ 0 w 1023937"/>
              <a:gd name="connsiteY8" fmla="*/ 0 h 1211262"/>
              <a:gd name="connsiteX0" fmla="*/ 0 w 1023937"/>
              <a:gd name="connsiteY0" fmla="*/ 0 h 1211262"/>
              <a:gd name="connsiteX1" fmla="*/ 195262 w 1023937"/>
              <a:gd name="connsiteY1" fmla="*/ 397668 h 1211262"/>
              <a:gd name="connsiteX2" fmla="*/ 547687 w 1023937"/>
              <a:gd name="connsiteY2" fmla="*/ 521493 h 1211262"/>
              <a:gd name="connsiteX3" fmla="*/ 795337 w 1023937"/>
              <a:gd name="connsiteY3" fmla="*/ 731043 h 1211262"/>
              <a:gd name="connsiteX4" fmla="*/ 833437 w 1023937"/>
              <a:gd name="connsiteY4" fmla="*/ 873918 h 1211262"/>
              <a:gd name="connsiteX5" fmla="*/ 938212 w 1023937"/>
              <a:gd name="connsiteY5" fmla="*/ 988218 h 1211262"/>
              <a:gd name="connsiteX6" fmla="*/ 1023937 w 1023937"/>
              <a:gd name="connsiteY6" fmla="*/ 1047750 h 1211262"/>
              <a:gd name="connsiteX7" fmla="*/ 1023937 w 1023937"/>
              <a:gd name="connsiteY7" fmla="*/ 7143 h 1211262"/>
              <a:gd name="connsiteX8" fmla="*/ 0 w 1023937"/>
              <a:gd name="connsiteY8" fmla="*/ 0 h 1211262"/>
              <a:gd name="connsiteX0" fmla="*/ 0 w 1023937"/>
              <a:gd name="connsiteY0" fmla="*/ 0 h 1211262"/>
              <a:gd name="connsiteX1" fmla="*/ 195262 w 1023937"/>
              <a:gd name="connsiteY1" fmla="*/ 397668 h 1211262"/>
              <a:gd name="connsiteX2" fmla="*/ 547687 w 1023937"/>
              <a:gd name="connsiteY2" fmla="*/ 521493 h 1211262"/>
              <a:gd name="connsiteX3" fmla="*/ 788193 w 1023937"/>
              <a:gd name="connsiteY3" fmla="*/ 731043 h 1211262"/>
              <a:gd name="connsiteX4" fmla="*/ 833437 w 1023937"/>
              <a:gd name="connsiteY4" fmla="*/ 873918 h 1211262"/>
              <a:gd name="connsiteX5" fmla="*/ 938212 w 1023937"/>
              <a:gd name="connsiteY5" fmla="*/ 988218 h 1211262"/>
              <a:gd name="connsiteX6" fmla="*/ 1023937 w 1023937"/>
              <a:gd name="connsiteY6" fmla="*/ 1047750 h 1211262"/>
              <a:gd name="connsiteX7" fmla="*/ 1023937 w 1023937"/>
              <a:gd name="connsiteY7" fmla="*/ 7143 h 1211262"/>
              <a:gd name="connsiteX8" fmla="*/ 0 w 1023937"/>
              <a:gd name="connsiteY8" fmla="*/ 0 h 1211262"/>
              <a:gd name="connsiteX0" fmla="*/ 0 w 1023937"/>
              <a:gd name="connsiteY0" fmla="*/ 0 h 1211262"/>
              <a:gd name="connsiteX1" fmla="*/ 195262 w 1023937"/>
              <a:gd name="connsiteY1" fmla="*/ 397668 h 1211262"/>
              <a:gd name="connsiteX2" fmla="*/ 547687 w 1023937"/>
              <a:gd name="connsiteY2" fmla="*/ 521493 h 1211262"/>
              <a:gd name="connsiteX3" fmla="*/ 788193 w 1023937"/>
              <a:gd name="connsiteY3" fmla="*/ 731043 h 1211262"/>
              <a:gd name="connsiteX4" fmla="*/ 833437 w 1023937"/>
              <a:gd name="connsiteY4" fmla="*/ 873918 h 1211262"/>
              <a:gd name="connsiteX5" fmla="*/ 938212 w 1023937"/>
              <a:gd name="connsiteY5" fmla="*/ 988218 h 1211262"/>
              <a:gd name="connsiteX6" fmla="*/ 1023937 w 1023937"/>
              <a:gd name="connsiteY6" fmla="*/ 1047750 h 1211262"/>
              <a:gd name="connsiteX7" fmla="*/ 1023937 w 1023937"/>
              <a:gd name="connsiteY7" fmla="*/ 7143 h 1211262"/>
              <a:gd name="connsiteX8" fmla="*/ 0 w 1023937"/>
              <a:gd name="connsiteY8" fmla="*/ 0 h 1211262"/>
              <a:gd name="connsiteX0" fmla="*/ 0 w 1023937"/>
              <a:gd name="connsiteY0" fmla="*/ 0 h 1211262"/>
              <a:gd name="connsiteX1" fmla="*/ 195262 w 1023937"/>
              <a:gd name="connsiteY1" fmla="*/ 397668 h 1211262"/>
              <a:gd name="connsiteX2" fmla="*/ 547687 w 1023937"/>
              <a:gd name="connsiteY2" fmla="*/ 521493 h 1211262"/>
              <a:gd name="connsiteX3" fmla="*/ 788193 w 1023937"/>
              <a:gd name="connsiteY3" fmla="*/ 731043 h 1211262"/>
              <a:gd name="connsiteX4" fmla="*/ 833437 w 1023937"/>
              <a:gd name="connsiteY4" fmla="*/ 873918 h 1211262"/>
              <a:gd name="connsiteX5" fmla="*/ 938212 w 1023937"/>
              <a:gd name="connsiteY5" fmla="*/ 988218 h 1211262"/>
              <a:gd name="connsiteX6" fmla="*/ 1023937 w 1023937"/>
              <a:gd name="connsiteY6" fmla="*/ 1047750 h 1211262"/>
              <a:gd name="connsiteX7" fmla="*/ 1023937 w 1023937"/>
              <a:gd name="connsiteY7" fmla="*/ 7143 h 1211262"/>
              <a:gd name="connsiteX8" fmla="*/ 0 w 1023937"/>
              <a:gd name="connsiteY8" fmla="*/ 0 h 1211262"/>
              <a:gd name="connsiteX0" fmla="*/ 138112 w 1162049"/>
              <a:gd name="connsiteY0" fmla="*/ 0 h 1211262"/>
              <a:gd name="connsiteX1" fmla="*/ 333374 w 1162049"/>
              <a:gd name="connsiteY1" fmla="*/ 397668 h 1211262"/>
              <a:gd name="connsiteX2" fmla="*/ 685799 w 1162049"/>
              <a:gd name="connsiteY2" fmla="*/ 521493 h 1211262"/>
              <a:gd name="connsiteX3" fmla="*/ 926305 w 1162049"/>
              <a:gd name="connsiteY3" fmla="*/ 731043 h 1211262"/>
              <a:gd name="connsiteX4" fmla="*/ 971549 w 1162049"/>
              <a:gd name="connsiteY4" fmla="*/ 873918 h 1211262"/>
              <a:gd name="connsiteX5" fmla="*/ 1076324 w 1162049"/>
              <a:gd name="connsiteY5" fmla="*/ 988218 h 1211262"/>
              <a:gd name="connsiteX6" fmla="*/ 1162049 w 1162049"/>
              <a:gd name="connsiteY6" fmla="*/ 1047750 h 1211262"/>
              <a:gd name="connsiteX7" fmla="*/ 1162049 w 1162049"/>
              <a:gd name="connsiteY7" fmla="*/ 7143 h 1211262"/>
              <a:gd name="connsiteX8" fmla="*/ 138112 w 1162049"/>
              <a:gd name="connsiteY8" fmla="*/ 0 h 121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49" h="1211262">
                <a:moveTo>
                  <a:pt x="138112" y="0"/>
                </a:moveTo>
                <a:cubicBezTo>
                  <a:pt x="0" y="65087"/>
                  <a:pt x="242093" y="310753"/>
                  <a:pt x="333374" y="397668"/>
                </a:cubicBezTo>
                <a:cubicBezTo>
                  <a:pt x="424655" y="484583"/>
                  <a:pt x="586977" y="465931"/>
                  <a:pt x="685799" y="521493"/>
                </a:cubicBezTo>
                <a:cubicBezTo>
                  <a:pt x="784621" y="577055"/>
                  <a:pt x="878680" y="672305"/>
                  <a:pt x="926305" y="731043"/>
                </a:cubicBezTo>
                <a:cubicBezTo>
                  <a:pt x="973930" y="789781"/>
                  <a:pt x="946546" y="831056"/>
                  <a:pt x="971549" y="873918"/>
                </a:cubicBezTo>
                <a:cubicBezTo>
                  <a:pt x="996552" y="916780"/>
                  <a:pt x="1044574" y="959246"/>
                  <a:pt x="1076324" y="988218"/>
                </a:cubicBezTo>
                <a:cubicBezTo>
                  <a:pt x="1108074" y="1017190"/>
                  <a:pt x="1147762" y="1211262"/>
                  <a:pt x="1162049" y="1047750"/>
                </a:cubicBezTo>
                <a:lnTo>
                  <a:pt x="1162049" y="7143"/>
                </a:lnTo>
                <a:lnTo>
                  <a:pt x="13811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8" name="Облако 97"/>
          <p:cNvSpPr/>
          <p:nvPr/>
        </p:nvSpPr>
        <p:spPr bwMode="auto">
          <a:xfrm rot="2700000">
            <a:off x="3559969" y="1316832"/>
            <a:ext cx="241300" cy="150812"/>
          </a:xfrm>
          <a:prstGeom prst="cloud">
            <a:avLst/>
          </a:prstGeom>
          <a:blipFill>
            <a:blip r:embed="rId9" cstate="print"/>
            <a:tile tx="0" ty="0" sx="100000" sy="100000" flip="none" algn="tl"/>
          </a:blip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9" name="Облако 98"/>
          <p:cNvSpPr/>
          <p:nvPr/>
        </p:nvSpPr>
        <p:spPr bwMode="auto">
          <a:xfrm rot="1800000">
            <a:off x="3957638" y="1522413"/>
            <a:ext cx="190500" cy="119062"/>
          </a:xfrm>
          <a:prstGeom prst="cloud">
            <a:avLst/>
          </a:prstGeom>
          <a:blipFill>
            <a:blip r:embed="rId9" cstate="print"/>
            <a:tile tx="0" ty="0" sx="100000" sy="100000" flip="none" algn="tl"/>
          </a:blip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0" name="Облако 99"/>
          <p:cNvSpPr/>
          <p:nvPr/>
        </p:nvSpPr>
        <p:spPr bwMode="auto">
          <a:xfrm rot="3525471">
            <a:off x="4184650" y="1752601"/>
            <a:ext cx="250825" cy="158750"/>
          </a:xfrm>
          <a:prstGeom prst="cloud">
            <a:avLst/>
          </a:prstGeom>
          <a:blipFill>
            <a:blip r:embed="rId9" cstate="print"/>
            <a:tile tx="0" ty="0" sx="100000" sy="100000" flip="none" algn="tl"/>
          </a:blip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cxnSp>
        <p:nvCxnSpPr>
          <p:cNvPr id="6229" name="Прямая со стрелкой 103"/>
          <p:cNvCxnSpPr>
            <a:cxnSpLocks noChangeShapeType="1"/>
          </p:cNvCxnSpPr>
          <p:nvPr/>
        </p:nvCxnSpPr>
        <p:spPr bwMode="auto">
          <a:xfrm rot="5400000" flipH="1" flipV="1">
            <a:off x="3457575" y="1847850"/>
            <a:ext cx="419100" cy="41910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30" name="Rectangle 15"/>
          <p:cNvSpPr>
            <a:spLocks noChangeArrowheads="1"/>
          </p:cNvSpPr>
          <p:nvPr/>
        </p:nvSpPr>
        <p:spPr bwMode="auto">
          <a:xfrm>
            <a:off x="3513138" y="1920875"/>
            <a:ext cx="763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  <a:sym typeface="Symbol" pitchFamily="18" charset="2"/>
              </a:rPr>
              <a:t></a:t>
            </a:r>
            <a:r>
              <a:rPr lang="en-US" sz="1800" i="1">
                <a:solidFill>
                  <a:srgbClr val="000099"/>
                </a:solidFill>
              </a:rPr>
              <a:t>T</a:t>
            </a:r>
            <a:endParaRPr lang="en-GB" sz="1800" i="1">
              <a:solidFill>
                <a:srgbClr val="000099"/>
              </a:solidFill>
            </a:endParaRPr>
          </a:p>
        </p:txBody>
      </p:sp>
      <p:sp>
        <p:nvSpPr>
          <p:cNvPr id="6231" name="Rectangle 15"/>
          <p:cNvSpPr>
            <a:spLocks noChangeArrowheads="1"/>
          </p:cNvSpPr>
          <p:nvPr/>
        </p:nvSpPr>
        <p:spPr bwMode="auto">
          <a:xfrm>
            <a:off x="3532188" y="1114425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200">
                <a:solidFill>
                  <a:srgbClr val="000099"/>
                </a:solidFill>
                <a:sym typeface="Symbol" pitchFamily="18" charset="2"/>
              </a:rPr>
              <a:t>Instability </a:t>
            </a:r>
          </a:p>
          <a:p>
            <a:pPr algn="ctr" defTabSz="762000"/>
            <a:r>
              <a:rPr lang="en-US" sz="1200">
                <a:solidFill>
                  <a:srgbClr val="000099"/>
                </a:solidFill>
                <a:sym typeface="Symbol" pitchFamily="18" charset="2"/>
              </a:rPr>
              <a:t>edge</a:t>
            </a:r>
            <a:endParaRPr lang="en-GB" sz="1200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2CCF176-EE1F-4C70-AC6B-681603861B03}" type="slidenum">
              <a:rPr lang="en-GB" sz="1400">
                <a:solidFill>
                  <a:schemeClr val="tx2"/>
                </a:solidFill>
              </a:rPr>
              <a:pPr eaLnBrk="1" hangingPunct="1"/>
              <a:t>6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Fifth experiment done by IMCC (PRS 9)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058863" y="622300"/>
            <a:ext cx="49768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>
                <a:solidFill>
                  <a:srgbClr val="000099"/>
                </a:solidFill>
                <a:cs typeface="Times New Roman" pitchFamily="18" charset="0"/>
              </a:rPr>
              <a:t>Experimental objectives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22413" y="812800"/>
            <a:ext cx="66516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Determine liquidus temperature at high UO</a:t>
            </a:r>
            <a:r>
              <a:rPr lang="en-US" sz="1600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content</a:t>
            </a:r>
            <a:r>
              <a:rPr lang="en-US"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42900" y="1722438"/>
            <a:ext cx="86264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VPA IMCC</a:t>
            </a:r>
            <a:r>
              <a:rPr lang="en-US" sz="1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Fragment of the experimental thermogram showing melt surface</a:t>
            </a:r>
            <a:r>
              <a:rPr lang="en-GB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0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1066800" y="1184275"/>
            <a:ext cx="41433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0099"/>
                </a:solidFill>
              </a:rPr>
              <a:t>Charge composition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1536700" y="1393825"/>
            <a:ext cx="38449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</a:rPr>
              <a:t>mol.%:  75</a:t>
            </a:r>
            <a:r>
              <a:rPr lang="ru-RU" sz="1600">
                <a:solidFill>
                  <a:srgbClr val="000099"/>
                </a:solidFill>
              </a:rPr>
              <a:t>.</a:t>
            </a:r>
            <a:r>
              <a:rPr lang="en-US" sz="1600">
                <a:solidFill>
                  <a:srgbClr val="000099"/>
                </a:solidFill>
              </a:rPr>
              <a:t>0 UO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+ 25.0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0" y="580866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>
                <a:solidFill>
                  <a:srgbClr val="000099"/>
                </a:solidFill>
              </a:rPr>
              <a:t>T</a:t>
            </a:r>
            <a:r>
              <a:rPr lang="en-US" sz="1800" baseline="-25000">
                <a:solidFill>
                  <a:srgbClr val="000099"/>
                </a:solidFill>
              </a:rPr>
              <a:t>liq</a:t>
            </a:r>
            <a:r>
              <a:rPr lang="en-US" sz="1800">
                <a:solidFill>
                  <a:srgbClr val="000099"/>
                </a:solidFill>
              </a:rPr>
              <a:t>  </a:t>
            </a:r>
            <a:r>
              <a:rPr lang="en-GB" sz="1800">
                <a:solidFill>
                  <a:srgbClr val="000099"/>
                </a:solidFill>
              </a:rPr>
              <a:t>was measured t</a:t>
            </a:r>
            <a:r>
              <a:rPr lang="en-US" sz="1800">
                <a:solidFill>
                  <a:srgbClr val="000099"/>
                </a:solidFill>
              </a:rPr>
              <a:t>hree</a:t>
            </a:r>
            <a:r>
              <a:rPr lang="en-GB" sz="1800">
                <a:solidFill>
                  <a:srgbClr val="000099"/>
                </a:solidFill>
              </a:rPr>
              <a:t> times: 256</a:t>
            </a:r>
            <a:r>
              <a:rPr lang="en-US" sz="1800">
                <a:solidFill>
                  <a:srgbClr val="000099"/>
                </a:solidFill>
              </a:rPr>
              <a:t>0</a:t>
            </a:r>
            <a:r>
              <a:rPr lang="en-GB" sz="1800" baseline="30000">
                <a:solidFill>
                  <a:srgbClr val="000099"/>
                </a:solidFill>
              </a:rPr>
              <a:t>o</a:t>
            </a:r>
            <a:r>
              <a:rPr lang="en-US" sz="1800">
                <a:solidFill>
                  <a:srgbClr val="000099"/>
                </a:solidFill>
              </a:rPr>
              <a:t>C, </a:t>
            </a:r>
            <a:r>
              <a:rPr lang="en-GB" sz="1800">
                <a:solidFill>
                  <a:srgbClr val="000099"/>
                </a:solidFill>
              </a:rPr>
              <a:t>2563</a:t>
            </a:r>
            <a:r>
              <a:rPr lang="en-GB" sz="1800" baseline="30000">
                <a:solidFill>
                  <a:srgbClr val="000099"/>
                </a:solidFill>
              </a:rPr>
              <a:t>o</a:t>
            </a:r>
            <a:r>
              <a:rPr lang="en-US" sz="1800">
                <a:solidFill>
                  <a:srgbClr val="000099"/>
                </a:solidFill>
              </a:rPr>
              <a:t>C</a:t>
            </a:r>
            <a:r>
              <a:rPr lang="en-GB" sz="1800">
                <a:solidFill>
                  <a:srgbClr val="000099"/>
                </a:solidFill>
              </a:rPr>
              <a:t> and 2550</a:t>
            </a:r>
            <a:r>
              <a:rPr lang="en-GB" sz="1800" baseline="30000">
                <a:solidFill>
                  <a:srgbClr val="000099"/>
                </a:solidFill>
              </a:rPr>
              <a:t>o</a:t>
            </a:r>
            <a:r>
              <a:rPr lang="en-US" sz="1800">
                <a:solidFill>
                  <a:srgbClr val="000099"/>
                </a:solidFill>
              </a:rPr>
              <a:t>C</a:t>
            </a:r>
            <a:r>
              <a:rPr lang="en-GB" sz="1800">
                <a:solidFill>
                  <a:srgbClr val="000099"/>
                </a:solidFill>
              </a:rPr>
              <a:t> 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  <a:sym typeface="Wingdings" pitchFamily="2" charset="2"/>
              </a:rPr>
              <a:t></a:t>
            </a:r>
            <a:r>
              <a:rPr lang="en-GB" sz="1800">
                <a:solidFill>
                  <a:srgbClr val="000099"/>
                </a:solidFill>
              </a:rPr>
              <a:t> T</a:t>
            </a:r>
            <a:r>
              <a:rPr lang="en-GB" sz="1800" baseline="-25000">
                <a:solidFill>
                  <a:srgbClr val="000099"/>
                </a:solidFill>
              </a:rPr>
              <a:t>liq</a:t>
            </a:r>
            <a:r>
              <a:rPr lang="en-GB" sz="1800">
                <a:solidFill>
                  <a:srgbClr val="000099"/>
                </a:solidFill>
              </a:rPr>
              <a:t>=2558</a:t>
            </a:r>
            <a:r>
              <a:rPr lang="en-US" sz="1800" b="0">
                <a:solidFill>
                  <a:srgbClr val="000099"/>
                </a:solidFill>
                <a:cs typeface="Arial" pitchFamily="34" charset="0"/>
              </a:rPr>
              <a:t>±</a:t>
            </a:r>
            <a:r>
              <a:rPr lang="en-US" sz="1800">
                <a:solidFill>
                  <a:srgbClr val="000099"/>
                </a:solidFill>
                <a:cs typeface="Arial" pitchFamily="34" charset="0"/>
              </a:rPr>
              <a:t>40</a:t>
            </a:r>
            <a:r>
              <a:rPr lang="en-GB" sz="1800" baseline="30000">
                <a:solidFill>
                  <a:srgbClr val="000099"/>
                </a:solidFill>
              </a:rPr>
              <a:t>o</a:t>
            </a:r>
            <a:r>
              <a:rPr lang="en-GB" sz="1800">
                <a:solidFill>
                  <a:srgbClr val="000099"/>
                </a:solidFill>
              </a:rPr>
              <a:t>C</a:t>
            </a:r>
            <a:r>
              <a:rPr lang="en-GB" sz="1600">
                <a:solidFill>
                  <a:srgbClr val="000099"/>
                </a:solidFill>
              </a:rPr>
              <a:t> </a:t>
            </a:r>
            <a:endParaRPr lang="ru-RU" sz="1600">
              <a:solidFill>
                <a:srgbClr val="000099"/>
              </a:solidFill>
            </a:endParaRPr>
          </a:p>
        </p:txBody>
      </p:sp>
      <p:pic>
        <p:nvPicPr>
          <p:cNvPr id="7178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10880" r="1924" b="3128"/>
          <a:stretch>
            <a:fillRect/>
          </a:stretch>
        </p:blipFill>
        <p:spPr bwMode="auto">
          <a:xfrm>
            <a:off x="811213" y="1957388"/>
            <a:ext cx="706755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9-1.bmp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b="5010"/>
          <a:stretch>
            <a:fillRect/>
          </a:stretch>
        </p:blipFill>
        <p:spPr>
          <a:xfrm>
            <a:off x="5936974" y="1377674"/>
            <a:ext cx="3041926" cy="288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" name="Рисунок 18" descr="3.bmp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196850" y="1676400"/>
            <a:ext cx="27559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196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7335F15-E342-4799-9DEC-E1D4FE631903}" type="slidenum">
              <a:rPr lang="en-GB" sz="1400">
                <a:solidFill>
                  <a:schemeClr val="tx2"/>
                </a:solidFill>
              </a:rPr>
              <a:pPr eaLnBrk="1" hangingPunct="1"/>
              <a:t>7</a:t>
            </a:fld>
            <a:endParaRPr lang="en-GB" sz="1400">
              <a:solidFill>
                <a:schemeClr val="tx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62200" y="4483100"/>
            <a:ext cx="647700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2290763" y="4511675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/>
              <a:t>15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8199" name="Rectangle 15"/>
          <p:cNvSpPr>
            <a:spLocks noChangeArrowheads="1"/>
          </p:cNvSpPr>
          <p:nvPr/>
        </p:nvSpPr>
        <p:spPr bwMode="auto">
          <a:xfrm>
            <a:off x="227013" y="4697413"/>
            <a:ext cx="24336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~</a:t>
            </a:r>
            <a:r>
              <a:rPr lang="ru-RU" sz="16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560</a:t>
            </a:r>
            <a:r>
              <a:rPr lang="ru-RU" sz="1600">
                <a:solidFill>
                  <a:srgbClr val="000099"/>
                </a:solidFill>
              </a:rPr>
              <a:t> </a:t>
            </a:r>
            <a:r>
              <a:rPr lang="ru-RU" sz="1600">
                <a:solidFill>
                  <a:srgbClr val="000099"/>
                </a:solidFill>
                <a:sym typeface="Symbol" pitchFamily="18" charset="2"/>
              </a:rPr>
              <a:t>С </a:t>
            </a:r>
          </a:p>
          <a:p>
            <a:pPr algn="ctr" defTabSz="762000"/>
            <a:r>
              <a:rPr lang="ru-RU" sz="1600">
                <a:solidFill>
                  <a:srgbClr val="000099"/>
                </a:solidFill>
                <a:sym typeface="Symbol" pitchFamily="18" charset="2"/>
              </a:rPr>
              <a:t>(</a:t>
            </a:r>
            <a:r>
              <a:rPr lang="en-US" sz="1600">
                <a:solidFill>
                  <a:srgbClr val="000099"/>
                </a:solidFill>
                <a:sym typeface="Symbol" pitchFamily="18" charset="2"/>
              </a:rPr>
              <a:t>sample of melt</a:t>
            </a:r>
            <a:r>
              <a:rPr lang="ru-RU" sz="1600">
                <a:solidFill>
                  <a:srgbClr val="000099"/>
                </a:solidFill>
                <a:sym typeface="Symbol" pitchFamily="18" charset="2"/>
              </a:rPr>
              <a:t>)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20</a:t>
            </a:r>
            <a:r>
              <a:rPr lang="ru-RU" sz="1600">
                <a:solidFill>
                  <a:srgbClr val="000099"/>
                </a:solidFill>
              </a:rPr>
              <a:t>.</a:t>
            </a:r>
            <a:r>
              <a:rPr lang="en-US" sz="1600">
                <a:solidFill>
                  <a:srgbClr val="000099"/>
                </a:solidFill>
              </a:rPr>
              <a:t>5</a:t>
            </a:r>
            <a:r>
              <a:rPr lang="ru-RU" sz="1600">
                <a:solidFill>
                  <a:srgbClr val="000099"/>
                </a:solidFill>
              </a:rPr>
              <a:t>±</a:t>
            </a:r>
            <a:r>
              <a:rPr lang="en-US" sz="1600">
                <a:solidFill>
                  <a:srgbClr val="000099"/>
                </a:solidFill>
              </a:rPr>
              <a:t>3</a:t>
            </a:r>
            <a:r>
              <a:rPr lang="ru-RU" sz="1600">
                <a:solidFill>
                  <a:srgbClr val="000099"/>
                </a:solidFill>
              </a:rPr>
              <a:t>.</a:t>
            </a:r>
            <a:r>
              <a:rPr lang="en-US" sz="1600">
                <a:solidFill>
                  <a:srgbClr val="000099"/>
                </a:solidFill>
              </a:rPr>
              <a:t>3</a:t>
            </a:r>
            <a:r>
              <a:rPr lang="ru-RU" sz="1600">
                <a:solidFill>
                  <a:srgbClr val="000099"/>
                </a:solidFill>
              </a:rPr>
              <a:t> </a:t>
            </a:r>
            <a:r>
              <a:rPr lang="en-US" sz="1600">
                <a:solidFill>
                  <a:srgbClr val="000099"/>
                </a:solidFill>
              </a:rPr>
              <a:t>mol</a:t>
            </a:r>
            <a:r>
              <a:rPr lang="ru-RU" sz="1600">
                <a:solidFill>
                  <a:srgbClr val="000099"/>
                </a:solidFill>
              </a:rPr>
              <a:t>.% </a:t>
            </a:r>
            <a:r>
              <a:rPr lang="en-US" sz="1600">
                <a:solidFill>
                  <a:srgbClr val="000099"/>
                </a:solidFill>
              </a:rPr>
              <a:t>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ru-RU" sz="1600"/>
              <a:t> 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3265488" y="4846638"/>
            <a:ext cx="2435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600">
                <a:solidFill>
                  <a:srgbClr val="000099"/>
                </a:solidFill>
                <a:sym typeface="Symbol" pitchFamily="18" charset="2"/>
              </a:rPr>
              <a:t>(</a:t>
            </a:r>
            <a:r>
              <a:rPr lang="en-US" sz="1600">
                <a:solidFill>
                  <a:srgbClr val="000099"/>
                </a:solidFill>
                <a:sym typeface="Symbol" pitchFamily="18" charset="2"/>
              </a:rPr>
              <a:t>ingot nearby crucible</a:t>
            </a:r>
            <a:r>
              <a:rPr lang="ru-RU" sz="1600">
                <a:solidFill>
                  <a:srgbClr val="000099"/>
                </a:solidFill>
                <a:sym typeface="Symbol" pitchFamily="18" charset="2"/>
              </a:rPr>
              <a:t>)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26</a:t>
            </a:r>
            <a:r>
              <a:rPr lang="ru-RU" sz="1600">
                <a:solidFill>
                  <a:srgbClr val="000099"/>
                </a:solidFill>
              </a:rPr>
              <a:t>.</a:t>
            </a:r>
            <a:r>
              <a:rPr lang="en-US" sz="1600">
                <a:solidFill>
                  <a:srgbClr val="000099"/>
                </a:solidFill>
              </a:rPr>
              <a:t>9</a:t>
            </a:r>
            <a:r>
              <a:rPr lang="ru-RU" sz="1600">
                <a:solidFill>
                  <a:srgbClr val="000099"/>
                </a:solidFill>
              </a:rPr>
              <a:t> </a:t>
            </a:r>
            <a:r>
              <a:rPr lang="en-US" sz="1600">
                <a:solidFill>
                  <a:srgbClr val="000099"/>
                </a:solidFill>
              </a:rPr>
              <a:t>mol</a:t>
            </a:r>
            <a:r>
              <a:rPr lang="ru-RU" sz="1600">
                <a:solidFill>
                  <a:srgbClr val="000099"/>
                </a:solidFill>
              </a:rPr>
              <a:t>.% </a:t>
            </a:r>
            <a:r>
              <a:rPr lang="en-US" sz="1600">
                <a:solidFill>
                  <a:srgbClr val="000099"/>
                </a:solidFill>
              </a:rPr>
              <a:t>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ru-RU" sz="1600"/>
              <a:t> </a:t>
            </a:r>
            <a:endParaRPr lang="en-GB" sz="1600">
              <a:solidFill>
                <a:srgbClr val="000099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938713" y="4254500"/>
            <a:ext cx="647700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22"/>
          <p:cNvSpPr txBox="1">
            <a:spLocks noChangeArrowheads="1"/>
          </p:cNvSpPr>
          <p:nvPr/>
        </p:nvSpPr>
        <p:spPr bwMode="auto">
          <a:xfrm>
            <a:off x="4903788" y="4333875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8</a:t>
            </a:r>
            <a:r>
              <a:rPr lang="ru-RU" sz="1800"/>
              <a:t>0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8203" name="Rectangle 15"/>
          <p:cNvSpPr>
            <a:spLocks noChangeArrowheads="1"/>
          </p:cNvSpPr>
          <p:nvPr/>
        </p:nvSpPr>
        <p:spPr bwMode="auto">
          <a:xfrm>
            <a:off x="6288088" y="4833938"/>
            <a:ext cx="2433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600">
                <a:solidFill>
                  <a:srgbClr val="000099"/>
                </a:solidFill>
                <a:sym typeface="Symbol" pitchFamily="18" charset="2"/>
              </a:rPr>
              <a:t>(</a:t>
            </a:r>
            <a:r>
              <a:rPr lang="en-US" sz="1600">
                <a:solidFill>
                  <a:srgbClr val="000099"/>
                </a:solidFill>
                <a:sym typeface="Symbol" pitchFamily="18" charset="2"/>
              </a:rPr>
              <a:t>central zone of ingot</a:t>
            </a:r>
            <a:r>
              <a:rPr lang="ru-RU" sz="1600">
                <a:solidFill>
                  <a:srgbClr val="000099"/>
                </a:solidFill>
                <a:sym typeface="Symbol" pitchFamily="18" charset="2"/>
              </a:rPr>
              <a:t>)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30</a:t>
            </a:r>
            <a:r>
              <a:rPr lang="ru-RU" sz="1600">
                <a:solidFill>
                  <a:srgbClr val="000099"/>
                </a:solidFill>
              </a:rPr>
              <a:t>.</a:t>
            </a:r>
            <a:r>
              <a:rPr lang="en-US" sz="1600">
                <a:solidFill>
                  <a:srgbClr val="000099"/>
                </a:solidFill>
              </a:rPr>
              <a:t>2</a:t>
            </a:r>
            <a:r>
              <a:rPr lang="ru-RU" sz="1600">
                <a:solidFill>
                  <a:srgbClr val="000099"/>
                </a:solidFill>
              </a:rPr>
              <a:t>±</a:t>
            </a:r>
            <a:r>
              <a:rPr lang="en-US" sz="1600">
                <a:solidFill>
                  <a:srgbClr val="000099"/>
                </a:solidFill>
              </a:rPr>
              <a:t>0</a:t>
            </a:r>
            <a:r>
              <a:rPr lang="ru-RU" sz="1600">
                <a:solidFill>
                  <a:srgbClr val="000099"/>
                </a:solidFill>
              </a:rPr>
              <a:t>.</a:t>
            </a:r>
            <a:r>
              <a:rPr lang="en-US" sz="1600">
                <a:solidFill>
                  <a:srgbClr val="000099"/>
                </a:solidFill>
              </a:rPr>
              <a:t>6</a:t>
            </a:r>
            <a:r>
              <a:rPr lang="ru-RU" sz="1600">
                <a:solidFill>
                  <a:srgbClr val="000099"/>
                </a:solidFill>
              </a:rPr>
              <a:t> </a:t>
            </a:r>
            <a:r>
              <a:rPr lang="en-US" sz="1600">
                <a:solidFill>
                  <a:srgbClr val="000099"/>
                </a:solidFill>
              </a:rPr>
              <a:t>mol</a:t>
            </a:r>
            <a:r>
              <a:rPr lang="ru-RU" sz="1600">
                <a:solidFill>
                  <a:srgbClr val="000099"/>
                </a:solidFill>
              </a:rPr>
              <a:t>.% </a:t>
            </a:r>
            <a:r>
              <a:rPr lang="en-US" sz="1600">
                <a:solidFill>
                  <a:srgbClr val="000099"/>
                </a:solidFill>
              </a:rPr>
              <a:t>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ru-RU" sz="1600"/>
              <a:t> </a:t>
            </a:r>
            <a:endParaRPr lang="en-GB" sz="1600">
              <a:solidFill>
                <a:srgbClr val="000099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8175625" y="4432300"/>
            <a:ext cx="649288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Box 27"/>
          <p:cNvSpPr txBox="1">
            <a:spLocks noChangeArrowheads="1"/>
          </p:cNvSpPr>
          <p:nvPr/>
        </p:nvSpPr>
        <p:spPr bwMode="auto">
          <a:xfrm>
            <a:off x="8045450" y="4460875"/>
            <a:ext cx="908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350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161925" y="730250"/>
            <a:ext cx="2171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25 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en-US" sz="18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by synthesis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8207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Fifth experiment done by IMCC (PRS 9)</a:t>
            </a:r>
            <a:endParaRPr lang="ru-RU" sz="3200">
              <a:solidFill>
                <a:srgbClr val="000099"/>
              </a:solidFill>
            </a:endParaRPr>
          </a:p>
        </p:txBody>
      </p:sp>
      <p:pic>
        <p:nvPicPr>
          <p:cNvPr id="20" name="Рисунок 19" descr="3-1.bmp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16244" t="15913" r="6511" b="6510"/>
          <a:stretch>
            <a:fillRect/>
          </a:stretch>
        </p:blipFill>
        <p:spPr>
          <a:xfrm>
            <a:off x="0" y="1295400"/>
            <a:ext cx="187156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4596" name="Picture 20" descr="4-1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b="9877"/>
          <a:stretch>
            <a:fillRect/>
          </a:stretch>
        </p:blipFill>
        <p:spPr bwMode="auto">
          <a:xfrm>
            <a:off x="3065463" y="1630364"/>
            <a:ext cx="2700337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8210" name="Group 21"/>
          <p:cNvGrpSpPr>
            <a:grpSpLocks noChangeAspect="1"/>
          </p:cNvGrpSpPr>
          <p:nvPr/>
        </p:nvGrpSpPr>
        <p:grpSpPr bwMode="auto">
          <a:xfrm>
            <a:off x="3144838" y="2438400"/>
            <a:ext cx="1066800" cy="1066800"/>
            <a:chOff x="6944" y="3980"/>
            <a:chExt cx="2068" cy="2068"/>
          </a:xfrm>
        </p:grpSpPr>
        <p:sp>
          <p:nvSpPr>
            <p:cNvPr id="8223" name="Rectangle 22"/>
            <p:cNvSpPr>
              <a:spLocks noChangeAspect="1" noChangeArrowheads="1"/>
            </p:cNvSpPr>
            <p:nvPr/>
          </p:nvSpPr>
          <p:spPr bwMode="auto">
            <a:xfrm>
              <a:off x="6944" y="3980"/>
              <a:ext cx="2068" cy="2068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Rectangle 23"/>
            <p:cNvSpPr>
              <a:spLocks noChangeAspect="1" noChangeArrowheads="1"/>
            </p:cNvSpPr>
            <p:nvPr/>
          </p:nvSpPr>
          <p:spPr bwMode="auto">
            <a:xfrm>
              <a:off x="6974" y="4011"/>
              <a:ext cx="2007" cy="200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1" name="Group 24"/>
          <p:cNvGrpSpPr>
            <a:grpSpLocks noChangeAspect="1"/>
          </p:cNvGrpSpPr>
          <p:nvPr/>
        </p:nvGrpSpPr>
        <p:grpSpPr bwMode="auto">
          <a:xfrm>
            <a:off x="4560888" y="2424113"/>
            <a:ext cx="1066800" cy="1065212"/>
            <a:chOff x="6944" y="3980"/>
            <a:chExt cx="2068" cy="2068"/>
          </a:xfrm>
        </p:grpSpPr>
        <p:sp>
          <p:nvSpPr>
            <p:cNvPr id="8221" name="Rectangle 25"/>
            <p:cNvSpPr>
              <a:spLocks noChangeAspect="1" noChangeArrowheads="1"/>
            </p:cNvSpPr>
            <p:nvPr/>
          </p:nvSpPr>
          <p:spPr bwMode="auto">
            <a:xfrm>
              <a:off x="6944" y="3980"/>
              <a:ext cx="2068" cy="2068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Rectangle 26"/>
            <p:cNvSpPr>
              <a:spLocks noChangeAspect="1" noChangeArrowheads="1"/>
            </p:cNvSpPr>
            <p:nvPr/>
          </p:nvSpPr>
          <p:spPr bwMode="auto">
            <a:xfrm>
              <a:off x="6974" y="4011"/>
              <a:ext cx="2007" cy="200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2" name="Прямоугольник 30"/>
          <p:cNvSpPr>
            <a:spLocks noChangeArrowheads="1"/>
          </p:cNvSpPr>
          <p:nvPr/>
        </p:nvSpPr>
        <p:spPr bwMode="auto">
          <a:xfrm>
            <a:off x="3475038" y="1201738"/>
            <a:ext cx="163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6</a:t>
            </a:r>
            <a:r>
              <a:rPr lang="ru-RU" sz="1800">
                <a:solidFill>
                  <a:srgbClr val="000099"/>
                </a:solidFill>
              </a:rPr>
              <a:t>.</a:t>
            </a:r>
            <a:r>
              <a:rPr lang="en-US" sz="1800">
                <a:solidFill>
                  <a:srgbClr val="000099"/>
                </a:solidFill>
              </a:rPr>
              <a:t>9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>
                <a:solidFill>
                  <a:srgbClr val="000000"/>
                </a:solidFill>
              </a:rPr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cxnSp>
        <p:nvCxnSpPr>
          <p:cNvPr id="8213" name="Прямая со стрелкой 32"/>
          <p:cNvCxnSpPr>
            <a:cxnSpLocks noChangeShapeType="1"/>
            <a:endCxn id="8212" idx="2"/>
          </p:cNvCxnSpPr>
          <p:nvPr/>
        </p:nvCxnSpPr>
        <p:spPr bwMode="auto">
          <a:xfrm rot="5400000" flipH="1" flipV="1">
            <a:off x="3543300" y="1704976"/>
            <a:ext cx="884237" cy="614362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Прямая со стрелкой 34"/>
          <p:cNvCxnSpPr>
            <a:cxnSpLocks noChangeShapeType="1"/>
          </p:cNvCxnSpPr>
          <p:nvPr/>
        </p:nvCxnSpPr>
        <p:spPr bwMode="auto">
          <a:xfrm rot="5400000">
            <a:off x="4112419" y="3894931"/>
            <a:ext cx="1403350" cy="56038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" name="Рисунок 36" descr="9-1-1-1-1.bmp"/>
          <p:cNvPicPr>
            <a:picLocks noChangeAspect="1"/>
          </p:cNvPicPr>
          <p:nvPr/>
        </p:nvPicPr>
        <p:blipFill>
          <a:blip r:embed="rId7" cstate="print">
            <a:lum bright="-10000" contrast="20000"/>
          </a:blip>
          <a:srcRect l="14323" t="9896" r="11979" b="16927"/>
          <a:stretch>
            <a:fillRect/>
          </a:stretch>
        </p:blipFill>
        <p:spPr>
          <a:xfrm>
            <a:off x="7289664" y="863600"/>
            <a:ext cx="1816236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8216" name="Group 24"/>
          <p:cNvGrpSpPr>
            <a:grpSpLocks noChangeAspect="1"/>
          </p:cNvGrpSpPr>
          <p:nvPr/>
        </p:nvGrpSpPr>
        <p:grpSpPr bwMode="auto">
          <a:xfrm>
            <a:off x="7773988" y="1014413"/>
            <a:ext cx="315912" cy="315912"/>
            <a:chOff x="6944" y="3980"/>
            <a:chExt cx="2068" cy="2068"/>
          </a:xfrm>
        </p:grpSpPr>
        <p:sp>
          <p:nvSpPr>
            <p:cNvPr id="8219" name="Rectangle 25"/>
            <p:cNvSpPr>
              <a:spLocks noChangeAspect="1" noChangeArrowheads="1"/>
            </p:cNvSpPr>
            <p:nvPr/>
          </p:nvSpPr>
          <p:spPr bwMode="auto">
            <a:xfrm>
              <a:off x="6944" y="3980"/>
              <a:ext cx="2068" cy="2068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Rectangle 26"/>
            <p:cNvSpPr>
              <a:spLocks noChangeAspect="1" noChangeArrowheads="1"/>
            </p:cNvSpPr>
            <p:nvPr/>
          </p:nvSpPr>
          <p:spPr bwMode="auto">
            <a:xfrm>
              <a:off x="6974" y="4011"/>
              <a:ext cx="2007" cy="200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8217" name="Прямая со стрелкой 42"/>
          <p:cNvCxnSpPr>
            <a:cxnSpLocks noChangeShapeType="1"/>
          </p:cNvCxnSpPr>
          <p:nvPr/>
        </p:nvCxnSpPr>
        <p:spPr bwMode="auto">
          <a:xfrm rot="10800000">
            <a:off x="6769100" y="990600"/>
            <a:ext cx="1011238" cy="19367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8" name="Прямоугольник 44"/>
          <p:cNvSpPr>
            <a:spLocks noChangeArrowheads="1"/>
          </p:cNvSpPr>
          <p:nvPr/>
        </p:nvSpPr>
        <p:spPr bwMode="auto">
          <a:xfrm>
            <a:off x="4722813" y="808038"/>
            <a:ext cx="2162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37</a:t>
            </a:r>
            <a:r>
              <a:rPr lang="ru-RU" sz="1800">
                <a:solidFill>
                  <a:srgbClr val="000099"/>
                </a:solidFill>
              </a:rPr>
              <a:t>.</a:t>
            </a:r>
            <a:r>
              <a:rPr lang="en-US" sz="1800">
                <a:solidFill>
                  <a:srgbClr val="000099"/>
                </a:solidFill>
              </a:rPr>
              <a:t>1</a:t>
            </a:r>
            <a:r>
              <a:rPr lang="ru-RU" sz="1800">
                <a:solidFill>
                  <a:srgbClr val="000099"/>
                </a:solidFill>
              </a:rPr>
              <a:t>±</a:t>
            </a:r>
            <a:r>
              <a:rPr lang="en-US" sz="1800">
                <a:solidFill>
                  <a:srgbClr val="000099"/>
                </a:solidFill>
              </a:rPr>
              <a:t>0</a:t>
            </a:r>
            <a:r>
              <a:rPr lang="ru-RU" sz="1800">
                <a:solidFill>
                  <a:srgbClr val="000099"/>
                </a:solidFill>
              </a:rPr>
              <a:t>.</a:t>
            </a:r>
            <a:r>
              <a:rPr lang="en-US" sz="1800">
                <a:solidFill>
                  <a:srgbClr val="000099"/>
                </a:solidFill>
              </a:rPr>
              <a:t>8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>
                <a:solidFill>
                  <a:srgbClr val="000000"/>
                </a:solidFill>
              </a:rPr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05F8137-4B3B-4BA4-A9F1-C8F391F26ADC}" type="slidenum">
              <a:rPr lang="en-GB" sz="1400">
                <a:solidFill>
                  <a:schemeClr val="tx2"/>
                </a:solidFill>
              </a:rPr>
              <a:pPr eaLnBrk="1" hangingPunct="1"/>
              <a:t>8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Fourth experimental series (GPRS 14-17)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76200" y="2954338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22"/>
          <p:cNvSpPr txBox="1">
            <a:spLocks noChangeArrowheads="1"/>
          </p:cNvSpPr>
          <p:nvPr/>
        </p:nvSpPr>
        <p:spPr bwMode="auto">
          <a:xfrm>
            <a:off x="44450" y="2982913"/>
            <a:ext cx="723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/>
              <a:t>1 </a:t>
            </a:r>
            <a:r>
              <a:rPr lang="en-US" sz="1800"/>
              <a:t>mm</a:t>
            </a:r>
            <a:endParaRPr lang="ru-RU" sz="1800"/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577850" y="493713"/>
            <a:ext cx="8172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Peculiarities</a:t>
            </a:r>
            <a:r>
              <a:rPr lang="ru-RU" sz="2000">
                <a:solidFill>
                  <a:srgbClr val="000099"/>
                </a:solidFill>
              </a:rPr>
              <a:t>:</a:t>
            </a:r>
            <a:r>
              <a:rPr lang="ru-RU"/>
              <a:t> </a:t>
            </a:r>
            <a:r>
              <a:rPr lang="en-US" sz="2000">
                <a:solidFill>
                  <a:srgbClr val="000099"/>
                </a:solidFill>
              </a:rPr>
              <a:t>10</a:t>
            </a: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2000">
                <a:solidFill>
                  <a:srgbClr val="000099"/>
                </a:solidFill>
              </a:rPr>
              <a:t>min. exposure</a:t>
            </a:r>
            <a:r>
              <a:rPr lang="ru-RU" sz="2000">
                <a:solidFill>
                  <a:srgbClr val="000099"/>
                </a:solidFill>
              </a:rPr>
              <a:t>, </a:t>
            </a:r>
            <a:r>
              <a:rPr lang="en-US" sz="2000">
                <a:solidFill>
                  <a:srgbClr val="000099"/>
                </a:solidFill>
              </a:rPr>
              <a:t>quenching, T= 2125</a:t>
            </a:r>
            <a:r>
              <a:rPr lang="ru-RU" sz="2000">
                <a:solidFill>
                  <a:srgbClr val="000099"/>
                </a:solidFill>
              </a:rPr>
              <a:t>±</a:t>
            </a:r>
            <a:r>
              <a:rPr lang="en-US" sz="2000">
                <a:solidFill>
                  <a:srgbClr val="000099"/>
                </a:solidFill>
              </a:rPr>
              <a:t>25 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pic>
        <p:nvPicPr>
          <p:cNvPr id="38" name="Рисунок 37" descr="1.bmp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l="16144" r="13661"/>
          <a:stretch>
            <a:fillRect/>
          </a:stretch>
        </p:blipFill>
        <p:spPr>
          <a:xfrm>
            <a:off x="693174" y="867625"/>
            <a:ext cx="1858297" cy="264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" name="Рисунок 40" descr="2.bmp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 l="10482" r="15963"/>
          <a:stretch>
            <a:fillRect/>
          </a:stretch>
        </p:blipFill>
        <p:spPr>
          <a:xfrm>
            <a:off x="2757948" y="890431"/>
            <a:ext cx="1961536" cy="26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6" name="Рисунок 45" descr="3.bmp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rcRect l="3846" r="19281"/>
          <a:stretch>
            <a:fillRect/>
          </a:stretch>
        </p:blipFill>
        <p:spPr>
          <a:xfrm>
            <a:off x="4822722" y="919931"/>
            <a:ext cx="2050026" cy="26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8" name="Рисунок 47" descr="4.bmp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rcRect l="10407" r="11614"/>
          <a:stretch>
            <a:fillRect/>
          </a:stretch>
        </p:blipFill>
        <p:spPr>
          <a:xfrm>
            <a:off x="6858000" y="890433"/>
            <a:ext cx="2079523" cy="26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1636713" y="4019550"/>
            <a:ext cx="5502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2000">
                <a:solidFill>
                  <a:srgbClr val="000099"/>
                </a:solidFill>
              </a:rPr>
              <a:t>Liquid phase composition measurements</a:t>
            </a:r>
            <a:endParaRPr lang="en-GB" sz="2000">
              <a:solidFill>
                <a:srgbClr val="000099"/>
              </a:solidFill>
            </a:endParaRPr>
          </a:p>
        </p:txBody>
      </p:sp>
      <p:pic>
        <p:nvPicPr>
          <p:cNvPr id="51" name="Рисунок 50" descr="1-2-5.bmp"/>
          <p:cNvPicPr>
            <a:picLocks noChangeAspect="1"/>
          </p:cNvPicPr>
          <p:nvPr/>
        </p:nvPicPr>
        <p:blipFill>
          <a:blip r:embed="rId7" cstate="print">
            <a:lum bright="-10000" contrast="20000"/>
          </a:blip>
          <a:srcRect l="37836" t="32934"/>
          <a:stretch>
            <a:fillRect/>
          </a:stretch>
        </p:blipFill>
        <p:spPr>
          <a:xfrm>
            <a:off x="191729" y="4214446"/>
            <a:ext cx="1135626" cy="122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229" name="Прямоугольник 32"/>
          <p:cNvSpPr>
            <a:spLocks noChangeArrowheads="1"/>
          </p:cNvSpPr>
          <p:nvPr/>
        </p:nvSpPr>
        <p:spPr bwMode="auto">
          <a:xfrm>
            <a:off x="679450" y="4495800"/>
            <a:ext cx="206375" cy="206375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6802438" y="4433888"/>
            <a:ext cx="2435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6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63.2</a:t>
            </a:r>
            <a:r>
              <a:rPr lang="ru-RU" sz="1600">
                <a:solidFill>
                  <a:srgbClr val="000099"/>
                </a:solidFill>
              </a:rPr>
              <a:t> ±</a:t>
            </a:r>
            <a:r>
              <a:rPr lang="en-US" sz="1600">
                <a:solidFill>
                  <a:srgbClr val="000099"/>
                </a:solidFill>
              </a:rPr>
              <a:t>2</a:t>
            </a:r>
            <a:r>
              <a:rPr lang="ru-RU" sz="1600">
                <a:solidFill>
                  <a:srgbClr val="000099"/>
                </a:solidFill>
              </a:rPr>
              <a:t>.</a:t>
            </a:r>
            <a:r>
              <a:rPr lang="en-US" sz="1600">
                <a:solidFill>
                  <a:srgbClr val="000099"/>
                </a:solidFill>
              </a:rPr>
              <a:t>9</a:t>
            </a:r>
            <a:r>
              <a:rPr lang="ru-RU" sz="1600">
                <a:solidFill>
                  <a:srgbClr val="000099"/>
                </a:solidFill>
              </a:rPr>
              <a:t> </a:t>
            </a:r>
            <a:r>
              <a:rPr lang="en-US" sz="1600">
                <a:solidFill>
                  <a:srgbClr val="000099"/>
                </a:solidFill>
              </a:rPr>
              <a:t>mol</a:t>
            </a:r>
            <a:r>
              <a:rPr lang="ru-RU" sz="1600">
                <a:solidFill>
                  <a:srgbClr val="000099"/>
                </a:solidFill>
              </a:rPr>
              <a:t>.% </a:t>
            </a:r>
            <a:r>
              <a:rPr lang="en-US" sz="1600">
                <a:solidFill>
                  <a:srgbClr val="000099"/>
                </a:solidFill>
              </a:rPr>
              <a:t>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ru-RU" sz="1600"/>
              <a:t> 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789488" y="4876800"/>
            <a:ext cx="2435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6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62.8</a:t>
            </a:r>
            <a:r>
              <a:rPr lang="ru-RU" sz="1600">
                <a:solidFill>
                  <a:srgbClr val="000099"/>
                </a:solidFill>
              </a:rPr>
              <a:t>±</a:t>
            </a:r>
            <a:r>
              <a:rPr lang="en-US" sz="1600">
                <a:solidFill>
                  <a:srgbClr val="000099"/>
                </a:solidFill>
              </a:rPr>
              <a:t>1</a:t>
            </a:r>
            <a:r>
              <a:rPr lang="ru-RU" sz="1600">
                <a:solidFill>
                  <a:srgbClr val="000099"/>
                </a:solidFill>
              </a:rPr>
              <a:t>.</a:t>
            </a:r>
            <a:r>
              <a:rPr lang="en-US" sz="1600">
                <a:solidFill>
                  <a:srgbClr val="000099"/>
                </a:solidFill>
              </a:rPr>
              <a:t>4</a:t>
            </a:r>
            <a:r>
              <a:rPr lang="ru-RU" sz="1600">
                <a:solidFill>
                  <a:srgbClr val="000099"/>
                </a:solidFill>
              </a:rPr>
              <a:t> </a:t>
            </a:r>
            <a:r>
              <a:rPr lang="en-US" sz="1600">
                <a:solidFill>
                  <a:srgbClr val="000099"/>
                </a:solidFill>
              </a:rPr>
              <a:t>mol</a:t>
            </a:r>
            <a:r>
              <a:rPr lang="ru-RU" sz="1600">
                <a:solidFill>
                  <a:srgbClr val="000099"/>
                </a:solidFill>
              </a:rPr>
              <a:t>.% </a:t>
            </a:r>
            <a:r>
              <a:rPr lang="en-US" sz="1600">
                <a:solidFill>
                  <a:srgbClr val="000099"/>
                </a:solidFill>
              </a:rPr>
              <a:t>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ru-RU" sz="1600"/>
              <a:t> 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9232" name="Rectangle 15"/>
          <p:cNvSpPr>
            <a:spLocks noChangeArrowheads="1"/>
          </p:cNvSpPr>
          <p:nvPr/>
        </p:nvSpPr>
        <p:spPr bwMode="auto">
          <a:xfrm>
            <a:off x="2482850" y="4473575"/>
            <a:ext cx="2435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6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65.0</a:t>
            </a:r>
            <a:r>
              <a:rPr lang="ru-RU" sz="1600">
                <a:solidFill>
                  <a:srgbClr val="000099"/>
                </a:solidFill>
              </a:rPr>
              <a:t>±</a:t>
            </a:r>
            <a:r>
              <a:rPr lang="en-US" sz="1600">
                <a:solidFill>
                  <a:srgbClr val="000099"/>
                </a:solidFill>
              </a:rPr>
              <a:t>1</a:t>
            </a:r>
            <a:r>
              <a:rPr lang="ru-RU" sz="1600">
                <a:solidFill>
                  <a:srgbClr val="000099"/>
                </a:solidFill>
              </a:rPr>
              <a:t>.</a:t>
            </a:r>
            <a:r>
              <a:rPr lang="en-US" sz="1600">
                <a:solidFill>
                  <a:srgbClr val="000099"/>
                </a:solidFill>
              </a:rPr>
              <a:t>6 mol</a:t>
            </a:r>
            <a:r>
              <a:rPr lang="ru-RU" sz="1600">
                <a:solidFill>
                  <a:srgbClr val="000099"/>
                </a:solidFill>
              </a:rPr>
              <a:t>.% </a:t>
            </a:r>
            <a:r>
              <a:rPr lang="en-US" sz="1600">
                <a:solidFill>
                  <a:srgbClr val="000099"/>
                </a:solidFill>
              </a:rPr>
              <a:t>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ru-RU" sz="1600"/>
              <a:t> 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347663" y="4900613"/>
            <a:ext cx="2435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6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68.0</a:t>
            </a:r>
            <a:r>
              <a:rPr lang="ru-RU" sz="1600">
                <a:solidFill>
                  <a:srgbClr val="000099"/>
                </a:solidFill>
              </a:rPr>
              <a:t>±</a:t>
            </a:r>
            <a:r>
              <a:rPr lang="en-US" sz="1600">
                <a:solidFill>
                  <a:srgbClr val="000099"/>
                </a:solidFill>
              </a:rPr>
              <a:t>2</a:t>
            </a:r>
            <a:r>
              <a:rPr lang="ru-RU" sz="1600">
                <a:solidFill>
                  <a:srgbClr val="000099"/>
                </a:solidFill>
              </a:rPr>
              <a:t>.</a:t>
            </a:r>
            <a:r>
              <a:rPr lang="en-US" sz="1600">
                <a:solidFill>
                  <a:srgbClr val="000099"/>
                </a:solidFill>
              </a:rPr>
              <a:t>0</a:t>
            </a:r>
            <a:r>
              <a:rPr lang="ru-RU" sz="1600">
                <a:solidFill>
                  <a:srgbClr val="000099"/>
                </a:solidFill>
              </a:rPr>
              <a:t> </a:t>
            </a:r>
            <a:r>
              <a:rPr lang="en-US" sz="1600">
                <a:solidFill>
                  <a:srgbClr val="000099"/>
                </a:solidFill>
              </a:rPr>
              <a:t>mol</a:t>
            </a:r>
            <a:r>
              <a:rPr lang="ru-RU" sz="1600">
                <a:solidFill>
                  <a:srgbClr val="000099"/>
                </a:solidFill>
              </a:rPr>
              <a:t>.% </a:t>
            </a:r>
            <a:r>
              <a:rPr lang="en-US" sz="1600">
                <a:solidFill>
                  <a:srgbClr val="000099"/>
                </a:solidFill>
              </a:rPr>
              <a:t>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ru-RU" sz="1600"/>
              <a:t> 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2554288" y="3492500"/>
            <a:ext cx="24495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50 mol.%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by synthesis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(48</a:t>
            </a:r>
            <a:r>
              <a:rPr lang="ru-RU" sz="1400">
                <a:solidFill>
                  <a:srgbClr val="000099"/>
                </a:solidFill>
              </a:rPr>
              <a:t>.</a:t>
            </a:r>
            <a:r>
              <a:rPr lang="en-US" sz="1400">
                <a:solidFill>
                  <a:srgbClr val="000099"/>
                </a:solidFill>
              </a:rPr>
              <a:t>3 by analysis)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9235" name="Rectangle 15"/>
          <p:cNvSpPr>
            <a:spLocks noChangeArrowheads="1"/>
          </p:cNvSpPr>
          <p:nvPr/>
        </p:nvSpPr>
        <p:spPr bwMode="auto">
          <a:xfrm>
            <a:off x="561975" y="3492500"/>
            <a:ext cx="2159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60 mol.%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by synthesis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(55.9 by analysis)</a:t>
            </a:r>
            <a:endParaRPr lang="en-GB" sz="1400">
              <a:solidFill>
                <a:srgbClr val="000099"/>
              </a:solidFill>
            </a:endParaRPr>
          </a:p>
        </p:txBody>
      </p:sp>
      <p:sp>
        <p:nvSpPr>
          <p:cNvPr id="9236" name="Rectangle 15"/>
          <p:cNvSpPr>
            <a:spLocks noChangeArrowheads="1"/>
          </p:cNvSpPr>
          <p:nvPr/>
        </p:nvSpPr>
        <p:spPr bwMode="auto">
          <a:xfrm>
            <a:off x="6880225" y="3492500"/>
            <a:ext cx="2127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40 mol.%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by synthesis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(34</a:t>
            </a:r>
            <a:r>
              <a:rPr lang="ru-RU" sz="1400">
                <a:solidFill>
                  <a:srgbClr val="000099"/>
                </a:solidFill>
              </a:rPr>
              <a:t>.</a:t>
            </a:r>
            <a:r>
              <a:rPr lang="en-US" sz="1400">
                <a:solidFill>
                  <a:srgbClr val="000099"/>
                </a:solidFill>
              </a:rPr>
              <a:t>6 by analysis)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4829175" y="3492500"/>
            <a:ext cx="21859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50 mol.%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by synthesis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(47</a:t>
            </a:r>
            <a:r>
              <a:rPr lang="ru-RU" sz="1400">
                <a:solidFill>
                  <a:srgbClr val="000099"/>
                </a:solidFill>
              </a:rPr>
              <a:t>.</a:t>
            </a:r>
            <a:r>
              <a:rPr lang="en-US" sz="1400">
                <a:solidFill>
                  <a:srgbClr val="000099"/>
                </a:solidFill>
              </a:rPr>
              <a:t>7 by analysis)</a:t>
            </a:r>
            <a:endParaRPr lang="en-GB" sz="1400">
              <a:solidFill>
                <a:srgbClr val="000099"/>
              </a:solidFill>
            </a:endParaRPr>
          </a:p>
        </p:txBody>
      </p:sp>
      <p:sp>
        <p:nvSpPr>
          <p:cNvPr id="9238" name="Text Box 21"/>
          <p:cNvSpPr txBox="1">
            <a:spLocks noChangeArrowheads="1"/>
          </p:cNvSpPr>
          <p:nvPr/>
        </p:nvSpPr>
        <p:spPr bwMode="auto">
          <a:xfrm>
            <a:off x="293688" y="5413375"/>
            <a:ext cx="864711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800"/>
              <a:t> </a:t>
            </a:r>
            <a:r>
              <a:rPr lang="en-US" sz="1800"/>
              <a:t>the solid phase in all samples at the isotherm 2125</a:t>
            </a:r>
            <a:r>
              <a:rPr lang="en-US" sz="1800">
                <a:sym typeface="Symbol" pitchFamily="18" charset="2"/>
              </a:rPr>
              <a:t>C </a:t>
            </a:r>
            <a:r>
              <a:rPr lang="en-US" sz="1800"/>
              <a:t>has been found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/>
              <a:t> average liquid phase composition is 64.8±4.4 mol.% SiO</a:t>
            </a:r>
            <a:r>
              <a:rPr lang="en-US" sz="1800" baseline="-25000"/>
              <a:t>2</a:t>
            </a:r>
            <a:endParaRPr lang="ru-RU" sz="1800" baseline="-2500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D83A090-0120-4326-91B6-EAC6F7D8A27B}" type="slidenum">
              <a:rPr lang="en-GB" sz="1400">
                <a:solidFill>
                  <a:schemeClr val="tx2"/>
                </a:solidFill>
              </a:rPr>
              <a:pPr eaLnBrk="1" hangingPunct="1"/>
              <a:t>9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Fifth experimental series (GPRS 19-22)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Rectangle 15"/>
          <p:cNvSpPr>
            <a:spLocks noChangeArrowheads="1"/>
          </p:cNvSpPr>
          <p:nvPr/>
        </p:nvSpPr>
        <p:spPr bwMode="auto">
          <a:xfrm>
            <a:off x="577850" y="493713"/>
            <a:ext cx="8172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Peculiarities</a:t>
            </a:r>
            <a:r>
              <a:rPr lang="ru-RU" sz="2000">
                <a:solidFill>
                  <a:srgbClr val="000099"/>
                </a:solidFill>
              </a:rPr>
              <a:t>:</a:t>
            </a:r>
            <a:r>
              <a:rPr lang="ru-RU"/>
              <a:t> </a:t>
            </a:r>
            <a:r>
              <a:rPr lang="en-US" sz="2000">
                <a:solidFill>
                  <a:srgbClr val="000099"/>
                </a:solidFill>
              </a:rPr>
              <a:t>10</a:t>
            </a: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2000">
                <a:solidFill>
                  <a:srgbClr val="000099"/>
                </a:solidFill>
              </a:rPr>
              <a:t>min. exposure</a:t>
            </a:r>
            <a:r>
              <a:rPr lang="ru-RU" sz="2000">
                <a:solidFill>
                  <a:srgbClr val="000099"/>
                </a:solidFill>
              </a:rPr>
              <a:t>, </a:t>
            </a:r>
            <a:r>
              <a:rPr lang="en-US" sz="2000">
                <a:solidFill>
                  <a:srgbClr val="000099"/>
                </a:solidFill>
              </a:rPr>
              <a:t>quenching, T= 2200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pic>
        <p:nvPicPr>
          <p:cNvPr id="1024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924300"/>
            <a:ext cx="11525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2319338" y="3205163"/>
            <a:ext cx="24479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50 mol.%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by synthesis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(50.2</a:t>
            </a:r>
            <a:r>
              <a:rPr lang="ru-RU" sz="1400">
                <a:solidFill>
                  <a:srgbClr val="000099"/>
                </a:solidFill>
              </a:rPr>
              <a:t>±</a:t>
            </a:r>
            <a:r>
              <a:rPr lang="en-US" sz="1400">
                <a:solidFill>
                  <a:srgbClr val="000099"/>
                </a:solidFill>
              </a:rPr>
              <a:t>1</a:t>
            </a:r>
            <a:r>
              <a:rPr lang="ru-RU" sz="1400">
                <a:solidFill>
                  <a:srgbClr val="000099"/>
                </a:solidFill>
              </a:rPr>
              <a:t>.</a:t>
            </a:r>
            <a:r>
              <a:rPr lang="en-US" sz="1400">
                <a:solidFill>
                  <a:srgbClr val="000099"/>
                </a:solidFill>
              </a:rPr>
              <a:t>3 by analysis)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392113" y="3206750"/>
            <a:ext cx="2159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60 mol.%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by synthesis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(58.7</a:t>
            </a:r>
            <a:r>
              <a:rPr lang="ru-RU" sz="1400">
                <a:solidFill>
                  <a:srgbClr val="000099"/>
                </a:solidFill>
              </a:rPr>
              <a:t>±</a:t>
            </a:r>
            <a:r>
              <a:rPr lang="en-US" sz="1400">
                <a:solidFill>
                  <a:srgbClr val="000099"/>
                </a:solidFill>
              </a:rPr>
              <a:t>1.5 by analysis)</a:t>
            </a:r>
            <a:endParaRPr lang="en-GB" sz="1400">
              <a:solidFill>
                <a:srgbClr val="000099"/>
              </a:solidFill>
            </a:endParaRPr>
          </a:p>
        </p:txBody>
      </p:sp>
      <p:sp>
        <p:nvSpPr>
          <p:cNvPr id="10248" name="Rectangle 15"/>
          <p:cNvSpPr>
            <a:spLocks noChangeArrowheads="1"/>
          </p:cNvSpPr>
          <p:nvPr/>
        </p:nvSpPr>
        <p:spPr bwMode="auto">
          <a:xfrm>
            <a:off x="6800850" y="3206750"/>
            <a:ext cx="2127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40 mol.%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by synthesis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(42.9</a:t>
            </a:r>
            <a:r>
              <a:rPr lang="ru-RU" sz="1400">
                <a:solidFill>
                  <a:srgbClr val="000099"/>
                </a:solidFill>
              </a:rPr>
              <a:t>±</a:t>
            </a:r>
            <a:r>
              <a:rPr lang="en-US" sz="1400">
                <a:solidFill>
                  <a:srgbClr val="000099"/>
                </a:solidFill>
              </a:rPr>
              <a:t>0</a:t>
            </a:r>
            <a:r>
              <a:rPr lang="ru-RU" sz="1400">
                <a:solidFill>
                  <a:srgbClr val="000099"/>
                </a:solidFill>
              </a:rPr>
              <a:t>.</a:t>
            </a:r>
            <a:r>
              <a:rPr lang="en-US" sz="1400">
                <a:solidFill>
                  <a:srgbClr val="000099"/>
                </a:solidFill>
              </a:rPr>
              <a:t>9 by analysis)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4568825" y="3206750"/>
            <a:ext cx="2184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600">
                <a:solidFill>
                  <a:srgbClr val="000099"/>
                </a:solidFill>
              </a:rPr>
              <a:t>50 mol.% SiO</a:t>
            </a:r>
            <a:r>
              <a:rPr lang="en-US" sz="1600" baseline="-25000">
                <a:solidFill>
                  <a:srgbClr val="000099"/>
                </a:solidFill>
              </a:rPr>
              <a:t>2</a:t>
            </a:r>
            <a:r>
              <a:rPr lang="en-US" sz="160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600">
                <a:solidFill>
                  <a:srgbClr val="000099"/>
                </a:solidFill>
              </a:rPr>
              <a:t>by synthesis</a:t>
            </a:r>
          </a:p>
          <a:p>
            <a:pPr algn="ctr" defTabSz="762000"/>
            <a:r>
              <a:rPr lang="en-US" sz="1400">
                <a:solidFill>
                  <a:srgbClr val="000099"/>
                </a:solidFill>
              </a:rPr>
              <a:t>(50.2</a:t>
            </a:r>
            <a:r>
              <a:rPr lang="ru-RU" sz="1400">
                <a:solidFill>
                  <a:srgbClr val="000099"/>
                </a:solidFill>
              </a:rPr>
              <a:t>±</a:t>
            </a:r>
            <a:r>
              <a:rPr lang="en-US" sz="1400">
                <a:solidFill>
                  <a:srgbClr val="000099"/>
                </a:solidFill>
              </a:rPr>
              <a:t>1</a:t>
            </a:r>
            <a:r>
              <a:rPr lang="ru-RU" sz="1400">
                <a:solidFill>
                  <a:srgbClr val="000099"/>
                </a:solidFill>
              </a:rPr>
              <a:t>.</a:t>
            </a:r>
            <a:r>
              <a:rPr lang="en-US" sz="1400">
                <a:solidFill>
                  <a:srgbClr val="000099"/>
                </a:solidFill>
              </a:rPr>
              <a:t>9 by analysis)</a:t>
            </a:r>
            <a:endParaRPr lang="en-GB" sz="1400">
              <a:solidFill>
                <a:srgbClr val="000099"/>
              </a:solidFill>
            </a:endParaRPr>
          </a:p>
        </p:txBody>
      </p:sp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2378075" y="3797300"/>
            <a:ext cx="5502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2000">
                <a:solidFill>
                  <a:srgbClr val="000099"/>
                </a:solidFill>
              </a:rPr>
              <a:t>Liquid phase composition measurements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895350" y="4264025"/>
            <a:ext cx="206375" cy="206375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4398963" y="4618038"/>
            <a:ext cx="2435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64.4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195263" y="4711700"/>
            <a:ext cx="243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63.0</a:t>
            </a:r>
            <a:r>
              <a:rPr lang="ru-RU" sz="1800">
                <a:solidFill>
                  <a:srgbClr val="000099"/>
                </a:solidFill>
              </a:rPr>
              <a:t>±</a:t>
            </a:r>
            <a:r>
              <a:rPr lang="en-US" sz="1800">
                <a:solidFill>
                  <a:srgbClr val="000099"/>
                </a:solidFill>
              </a:rPr>
              <a:t>1.9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6669088" y="4422775"/>
            <a:ext cx="243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67.6</a:t>
            </a:r>
            <a:r>
              <a:rPr lang="ru-RU" sz="1800">
                <a:solidFill>
                  <a:srgbClr val="000099"/>
                </a:solidFill>
              </a:rPr>
              <a:t>±</a:t>
            </a:r>
            <a:r>
              <a:rPr lang="en-US" sz="1800">
                <a:solidFill>
                  <a:srgbClr val="000099"/>
                </a:solidFill>
              </a:rPr>
              <a:t>1.2 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316163" y="4365625"/>
            <a:ext cx="243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>
                <a:solidFill>
                  <a:srgbClr val="000099"/>
                </a:solidFill>
              </a:rPr>
              <a:t>61.1</a:t>
            </a:r>
            <a:r>
              <a:rPr lang="ru-RU" sz="1800">
                <a:solidFill>
                  <a:srgbClr val="000099"/>
                </a:solidFill>
              </a:rPr>
              <a:t>±</a:t>
            </a:r>
            <a:r>
              <a:rPr lang="en-US" sz="1800">
                <a:solidFill>
                  <a:srgbClr val="000099"/>
                </a:solidFill>
              </a:rPr>
              <a:t>0.4</a:t>
            </a: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mol</a:t>
            </a:r>
            <a:r>
              <a:rPr lang="ru-RU" sz="1800">
                <a:solidFill>
                  <a:srgbClr val="000099"/>
                </a:solidFill>
              </a:rPr>
              <a:t>.% </a:t>
            </a:r>
            <a:r>
              <a:rPr lang="en-US" sz="1800">
                <a:solidFill>
                  <a:srgbClr val="000099"/>
                </a:solidFill>
              </a:rPr>
              <a:t>SiO</a:t>
            </a:r>
            <a:r>
              <a:rPr lang="en-US" sz="1800" baseline="-25000">
                <a:solidFill>
                  <a:srgbClr val="000099"/>
                </a:solidFill>
              </a:rPr>
              <a:t>2</a:t>
            </a:r>
            <a:r>
              <a:rPr lang="ru-RU" sz="1800"/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10256" name="Text Box 21"/>
          <p:cNvSpPr txBox="1">
            <a:spLocks noChangeArrowheads="1"/>
          </p:cNvSpPr>
          <p:nvPr/>
        </p:nvSpPr>
        <p:spPr bwMode="auto">
          <a:xfrm>
            <a:off x="293688" y="5400675"/>
            <a:ext cx="864711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800"/>
              <a:t> </a:t>
            </a:r>
            <a:r>
              <a:rPr lang="en-US" sz="1800"/>
              <a:t>the solid phase in all samples at the isotherm 2200</a:t>
            </a:r>
            <a:r>
              <a:rPr lang="en-US" sz="1800">
                <a:sym typeface="Symbol" pitchFamily="18" charset="2"/>
              </a:rPr>
              <a:t></a:t>
            </a:r>
            <a:r>
              <a:rPr lang="en-US" sz="1800"/>
              <a:t>C has been found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/>
              <a:t> liquid phase composition is 64.0±3.9 mol.% SiO</a:t>
            </a:r>
            <a:r>
              <a:rPr lang="en-US" sz="1800" baseline="-25000"/>
              <a:t>2</a:t>
            </a:r>
            <a:endParaRPr lang="ru-RU" sz="1800" baseline="-25000"/>
          </a:p>
        </p:txBody>
      </p:sp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558776" y="1315313"/>
            <a:ext cx="18002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5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773570" y="1148512"/>
            <a:ext cx="145732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6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6900687" y="1368541"/>
            <a:ext cx="1781175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7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4656189" y="1242288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ogress report of the &amp;#x0D;&amp;#x0A;UO2-SiO2 system&amp;quot;&quot;/&gt;&lt;property id=&quot;20307&quot; value=&quot;266&quot;/&gt;&lt;/object&gt;&lt;object type=&quot;3&quot; unique_id=&quot;10240&quot;&gt;&lt;property id=&quot;20148&quot; value=&quot;5&quot;/&gt;&lt;property id=&quot;20300&quot; value=&quot;Slide 2 - &amp;quot;Literature review&amp;quot;&quot;/&gt;&lt;property id=&quot;20307&quot; value=&quot;385&quot;/&gt;&lt;/object&gt;&lt;object type=&quot;3&quot; unique_id=&quot;10241&quot;&gt;&lt;property id=&quot;20148&quot; value=&quot;5&quot;/&gt;&lt;property id=&quot;20300&quot; value=&quot;Slide 3&quot;/&gt;&lt;property id=&quot;20307&quot; value=&quot;386&quot;/&gt;&lt;/object&gt;&lt;object type=&quot;3&quot; unique_id=&quot;10242&quot;&gt;&lt;property id=&quot;20148&quot; value=&quot;5&quot;/&gt;&lt;property id=&quot;20300&quot; value=&quot;Slide 4&quot;/&gt;&lt;property id=&quot;20307&quot; value=&quot;387&quot;/&gt;&lt;/object&gt;&lt;object type=&quot;3&quot; unique_id=&quot;10243&quot;&gt;&lt;property id=&quot;20148&quot; value=&quot;5&quot;/&gt;&lt;property id=&quot;20300&quot; value=&quot;Slide 5&quot;/&gt;&lt;property id=&quot;20307&quot; value=&quot;388&quot;/&gt;&lt;/object&gt;&lt;object type=&quot;3&quot; unique_id=&quot;10244&quot;&gt;&lt;property id=&quot;20148&quot; value=&quot;5&quot;/&gt;&lt;property id=&quot;20300&quot; value=&quot;Slide 6&quot;/&gt;&lt;property id=&quot;20307&quot; value=&quot;389&quot;/&gt;&lt;/object&gt;&lt;object type=&quot;3&quot; unique_id=&quot;10245&quot;&gt;&lt;property id=&quot;20148&quot; value=&quot;5&quot;/&gt;&lt;property id=&quot;20300&quot; value=&quot;Slide 7&quot;/&gt;&lt;property id=&quot;20307&quot; value=&quot;390&quot;/&gt;&lt;/object&gt;&lt;object type=&quot;3&quot; unique_id=&quot;10246&quot;&gt;&lt;property id=&quot;20148&quot; value=&quot;5&quot;/&gt;&lt;property id=&quot;20300&quot; value=&quot;Slide 8&quot;/&gt;&lt;property id=&quot;20307&quot; value=&quot;391&quot;/&gt;&lt;/object&gt;&lt;object type=&quot;3&quot; unique_id=&quot;10247&quot;&gt;&lt;property id=&quot;20148&quot; value=&quot;5&quot;/&gt;&lt;property id=&quot;20300&quot; value=&quot;Slide 9&quot;/&gt;&lt;property id=&quot;20307&quot; value=&quot;392&quot;/&gt;&lt;/object&gt;&lt;object type=&quot;3&quot; unique_id=&quot;10248&quot;&gt;&lt;property id=&quot;20148&quot; value=&quot;5&quot;/&gt;&lt;property id=&quot;20300&quot; value=&quot;Slide 10&quot;/&gt;&lt;property id=&quot;20307&quot; value=&quot;393&quot;/&gt;&lt;/object&gt;&lt;object type=&quot;3&quot; unique_id=&quot;10249&quot;&gt;&lt;property id=&quot;20148&quot; value=&quot;5&quot;/&gt;&lt;property id=&quot;20300&quot; value=&quot;Slide 11&quot;/&gt;&lt;property id=&quot;20307&quot; value=&quot;394&quot;/&gt;&lt;/object&gt;&lt;object type=&quot;3&quot; unique_id=&quot;10250&quot;&gt;&lt;property id=&quot;20148&quot; value=&quot;5&quot;/&gt;&lt;property id=&quot;20300&quot; value=&quot;Slide 12&quot;/&gt;&lt;property id=&quot;20307&quot; value=&quot;395&quot;/&gt;&lt;/object&gt;&lt;object type=&quot;3&quot; unique_id=&quot;10251&quot;&gt;&lt;property id=&quot;20148&quot; value=&quot;5&quot;/&gt;&lt;property id=&quot;20300&quot; value=&quot;Slide 13&quot;/&gt;&lt;property id=&quot;20307&quot; value=&quot;396&quot;/&gt;&lt;/object&gt;&lt;object type=&quot;3&quot; unique_id=&quot;10252&quot;&gt;&lt;property id=&quot;20148&quot; value=&quot;5&quot;/&gt;&lt;property id=&quot;20300&quot; value=&quot;Slide 15&quot;/&gt;&lt;property id=&quot;20307&quot; value=&quot;397&quot;/&gt;&lt;/object&gt;&lt;object type=&quot;3&quot; unique_id=&quot;10253&quot;&gt;&lt;property id=&quot;20148&quot; value=&quot;5&quot;/&gt;&lt;property id=&quot;20300&quot; value=&quot;Slide 18&quot;/&gt;&lt;property id=&quot;20307&quot; value=&quot;398&quot;/&gt;&lt;/object&gt;&lt;object type=&quot;3&quot; unique_id=&quot;10254&quot;&gt;&lt;property id=&quot;20148&quot; value=&quot;5&quot;/&gt;&lt;property id=&quot;20300&quot; value=&quot;Slide 20&quot;/&gt;&lt;property id=&quot;20307&quot; value=&quot;399&quot;/&gt;&lt;/object&gt;&lt;object type=&quot;3&quot; unique_id=&quot;10255&quot;&gt;&lt;property id=&quot;20148&quot; value=&quot;5&quot;/&gt;&lt;property id=&quot;20300&quot; value=&quot;Slide 24&quot;/&gt;&lt;property id=&quot;20307&quot; value=&quot;400&quot;/&gt;&lt;/object&gt;&lt;object type=&quot;3&quot; unique_id=&quot;10256&quot;&gt;&lt;property id=&quot;20148&quot; value=&quot;5&quot;/&gt;&lt;property id=&quot;20300&quot; value=&quot;Slide 23&quot;/&gt;&lt;property id=&quot;20307&quot; value=&quot;401&quot;/&gt;&lt;/object&gt;&lt;object type=&quot;3&quot; unique_id=&quot;10257&quot;&gt;&lt;property id=&quot;20148&quot; value=&quot;5&quot;/&gt;&lt;property id=&quot;20300&quot; value=&quot;Slide 27&quot;/&gt;&lt;property id=&quot;20307&quot; value=&quot;402&quot;/&gt;&lt;/object&gt;&lt;object type=&quot;3&quot; unique_id=&quot;10258&quot;&gt;&lt;property id=&quot;20148&quot; value=&quot;5&quot;/&gt;&lt;property id=&quot;20300&quot; value=&quot;Slide 28&quot;/&gt;&lt;property id=&quot;20307&quot; value=&quot;403&quot;/&gt;&lt;/object&gt;&lt;object type=&quot;3&quot; unique_id=&quot;10259&quot;&gt;&lt;property id=&quot;20148&quot; value=&quot;5&quot;/&gt;&lt;property id=&quot;20300&quot; value=&quot;Slide 30&quot;/&gt;&lt;property id=&quot;20307&quot; value=&quot;404&quot;/&gt;&lt;/object&gt;&lt;object type=&quot;3&quot; unique_id=&quot;10283&quot;&gt;&lt;property id=&quot;20148&quot; value=&quot;5&quot;/&gt;&lt;property id=&quot;20300&quot; value=&quot;Slide 14&quot;/&gt;&lt;property id=&quot;20307&quot; value=&quot;405&quot;/&gt;&lt;/object&gt;&lt;object type=&quot;3&quot; unique_id=&quot;10380&quot;&gt;&lt;property id=&quot;20148&quot; value=&quot;5&quot;/&gt;&lt;property id=&quot;20300&quot; value=&quot;Slide 16&quot;/&gt;&lt;property id=&quot;20307&quot; value=&quot;406&quot;/&gt;&lt;/object&gt;&lt;object type=&quot;3&quot; unique_id=&quot;10606&quot;&gt;&lt;property id=&quot;20148&quot; value=&quot;5&quot;/&gt;&lt;property id=&quot;20300&quot; value=&quot;Slide 17&quot;/&gt;&lt;property id=&quot;20307&quot; value=&quot;407&quot;/&gt;&lt;/object&gt;&lt;object type=&quot;3&quot; unique_id=&quot;11023&quot;&gt;&lt;property id=&quot;20148&quot; value=&quot;5&quot;/&gt;&lt;property id=&quot;20300&quot; value=&quot;Slide 19&quot;/&gt;&lt;property id=&quot;20307&quot; value=&quot;408&quot;/&gt;&lt;/object&gt;&lt;object type=&quot;3&quot; unique_id=&quot;11105&quot;&gt;&lt;property id=&quot;20148&quot; value=&quot;5&quot;/&gt;&lt;property id=&quot;20300&quot; value=&quot;Slide 21&quot;/&gt;&lt;property id=&quot;20307&quot; value=&quot;409&quot;/&gt;&lt;/object&gt;&lt;object type=&quot;3&quot; unique_id=&quot;11302&quot;&gt;&lt;property id=&quot;20148&quot; value=&quot;5&quot;/&gt;&lt;property id=&quot;20300&quot; value=&quot;Slide 22&quot;/&gt;&lt;property id=&quot;20307&quot; value=&quot;410&quot;/&gt;&lt;/object&gt;&lt;object type=&quot;3&quot; unique_id=&quot;11303&quot;&gt;&lt;property id=&quot;20148&quot; value=&quot;5&quot;/&gt;&lt;property id=&quot;20300&quot; value=&quot;Slide 25&quot;/&gt;&lt;property id=&quot;20307&quot; value=&quot;411&quot;/&gt;&lt;/object&gt;&lt;object type=&quot;3&quot; unique_id=&quot;11304&quot;&gt;&lt;property id=&quot;20148&quot; value=&quot;5&quot;/&gt;&lt;property id=&quot;20300&quot; value=&quot;Slide 26&quot;/&gt;&lt;property id=&quot;20307&quot; value=&quot;412&quot;/&gt;&lt;/object&gt;&lt;object type=&quot;3&quot; unique_id=&quot;11615&quot;&gt;&lt;property id=&quot;20148&quot; value=&quot;5&quot;/&gt;&lt;property id=&quot;20300&quot; value=&quot;Slide 29&quot;/&gt;&lt;property id=&quot;20307&quot; value=&quot;414&quot;/&gt;&lt;/object&gt;&lt;object type=&quot;3&quot; unique_id=&quot;11616&quot;&gt;&lt;property id=&quot;20148&quot; value=&quot;5&quot;/&gt;&lt;property id=&quot;20300&quot; value=&quot;Slide 31&quot;/&gt;&lt;property id=&quot;20307&quot; value=&quot;4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14394</TotalTime>
  <Words>958</Words>
  <Application>Microsoft Office PowerPoint</Application>
  <PresentationFormat>Bildschirmpräsentation (4:3)</PresentationFormat>
  <Paragraphs>306</Paragraphs>
  <Slides>13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Calibri</vt:lpstr>
      <vt:lpstr>Arial</vt:lpstr>
      <vt:lpstr>Arial Unicode MS</vt:lpstr>
      <vt:lpstr>Times New Roman CYR</vt:lpstr>
      <vt:lpstr>Symbol</vt:lpstr>
      <vt:lpstr>Wingdings</vt:lpstr>
      <vt:lpstr>Times New Roman</vt:lpstr>
      <vt:lpstr>Оформление по умолчанию</vt:lpstr>
      <vt:lpstr>CorelDRAW 7.0 Graphic</vt:lpstr>
      <vt:lpstr>Final report of the  UO2-SiO2 system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PRECOS ISTC project</dc:title>
  <dc:subject>Corphad 7Meeting</dc:subject>
  <dc:creator>S Bechta</dc:creator>
  <cp:lastModifiedBy>Stuckert, Juri</cp:lastModifiedBy>
  <cp:revision>992</cp:revision>
  <cp:lastPrinted>2001-10-30T08:59:27Z</cp:lastPrinted>
  <dcterms:created xsi:type="dcterms:W3CDTF">1998-10-12T06:52:06Z</dcterms:created>
  <dcterms:modified xsi:type="dcterms:W3CDTF">2012-05-24T18:13:59Z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</Properties>
</file>