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22" r:id="rId4"/>
    <p:sldId id="320" r:id="rId5"/>
    <p:sldId id="317" r:id="rId6"/>
    <p:sldId id="318" r:id="rId7"/>
    <p:sldId id="319" r:id="rId8"/>
    <p:sldId id="316" r:id="rId9"/>
    <p:sldId id="321" r:id="rId10"/>
  </p:sldIdLst>
  <p:sldSz cx="9906000" cy="6858000" type="A4"/>
  <p:notesSz cx="6769100" cy="9906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6CD8"/>
    <a:srgbClr val="3399FF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63" autoAdjust="0"/>
    <p:restoredTop sz="94609" autoAdjust="0"/>
  </p:normalViewPr>
  <p:slideViewPr>
    <p:cSldViewPr>
      <p:cViewPr>
        <p:scale>
          <a:sx n="91" d="100"/>
          <a:sy n="91" d="100"/>
        </p:scale>
        <p:origin x="-1368" y="-24"/>
      </p:cViewPr>
      <p:guideLst>
        <p:guide orient="horz" pos="1797"/>
        <p:guide pos="3120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905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29321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60" tIns="0" rIns="19260" bIns="0" numCol="1" anchor="t" anchorCtr="0" compatLnSpc="1">
            <a:prstTxWarp prst="textNoShape">
              <a:avLst/>
            </a:prstTxWarp>
          </a:bodyPr>
          <a:lstStyle>
            <a:lvl1pPr defTabSz="92710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6988" y="0"/>
            <a:ext cx="29321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60" tIns="0" rIns="19260" bIns="0" numCol="1" anchor="t" anchorCtr="0" compatLnSpc="1">
            <a:prstTxWarp prst="textNoShape">
              <a:avLst/>
            </a:prstTxWarp>
          </a:bodyPr>
          <a:lstStyle>
            <a:lvl1pPr algn="r" defTabSz="92710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709613" y="749300"/>
            <a:ext cx="5346700" cy="3702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4703763"/>
            <a:ext cx="4967287" cy="445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84" tIns="46545" rIns="93084" bIns="465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410700"/>
            <a:ext cx="29321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60" tIns="0" rIns="19260" bIns="0" numCol="1" anchor="b" anchorCtr="0" compatLnSpc="1">
            <a:prstTxWarp prst="textNoShape">
              <a:avLst/>
            </a:prstTxWarp>
          </a:bodyPr>
          <a:lstStyle>
            <a:lvl1pPr defTabSz="927100">
              <a:defRPr sz="1000" i="1">
                <a:latin typeface="Times New Roman" pitchFamily="18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6988" y="9410700"/>
            <a:ext cx="293211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260" tIns="0" rIns="19260" bIns="0" numCol="1" anchor="b" anchorCtr="0" compatLnSpc="1">
            <a:prstTxWarp prst="textNoShape">
              <a:avLst/>
            </a:prstTxWarp>
          </a:bodyPr>
          <a:lstStyle>
            <a:lvl1pPr algn="r" defTabSz="927100">
              <a:defRPr sz="1000" i="1">
                <a:latin typeface="Times New Roman" pitchFamily="18" charset="0"/>
              </a:defRPr>
            </a:lvl1pPr>
          </a:lstStyle>
          <a:p>
            <a:fld id="{3BF5DEAA-F88A-4360-8263-A6D4B0165BD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92870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87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5988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47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31975" algn="l" defTabSz="9175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560388" y="620713"/>
            <a:ext cx="4321175" cy="863600"/>
          </a:xfrm>
          <a:prstGeom prst="rect">
            <a:avLst/>
          </a:prstGeom>
          <a:gradFill rotWithShape="1">
            <a:gsLst>
              <a:gs pos="0">
                <a:srgbClr val="006CD8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88988" y="6021388"/>
            <a:ext cx="6972300" cy="46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endParaRPr lang="en-US" sz="1200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99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fld id="{4E443DDF-52F6-4B4A-98D8-0A12F4268121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>
            <a:off x="560388" y="476250"/>
            <a:ext cx="0" cy="33845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90563" y="1268413"/>
            <a:ext cx="8424862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704850" y="1268413"/>
            <a:ext cx="0" cy="23764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8210" name="Picture 18" descr="logo1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476250"/>
            <a:ext cx="3289300" cy="68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710C09-4ED7-4E10-88D9-396A399EAF0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6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15163" y="1125538"/>
            <a:ext cx="2054225" cy="460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49313" y="1125538"/>
            <a:ext cx="6013450" cy="46005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8936FD-077E-4CD3-B51C-0659CD0A64D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0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C3704A-4704-49EB-9671-5A92A15AA7DB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38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885082-9116-4037-887B-7B9D16525CFF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2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49313" y="2133600"/>
            <a:ext cx="4033837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2133600"/>
            <a:ext cx="4033838" cy="3592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5F6ABC-925C-4CC2-B1D5-FB00ADFCF05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52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E86592-79B9-4D7D-BB7E-2DF4D2C915D2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4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C24A68-8958-47F0-80D6-B06EC714E2EE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8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488CED-DB00-4B97-877B-3BDA0BD137E4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9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D42020-5ED0-4B6B-9FAC-8436FC5DBDE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3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B9ABED-5EFA-4B11-AFC8-8F4FCCB01C21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6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1125538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9313" y="2133600"/>
            <a:ext cx="82200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4634" tIns="0" rIns="34634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457200" y="6453188"/>
            <a:ext cx="39909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/>
          <a:lstStyle/>
          <a:p>
            <a:r>
              <a:rPr lang="en-US" sz="900">
                <a:latin typeface="Trebuchet MS" pitchFamily="34" charset="0"/>
              </a:rPr>
              <a:t>CEG-SAM-10 Meeting Kurchatov-City, Kazakhstan, September 5-9, 2006</a:t>
            </a:r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32725" y="6016625"/>
            <a:ext cx="124460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D5C75F-D7D6-4F89-B2B7-1D15B5D8E5B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690563" y="904875"/>
            <a:ext cx="8439150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704850" y="908050"/>
            <a:ext cx="0" cy="13684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050" name="Picture 26" descr="logo5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71488"/>
            <a:ext cx="1700213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560388" y="476250"/>
            <a:ext cx="0" cy="2160588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defTabSz="1271588" rtl="0" eaLnBrk="0" fontAlgn="base" hangingPunct="0">
        <a:spcBef>
          <a:spcPts val="1363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30200" indent="-330200" algn="l" defTabSz="1271588" rtl="0" eaLnBrk="0" fontAlgn="base" hangingPunct="0">
        <a:spcBef>
          <a:spcPts val="2188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2738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SzPct val="75000"/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1246188" indent="-257175" algn="l" defTabSz="1271588" rtl="0" eaLnBrk="0" fontAlgn="base" hangingPunct="0">
        <a:spcBef>
          <a:spcPts val="1088"/>
        </a:spcBef>
        <a:spcAft>
          <a:spcPct val="0"/>
        </a:spcAft>
        <a:buClr>
          <a:schemeClr val="accent2"/>
        </a:buClr>
        <a:buFont typeface="Wingdings" pitchFamily="2" charset="2"/>
        <a:buChar char="Ÿ"/>
        <a:defRPr>
          <a:solidFill>
            <a:schemeClr val="tx1"/>
          </a:solidFill>
          <a:latin typeface="+mn-lt"/>
        </a:defRPr>
      </a:lvl3pPr>
      <a:lvl4pPr marL="1808163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Helvetica" pitchFamily="34" charset="0"/>
        </a:defRPr>
      </a:lvl4pPr>
      <a:lvl5pPr marL="23145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5pPr>
      <a:lvl6pPr marL="27717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6pPr>
      <a:lvl7pPr marL="32289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7pPr>
      <a:lvl8pPr marL="36861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8pPr>
      <a:lvl9pPr marL="4143375" indent="-257175" algn="l" defTabSz="1271588" rtl="0" eaLnBrk="0" fontAlgn="base" hangingPunct="0">
        <a:spcBef>
          <a:spcPts val="1088"/>
        </a:spcBef>
        <a:spcAft>
          <a:spcPct val="0"/>
        </a:spcAft>
        <a:buFont typeface="Arial" charset="0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42950" y="2130425"/>
            <a:ext cx="8420100" cy="1874838"/>
          </a:xfrm>
        </p:spPr>
        <p:txBody>
          <a:bodyPr/>
          <a:lstStyle/>
          <a:p>
            <a:r>
              <a:rPr lang="en-GB" sz="2800"/>
              <a:t>SARNET Source Term Comments on</a:t>
            </a:r>
            <a:br>
              <a:rPr lang="en-GB" sz="2800"/>
            </a:br>
            <a:r>
              <a:rPr lang="en-GB" sz="2800"/>
              <a:t>the Draft ISTC Proposal VERONIKA</a:t>
            </a:r>
            <a:br>
              <a:rPr lang="en-GB" sz="2800"/>
            </a:br>
            <a:r>
              <a:rPr lang="en-GB" sz="1800" b="0" i="1"/>
              <a:t/>
            </a:r>
            <a:br>
              <a:rPr lang="en-GB" sz="1800" b="0" i="1"/>
            </a:br>
            <a:r>
              <a:rPr lang="en-GB" sz="1800" b="0" i="1"/>
              <a:t>Edited by </a:t>
            </a:r>
            <a:br>
              <a:rPr lang="en-GB" sz="1800" b="0" i="1"/>
            </a:br>
            <a:r>
              <a:rPr lang="en-GB" sz="1800" b="0" i="1"/>
              <a:t>T. Haste (PSI), P. Giordano (IRSN) and </a:t>
            </a:r>
            <a:r>
              <a:rPr lang="en-GB" sz="1800" b="0" i="1" u="sng"/>
              <a:t>L.E. Herranz</a:t>
            </a:r>
            <a:r>
              <a:rPr lang="en-GB" sz="1800" b="0" i="1"/>
              <a:t> (CIEMAT)</a:t>
            </a:r>
            <a:br>
              <a:rPr lang="en-GB" sz="1800" b="0" i="1"/>
            </a:br>
            <a:r>
              <a:rPr lang="en-GB" sz="1800" b="0" i="1"/>
              <a:t/>
            </a:r>
            <a:br>
              <a:rPr lang="en-GB" sz="1800" b="0" i="1"/>
            </a:br>
            <a:r>
              <a:rPr lang="en-GB" sz="1800" b="0" i="1"/>
              <a:t>from the contributions of:</a:t>
            </a:r>
            <a:br>
              <a:rPr lang="en-GB" sz="1800" b="0" i="1"/>
            </a:br>
            <a:r>
              <a:rPr lang="en-GB" sz="1800" b="0" i="1"/>
              <a:t>Z. Hozer (AEKI), G. Ducros (CEA), Y. Dutheillet (EDF), N. Davidovich (ENEA)</a:t>
            </a:r>
            <a:br>
              <a:rPr lang="en-GB" sz="1800" b="0" i="1"/>
            </a:br>
            <a:r>
              <a:rPr lang="en-GB" sz="1800" b="0" i="1"/>
              <a:t>R. Dubourg (IRSN), D. Bottomely (JRC/ITU) and S. Güntay (PSI)</a:t>
            </a:r>
            <a:br>
              <a:rPr lang="en-GB" sz="1800" b="0" i="1"/>
            </a:br>
            <a:endParaRPr lang="en-GB" sz="1600" b="0" i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20750" y="4437063"/>
            <a:ext cx="8135938" cy="1752600"/>
          </a:xfrm>
        </p:spPr>
        <p:txBody>
          <a:bodyPr/>
          <a:lstStyle/>
          <a:p>
            <a:endParaRPr lang="en-GB" sz="2000"/>
          </a:p>
          <a:p>
            <a:r>
              <a:rPr lang="en-GB" sz="2000"/>
              <a:t>CEG-SAM-10 meeting</a:t>
            </a:r>
          </a:p>
          <a:p>
            <a:r>
              <a:rPr lang="en-GB" sz="2000"/>
              <a:t>Kurchatov-City, Republic of Kazakhstan, IAE NNC, Sept. 5-8, 2006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5CE04-5C40-41F6-A3A4-6CD92ECAB580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OUTLINE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313" y="2133600"/>
            <a:ext cx="8220075" cy="3267075"/>
          </a:xfrm>
        </p:spPr>
        <p:txBody>
          <a:bodyPr/>
          <a:lstStyle/>
          <a:p>
            <a:endParaRPr lang="en-GB" sz="2000"/>
          </a:p>
          <a:p>
            <a:r>
              <a:rPr lang="en-GB" sz="2000"/>
              <a:t>Overview of the VERONIKA Project Proposal </a:t>
            </a:r>
          </a:p>
          <a:p>
            <a:r>
              <a:rPr lang="en-GB" sz="2000"/>
              <a:t>Procedure &amp; Schedule </a:t>
            </a:r>
          </a:p>
          <a:p>
            <a:r>
              <a:rPr lang="en-GB" sz="2000"/>
              <a:t>Specific Comments </a:t>
            </a:r>
          </a:p>
          <a:p>
            <a:r>
              <a:rPr lang="en-GB" sz="2000"/>
              <a:t>Generic Remarks</a:t>
            </a:r>
          </a:p>
          <a:p>
            <a:r>
              <a:rPr lang="en-GB" sz="2000"/>
              <a:t>Final Test Matrix </a:t>
            </a:r>
          </a:p>
          <a:p>
            <a:endParaRPr lang="en-GB" sz="2000"/>
          </a:p>
          <a:p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3C356C-DAC3-4D69-B153-1BE2C8A14E92}" type="slidenum">
              <a:rPr lang="en-US"/>
              <a:pPr/>
              <a:t>3</a:t>
            </a:fld>
            <a:endParaRPr lang="en-US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6394450" cy="652463"/>
          </a:xfrm>
        </p:spPr>
        <p:txBody>
          <a:bodyPr/>
          <a:lstStyle/>
          <a:p>
            <a:r>
              <a:rPr lang="en-GB" sz="2200"/>
              <a:t>Overview of the VERONIKA Project Proposal </a:t>
            </a:r>
            <a:endParaRPr lang="fr-FR" sz="2200"/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776288" y="1125538"/>
            <a:ext cx="8712200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600" b="1">
                <a:solidFill>
                  <a:schemeClr val="tx2"/>
                </a:solidFill>
                <a:sym typeface="Symbol" pitchFamily="18" charset="2"/>
              </a:rPr>
              <a:t>PART A. VVER Fuel-FPR: </a:t>
            </a:r>
            <a:r>
              <a:rPr lang="en-GB" sz="1400">
                <a:solidFill>
                  <a:schemeClr val="tx2"/>
                </a:solidFill>
                <a:sym typeface="Symbol" pitchFamily="18" charset="2"/>
              </a:rPr>
              <a:t>To obtain experimental data on FPR from highly irradiated VVER fuel and fuel 		micro-structure evolution</a:t>
            </a:r>
          </a:p>
        </p:txBody>
      </p:sp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213" y="1844675"/>
            <a:ext cx="77343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849313" y="5805488"/>
            <a:ext cx="8712200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600" b="1">
                <a:solidFill>
                  <a:schemeClr val="tx2"/>
                </a:solidFill>
                <a:sym typeface="Symbol" pitchFamily="18" charset="2"/>
              </a:rPr>
              <a:t>PART B. MFPR: </a:t>
            </a:r>
            <a:r>
              <a:rPr lang="en-GB" sz="1400">
                <a:solidFill>
                  <a:schemeClr val="tx2"/>
                </a:solidFill>
                <a:sym typeface="Symbol" pitchFamily="18" charset="2"/>
              </a:rPr>
              <a:t>To develop and validate the MFPR models based on data from PART A.</a:t>
            </a:r>
            <a:br>
              <a:rPr lang="en-GB" sz="1400">
                <a:solidFill>
                  <a:schemeClr val="tx2"/>
                </a:solidFill>
                <a:sym typeface="Symbol" pitchFamily="18" charset="2"/>
              </a:rPr>
            </a:br>
            <a:endParaRPr lang="en-GB" sz="1400">
              <a:solidFill>
                <a:schemeClr val="tx2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20FDC-F59B-47F3-A721-A2D04571FE4C}" type="slidenum">
              <a:rPr lang="en-US"/>
              <a:pPr/>
              <a:t>4</a:t>
            </a:fld>
            <a:endParaRPr lang="en-US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5562600" cy="652463"/>
          </a:xfrm>
        </p:spPr>
        <p:txBody>
          <a:bodyPr/>
          <a:lstStyle/>
          <a:p>
            <a:r>
              <a:rPr lang="en-GB" sz="2600"/>
              <a:t>Procedure &amp; Schedule</a:t>
            </a:r>
            <a:endParaRPr lang="fr-FR" sz="2600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313" y="1484313"/>
            <a:ext cx="8567737" cy="3267075"/>
          </a:xfrm>
          <a:noFill/>
          <a:ln/>
        </p:spPr>
        <p:txBody>
          <a:bodyPr/>
          <a:lstStyle/>
          <a:p>
            <a:endParaRPr lang="en-GB" sz="2000"/>
          </a:p>
          <a:p>
            <a:r>
              <a:rPr lang="en-GB" sz="2000"/>
              <a:t>CEG-SAM submission for review by the ST area (April 7th, 2006) </a:t>
            </a:r>
          </a:p>
          <a:p>
            <a:r>
              <a:rPr lang="en-GB" sz="2000"/>
              <a:t>Distribution to WP14-1 partners</a:t>
            </a:r>
          </a:p>
          <a:p>
            <a:r>
              <a:rPr lang="en-GB" sz="2000"/>
              <a:t>Collection of replies</a:t>
            </a:r>
          </a:p>
          <a:p>
            <a:r>
              <a:rPr lang="en-GB" sz="2000"/>
              <a:t>Discussion between ST Coordinator and Sub-manager of the proposal </a:t>
            </a:r>
          </a:p>
          <a:p>
            <a:r>
              <a:rPr lang="en-GB" sz="2000"/>
              <a:t>Issue of a technical note with SARNET-ST comments (May 31st, 2006) </a:t>
            </a:r>
          </a:p>
          <a:p>
            <a:endParaRPr lang="en-GB" sz="2000"/>
          </a:p>
          <a:p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CE7A89-224D-4623-96BD-B71A0B9E668B}" type="slidenum">
              <a:rPr lang="en-US"/>
              <a:pPr/>
              <a:t>5</a:t>
            </a:fld>
            <a:endParaRPr lang="en-US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5562600" cy="652463"/>
          </a:xfrm>
        </p:spPr>
        <p:txBody>
          <a:bodyPr/>
          <a:lstStyle/>
          <a:p>
            <a:r>
              <a:rPr lang="en-GB" sz="2600"/>
              <a:t>Specific Comments (1/3)</a:t>
            </a:r>
            <a:endParaRPr lang="fr-FR" sz="2600"/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2276475"/>
            <a:ext cx="8567738" cy="2376488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/>
              <a:t>Address the whole range of oxygen potential: H</a:t>
            </a:r>
            <a:r>
              <a:rPr lang="en-GB" sz="1600" baseline="-25000"/>
              <a:t>2</a:t>
            </a:r>
            <a:r>
              <a:rPr lang="en-GB" sz="1600"/>
              <a:t>/H</a:t>
            </a:r>
            <a:r>
              <a:rPr lang="en-GB" sz="1600" baseline="-25000"/>
              <a:t>2</a:t>
            </a:r>
            <a:r>
              <a:rPr lang="en-GB" sz="1600"/>
              <a:t>-H</a:t>
            </a:r>
            <a:r>
              <a:rPr lang="en-GB" sz="1600" baseline="-25000"/>
              <a:t>2</a:t>
            </a:r>
            <a:r>
              <a:rPr lang="en-GB" sz="1600"/>
              <a:t>O</a:t>
            </a:r>
            <a:r>
              <a:rPr lang="en-GB" sz="1600" baseline="-25000"/>
              <a:t>v</a:t>
            </a:r>
            <a:r>
              <a:rPr lang="en-GB" sz="1600"/>
              <a:t>/H2O</a:t>
            </a:r>
            <a:r>
              <a:rPr lang="en-GB" sz="1600" baseline="-25000"/>
              <a:t>v</a:t>
            </a:r>
            <a:r>
              <a:rPr lang="en-GB" sz="1600"/>
              <a:t>/air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/>
              <a:t>Measurement of the oxidation state of the clad before the test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/>
              <a:t>Define the experimental technique to be used to de-clad fuel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/>
              <a:t>Need for fuel characterization (i.e., grain size, natural and/or artificial damage, etc.)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/>
              <a:t>Define TH conditions (i.e., gas flows, composition of mixtures) more accurately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/>
              <a:t>Care about re-irradiation history and crucible material!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GB" sz="1600"/>
              <a:t>Enable MFPR (if needed) to deal with highly oxidizing conditions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992188" y="981075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b="1">
                <a:solidFill>
                  <a:schemeClr val="tx2"/>
                </a:solidFill>
              </a:rPr>
              <a:t>Boundary Conditions</a:t>
            </a:r>
            <a:r>
              <a:rPr lang="en-GB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992188" y="1628775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800" b="1">
                <a:solidFill>
                  <a:schemeClr val="tx2"/>
                </a:solidFill>
                <a:sym typeface="Symbol" pitchFamily="18" charset="2"/>
              </a:rPr>
              <a:t> Recommendations</a:t>
            </a:r>
            <a:r>
              <a:rPr lang="en-GB" sz="1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1065213" y="4797425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800" b="1">
                <a:solidFill>
                  <a:schemeClr val="tx2"/>
                </a:solidFill>
                <a:sym typeface="Symbol" pitchFamily="18" charset="2"/>
              </a:rPr>
              <a:t> Valuable ST information</a:t>
            </a:r>
            <a:r>
              <a:rPr lang="en-GB" sz="1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920750" y="5516563"/>
            <a:ext cx="856773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spcBef>
                <a:spcPts val="1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1600"/>
              <a:t>Plant calculations to identify relevant fuel and coolant conditions of air-ingress scenarios </a:t>
            </a:r>
          </a:p>
          <a:p>
            <a:pPr marL="330200" indent="-330200" defTabSz="1271588">
              <a:spcBef>
                <a:spcPts val="1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1600"/>
              <a:t>PHEBUS-FP experience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325A2-446F-4ACD-9BF7-38F4793C0DE4}" type="slidenum">
              <a:rPr lang="en-US"/>
              <a:pPr/>
              <a:t>6</a:t>
            </a:fld>
            <a:endParaRPr lang="en-US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5562600" cy="652463"/>
          </a:xfrm>
        </p:spPr>
        <p:txBody>
          <a:bodyPr/>
          <a:lstStyle/>
          <a:p>
            <a:r>
              <a:rPr lang="en-GB" sz="2600"/>
              <a:t>Specific Comments (2/3)</a:t>
            </a:r>
            <a:endParaRPr lang="fr-FR" sz="2600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2276475"/>
            <a:ext cx="8567738" cy="1152525"/>
          </a:xfrm>
          <a:noFill/>
          <a:ln/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1600"/>
              <a:t>Similarity to VERCORS and VERDON programmes </a:t>
            </a:r>
          </a:p>
          <a:p>
            <a:pPr>
              <a:spcBef>
                <a:spcPts val="1000"/>
              </a:spcBef>
            </a:pPr>
            <a:r>
              <a:rPr lang="en-GB" sz="1600"/>
              <a:t>Comparisons to VERCORS could provide insights on the fuel effect (W-PWR vs VVER)</a:t>
            </a:r>
          </a:p>
          <a:p>
            <a:pPr>
              <a:spcBef>
                <a:spcPts val="1000"/>
              </a:spcBef>
            </a:pPr>
            <a:r>
              <a:rPr lang="en-GB" sz="1600"/>
              <a:t>Future tests definition should take into account results as they appear 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992188" y="981075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b="1">
                <a:solidFill>
                  <a:schemeClr val="tx2"/>
                </a:solidFill>
              </a:rPr>
              <a:t>Relationship with other projects</a:t>
            </a:r>
            <a:r>
              <a:rPr lang="en-GB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992188" y="1628775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800" b="1">
                <a:solidFill>
                  <a:schemeClr val="tx2"/>
                </a:solidFill>
                <a:sym typeface="Symbol" pitchFamily="18" charset="2"/>
              </a:rPr>
              <a:t> Observations</a:t>
            </a:r>
            <a:r>
              <a:rPr lang="en-GB" sz="1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920750" y="4941888"/>
            <a:ext cx="8567738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4634" tIns="0" rIns="34634" bIns="0"/>
          <a:lstStyle/>
          <a:p>
            <a:pPr marL="330200" indent="-330200" defTabSz="1271588">
              <a:spcBef>
                <a:spcPts val="1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1600"/>
              <a:t>Post-test examinations: use of EPMA/SEM, SIMS and TEM</a:t>
            </a:r>
          </a:p>
          <a:p>
            <a:pPr marL="330200" indent="-330200" defTabSz="1271588">
              <a:spcBef>
                <a:spcPts val="1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1600"/>
              <a:t>On-line measurements: counting rate adjust by using different collimator slits?</a:t>
            </a:r>
          </a:p>
          <a:p>
            <a:pPr marL="330200" indent="-330200" defTabSz="1271588">
              <a:spcBef>
                <a:spcPts val="1000"/>
              </a:spcBef>
              <a:buClr>
                <a:schemeClr val="accent2"/>
              </a:buClr>
              <a:buSzPct val="75000"/>
              <a:buFont typeface="Wingdings" pitchFamily="2" charset="2"/>
              <a:buChar char="l"/>
            </a:pPr>
            <a:r>
              <a:rPr lang="en-GB" sz="1600"/>
              <a:t>Conduct a null test to characterize local boundary conditions round the crucible</a:t>
            </a:r>
          </a:p>
        </p:txBody>
      </p:sp>
      <p:sp>
        <p:nvSpPr>
          <p:cNvPr id="151560" name="Rectangle 8"/>
          <p:cNvSpPr>
            <a:spLocks noChangeArrowheads="1"/>
          </p:cNvSpPr>
          <p:nvPr/>
        </p:nvSpPr>
        <p:spPr bwMode="auto">
          <a:xfrm>
            <a:off x="992188" y="3644900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b="1">
                <a:solidFill>
                  <a:schemeClr val="tx2"/>
                </a:solidFill>
              </a:rPr>
              <a:t>Detailed experimental matters</a:t>
            </a:r>
            <a:r>
              <a:rPr lang="en-GB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992188" y="4221163"/>
            <a:ext cx="8220075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800" b="1">
                <a:solidFill>
                  <a:schemeClr val="tx2"/>
                </a:solidFill>
                <a:sym typeface="Symbol" pitchFamily="18" charset="2"/>
              </a:rPr>
              <a:t> Recommendations</a:t>
            </a:r>
            <a:r>
              <a:rPr lang="en-GB" sz="18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78F000-1AF4-4DFC-8E41-90E29033E657}" type="slidenum">
              <a:rPr lang="en-US"/>
              <a:pPr/>
              <a:t>7</a:t>
            </a:fld>
            <a:endParaRPr lang="en-US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5562600" cy="652463"/>
          </a:xfrm>
        </p:spPr>
        <p:txBody>
          <a:bodyPr/>
          <a:lstStyle/>
          <a:p>
            <a:r>
              <a:rPr lang="en-GB" sz="2600"/>
              <a:t>Specific Comments (3/3)</a:t>
            </a:r>
            <a:endParaRPr lang="fr-FR" sz="2600"/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750" y="2276475"/>
            <a:ext cx="8567738" cy="504825"/>
          </a:xfrm>
          <a:noFill/>
          <a:ln/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1600"/>
              <a:t>Use B</a:t>
            </a:r>
            <a:r>
              <a:rPr lang="en-GB" sz="1600" baseline="-25000"/>
              <a:t>4</a:t>
            </a:r>
            <a:r>
              <a:rPr lang="en-GB" sz="1600"/>
              <a:t>C and steel next to the fuel sample (release enhancement by eutectic formation!)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992188" y="981075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b="1">
                <a:solidFill>
                  <a:schemeClr val="tx2"/>
                </a:solidFill>
              </a:rPr>
              <a:t>Extension to the scope</a:t>
            </a:r>
            <a:r>
              <a:rPr lang="en-GB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992188" y="1628775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800" b="1">
                <a:solidFill>
                  <a:schemeClr val="tx2"/>
                </a:solidFill>
                <a:sym typeface="Symbol" pitchFamily="18" charset="2"/>
              </a:rPr>
              <a:t> Recommendation</a:t>
            </a:r>
            <a:r>
              <a:rPr lang="en-GB" sz="1800" b="1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B6D20-16BD-43DC-946E-B5892EF171C5}" type="slidenum">
              <a:rPr lang="en-US"/>
              <a:pPr/>
              <a:t>8</a:t>
            </a:fld>
            <a:endParaRPr lang="en-U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5562600" cy="652463"/>
          </a:xfrm>
        </p:spPr>
        <p:txBody>
          <a:bodyPr/>
          <a:lstStyle/>
          <a:p>
            <a:r>
              <a:rPr lang="en-GB" sz="2600"/>
              <a:t>Generic Remarks</a:t>
            </a:r>
            <a:endParaRPr lang="fr-FR" sz="260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49313" y="1484313"/>
            <a:ext cx="8567737" cy="1944687"/>
          </a:xfrm>
          <a:noFill/>
          <a:ln/>
        </p:spPr>
        <p:txBody>
          <a:bodyPr/>
          <a:lstStyle/>
          <a:p>
            <a:endParaRPr lang="en-GB"/>
          </a:p>
          <a:p>
            <a:r>
              <a:rPr lang="en-GB"/>
              <a:t>Technical support to the proposal from SARNET-ST </a:t>
            </a:r>
          </a:p>
          <a:p>
            <a:r>
              <a:rPr lang="en-GB"/>
              <a:t>Appreciation for the systematic nature of the test matrix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693D8-D6A1-450F-ABC6-57EEC4EE76C7}" type="slidenum">
              <a:rPr lang="en-US"/>
              <a:pPr/>
              <a:t>9</a:t>
            </a:fld>
            <a:endParaRPr lang="en-US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5562600" cy="652463"/>
          </a:xfrm>
        </p:spPr>
        <p:txBody>
          <a:bodyPr/>
          <a:lstStyle/>
          <a:p>
            <a:r>
              <a:rPr lang="en-GB" sz="2600"/>
              <a:t>Last Test Matrix Proposed</a:t>
            </a:r>
            <a:endParaRPr lang="fr-FR" sz="2600"/>
          </a:p>
        </p:txBody>
      </p:sp>
      <p:pic>
        <p:nvPicPr>
          <p:cNvPr id="1546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3" y="1125538"/>
            <a:ext cx="7027862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776288" y="4076700"/>
            <a:ext cx="822007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1271588">
              <a:spcBef>
                <a:spcPts val="1363"/>
              </a:spcBef>
            </a:pPr>
            <a:r>
              <a:rPr lang="en-GB" sz="1800" b="1">
                <a:solidFill>
                  <a:schemeClr val="tx2"/>
                </a:solidFill>
                <a:sym typeface="Symbol" pitchFamily="18" charset="2"/>
              </a:rPr>
              <a:t> Observations</a:t>
            </a:r>
            <a:r>
              <a:rPr lang="en-GB" sz="1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704850" y="4724400"/>
            <a:ext cx="8567738" cy="504825"/>
          </a:xfrm>
          <a:noFill/>
          <a:ln/>
        </p:spPr>
        <p:txBody>
          <a:bodyPr/>
          <a:lstStyle/>
          <a:p>
            <a:pPr>
              <a:spcBef>
                <a:spcPts val="1000"/>
              </a:spcBef>
            </a:pPr>
            <a:r>
              <a:rPr lang="en-GB" sz="1600"/>
              <a:t>No steam tests in this new proposal!</a:t>
            </a:r>
          </a:p>
          <a:p>
            <a:pPr>
              <a:spcBef>
                <a:spcPts val="1000"/>
              </a:spcBef>
            </a:pPr>
            <a:r>
              <a:rPr lang="en-GB" sz="1600"/>
              <a:t>He substituted for Ar</a:t>
            </a:r>
          </a:p>
          <a:p>
            <a:pPr>
              <a:spcBef>
                <a:spcPts val="1000"/>
              </a:spcBef>
            </a:pPr>
            <a:r>
              <a:rPr lang="en-GB" sz="1600"/>
              <a:t>Experimental techniques to be used not stated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Rnet_Folie_quer">
  <a:themeElements>
    <a:clrScheme name="SARnet_Folie_quer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ARnet_Folie_qu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318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Rnet_Folie_quer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Rnet_Folie_quer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Rnet_Folie_quer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C:\DOCUME~1\micaelli\LOCALS~1\Temp\SARnet_Folie_quer.pot</Template>
  <TotalTime>618</TotalTime>
  <Words>398</Words>
  <Application>Microsoft Office PowerPoint</Application>
  <PresentationFormat>A4-Papier (210x297 mm)</PresentationFormat>
  <Paragraphs>66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Wingdings</vt:lpstr>
      <vt:lpstr>Helvetica</vt:lpstr>
      <vt:lpstr>Times New Roman</vt:lpstr>
      <vt:lpstr>Trebuchet MS</vt:lpstr>
      <vt:lpstr>Symbol</vt:lpstr>
      <vt:lpstr>SARnet_Folie_quer</vt:lpstr>
      <vt:lpstr>SARNET Source Term Comments on the Draft ISTC Proposal VERONIKA  Edited by  T. Haste (PSI), P. Giordano (IRSN) and L.E. Herranz (CIEMAT)  from the contributions of: Z. Hozer (AEKI), G. Ducros (CEA), Y. Dutheillet (EDF), N. Davidovich (ENEA) R. Dubourg (IRSN), D. Bottomely (JRC/ITU) and S. Güntay (PSI) </vt:lpstr>
      <vt:lpstr>OUTLINE</vt:lpstr>
      <vt:lpstr>Overview of the VERONIKA Project Proposal </vt:lpstr>
      <vt:lpstr>Procedure &amp; Schedule</vt:lpstr>
      <vt:lpstr>Specific Comments (1/3)</vt:lpstr>
      <vt:lpstr>Specific Comments (2/3)</vt:lpstr>
      <vt:lpstr>Specific Comments (3/3)</vt:lpstr>
      <vt:lpstr>Generic Remarks</vt:lpstr>
      <vt:lpstr>Last Test Matrix Proposed</vt:lpstr>
    </vt:vector>
  </TitlesOfParts>
  <Company>CEA CADARACHE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Präsentation</dc:title>
  <dc:creator>MICAELLI</dc:creator>
  <dc:description>A4 Format_x000d_
Stand: 05.07.02</dc:description>
  <cp:lastModifiedBy>Peters, Ursula</cp:lastModifiedBy>
  <cp:revision>93</cp:revision>
  <cp:lastPrinted>1997-08-19T11:07:52Z</cp:lastPrinted>
  <dcterms:created xsi:type="dcterms:W3CDTF">2004-03-30T06:10:40Z</dcterms:created>
  <dcterms:modified xsi:type="dcterms:W3CDTF">2012-10-09T15:26:04Z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SARNET Source Term Comments on_x000b_the Draft ISTC Proposal VERONIKA.</vt:lpwstr>
  </property>
</Properties>
</file>