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322" r:id="rId4"/>
    <p:sldId id="320" r:id="rId5"/>
    <p:sldId id="317" r:id="rId6"/>
    <p:sldId id="318" r:id="rId7"/>
    <p:sldId id="319" r:id="rId8"/>
    <p:sldId id="316" r:id="rId9"/>
    <p:sldId id="321" r:id="rId10"/>
  </p:sldIdLst>
  <p:sldSz cx="9906000" cy="6858000" type="A4"/>
  <p:notesSz cx="67691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3" autoAdjust="0"/>
    <p:restoredTop sz="94609" autoAdjust="0"/>
  </p:normalViewPr>
  <p:slideViewPr>
    <p:cSldViewPr>
      <p:cViewPr>
        <p:scale>
          <a:sx n="91" d="100"/>
          <a:sy n="91" d="100"/>
        </p:scale>
        <p:origin x="-1368" y="-24"/>
      </p:cViewPr>
      <p:guideLst>
        <p:guide orient="horz" pos="1797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890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321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60" tIns="0" rIns="19260" bIns="0" numCol="1" anchor="t" anchorCtr="0" compatLnSpc="1">
            <a:prstTxWarp prst="textNoShape">
              <a:avLst/>
            </a:prstTxWarp>
          </a:bodyPr>
          <a:lstStyle>
            <a:lvl1pPr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6988" y="0"/>
            <a:ext cx="29321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60" tIns="0" rIns="19260" bIns="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09613" y="749300"/>
            <a:ext cx="5346700" cy="3702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703763"/>
            <a:ext cx="4967287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4" tIns="46545" rIns="93084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10700"/>
            <a:ext cx="29321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60" tIns="0" rIns="19260" bIns="0" numCol="1" anchor="b" anchorCtr="0" compatLnSpc="1">
            <a:prstTxWarp prst="textNoShape">
              <a:avLst/>
            </a:prstTxWarp>
          </a:bodyPr>
          <a:lstStyle>
            <a:lvl1pPr defTabSz="92710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6988" y="9410700"/>
            <a:ext cx="29321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60" tIns="0" rIns="19260" bIns="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000" i="1">
                <a:latin typeface="Times New Roman" pitchFamily="18" charset="0"/>
              </a:defRPr>
            </a:lvl1pPr>
          </a:lstStyle>
          <a:p>
            <a:fld id="{3BF5DEAA-F88A-4360-8263-A6D4B0165BD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287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4E443DDF-52F6-4B4A-98D8-0A12F426812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710C09-4ED7-4E10-88D9-396A399EAF0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6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8936FD-077E-4CD3-B51C-0659CD0A64D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C3704A-4704-49EB-9671-5A92A15AA7D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3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885082-9116-4037-887B-7B9D16525CF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5F6ABC-925C-4CC2-B1D5-FB00ADFCF05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E86592-79B9-4D7D-BB7E-2DF4D2C915D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24A68-8958-47F0-80D6-B06EC714E2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488CED-DB00-4B97-877B-3BDA0BD137E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D42020-5ED0-4B6B-9FAC-8436FC5DBDE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3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B9ABED-5EFA-4B11-AFC8-8F4FCCB01C2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457200" y="6453188"/>
            <a:ext cx="39909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sz="900">
                <a:latin typeface="Trebuchet MS" pitchFamily="34" charset="0"/>
              </a:rPr>
              <a:t>CEG-SAM-10 Meeting Kurchatov-City, Kazakhstan, September 5-9, 2006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32725" y="6016625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D5C75F-D7D6-4F89-B2B7-1D15B5D8E5B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874838"/>
          </a:xfrm>
        </p:spPr>
        <p:txBody>
          <a:bodyPr/>
          <a:lstStyle/>
          <a:p>
            <a:r>
              <a:rPr lang="en-GB" sz="2800"/>
              <a:t>SARNET Source Term Comments on</a:t>
            </a:r>
            <a:br>
              <a:rPr lang="en-GB" sz="2800"/>
            </a:br>
            <a:r>
              <a:rPr lang="en-GB" sz="2800"/>
              <a:t>the Draft ISTC Proposal VERONIKA</a:t>
            </a:r>
            <a:br>
              <a:rPr lang="en-GB" sz="2800"/>
            </a:br>
            <a:r>
              <a:rPr lang="en-GB" sz="1800" b="0" i="1"/>
              <a:t/>
            </a:r>
            <a:br>
              <a:rPr lang="en-GB" sz="1800" b="0" i="1"/>
            </a:br>
            <a:r>
              <a:rPr lang="en-GB" sz="1800" b="0" i="1"/>
              <a:t>Edited by </a:t>
            </a:r>
            <a:br>
              <a:rPr lang="en-GB" sz="1800" b="0" i="1"/>
            </a:br>
            <a:r>
              <a:rPr lang="en-GB" sz="1800" b="0" i="1"/>
              <a:t>T. Haste (PSI), P. Giordano (IRSN) and </a:t>
            </a:r>
            <a:r>
              <a:rPr lang="en-GB" sz="1800" b="0" i="1" u="sng"/>
              <a:t>L.E. Herranz</a:t>
            </a:r>
            <a:r>
              <a:rPr lang="en-GB" sz="1800" b="0" i="1"/>
              <a:t> (CIEMAT)</a:t>
            </a:r>
            <a:br>
              <a:rPr lang="en-GB" sz="1800" b="0" i="1"/>
            </a:br>
            <a:r>
              <a:rPr lang="en-GB" sz="1800" b="0" i="1"/>
              <a:t/>
            </a:r>
            <a:br>
              <a:rPr lang="en-GB" sz="1800" b="0" i="1"/>
            </a:br>
            <a:r>
              <a:rPr lang="en-GB" sz="1800" b="0" i="1"/>
              <a:t>from the contributions of:</a:t>
            </a:r>
            <a:br>
              <a:rPr lang="en-GB" sz="1800" b="0" i="1"/>
            </a:br>
            <a:r>
              <a:rPr lang="en-GB" sz="1800" b="0" i="1"/>
              <a:t>Z. Hozer (AEKI), G. Ducros (CEA), Y. Dutheillet (EDF), N. Davidovich (ENEA)</a:t>
            </a:r>
            <a:br>
              <a:rPr lang="en-GB" sz="1800" b="0" i="1"/>
            </a:br>
            <a:r>
              <a:rPr lang="en-GB" sz="1800" b="0" i="1"/>
              <a:t>R. Dubourg (IRSN), D. Bottomely (JRC/ITU) and S. Güntay (PSI)</a:t>
            </a:r>
            <a:br>
              <a:rPr lang="en-GB" sz="1800" b="0" i="1"/>
            </a:br>
            <a:endParaRPr lang="en-GB" sz="1600" b="0" i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0750" y="4437063"/>
            <a:ext cx="8135938" cy="1752600"/>
          </a:xfrm>
        </p:spPr>
        <p:txBody>
          <a:bodyPr/>
          <a:lstStyle/>
          <a:p>
            <a:endParaRPr lang="en-GB" sz="2000"/>
          </a:p>
          <a:p>
            <a:r>
              <a:rPr lang="en-GB" sz="2000"/>
              <a:t>CEG-SAM-10 meeting</a:t>
            </a:r>
          </a:p>
          <a:p>
            <a:r>
              <a:rPr lang="en-GB" sz="2000"/>
              <a:t>Kurchatov-City, Republic of Kazakhstan, IAE NNC, Sept. 5-8,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5CE04-5C40-41F6-A3A4-6CD92ECAB580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2133600"/>
            <a:ext cx="8220075" cy="3267075"/>
          </a:xfrm>
        </p:spPr>
        <p:txBody>
          <a:bodyPr/>
          <a:lstStyle/>
          <a:p>
            <a:endParaRPr lang="en-GB" sz="2000"/>
          </a:p>
          <a:p>
            <a:r>
              <a:rPr lang="en-GB" sz="2000"/>
              <a:t>Overview of the VERONIKA Project Proposal </a:t>
            </a:r>
          </a:p>
          <a:p>
            <a:r>
              <a:rPr lang="en-GB" sz="2000"/>
              <a:t>Procedure &amp; Schedule </a:t>
            </a:r>
          </a:p>
          <a:p>
            <a:r>
              <a:rPr lang="en-GB" sz="2000"/>
              <a:t>Specific Comments </a:t>
            </a:r>
          </a:p>
          <a:p>
            <a:r>
              <a:rPr lang="en-GB" sz="2000"/>
              <a:t>Generic Remarks</a:t>
            </a:r>
          </a:p>
          <a:p>
            <a:r>
              <a:rPr lang="en-GB" sz="2000"/>
              <a:t>Final Test Matrix </a:t>
            </a:r>
          </a:p>
          <a:p>
            <a:endParaRPr lang="en-GB" sz="2000"/>
          </a:p>
          <a:p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C356C-DAC3-4D69-B153-1BE2C8A14E92}" type="slidenum">
              <a:rPr lang="en-US"/>
              <a:pPr/>
              <a:t>3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394450" cy="652463"/>
          </a:xfrm>
        </p:spPr>
        <p:txBody>
          <a:bodyPr/>
          <a:lstStyle/>
          <a:p>
            <a:r>
              <a:rPr lang="en-GB" sz="2200"/>
              <a:t>Overview of the VERONIKA Project Proposal </a:t>
            </a:r>
            <a:endParaRPr lang="fr-FR" sz="2200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776288" y="1125538"/>
            <a:ext cx="87122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600" b="1">
                <a:solidFill>
                  <a:schemeClr val="tx2"/>
                </a:solidFill>
                <a:sym typeface="Symbol" pitchFamily="18" charset="2"/>
              </a:rPr>
              <a:t>PART A. VVER Fuel-FPR: </a:t>
            </a:r>
            <a:r>
              <a:rPr lang="en-GB" sz="1400">
                <a:solidFill>
                  <a:schemeClr val="tx2"/>
                </a:solidFill>
                <a:sym typeface="Symbol" pitchFamily="18" charset="2"/>
              </a:rPr>
              <a:t>To obtain experimental data on FPR from highly irradiated VVER fuel and fuel 		micro-structure evolution</a:t>
            </a:r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844675"/>
            <a:ext cx="77343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849313" y="5805488"/>
            <a:ext cx="8712200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600" b="1">
                <a:solidFill>
                  <a:schemeClr val="tx2"/>
                </a:solidFill>
                <a:sym typeface="Symbol" pitchFamily="18" charset="2"/>
              </a:rPr>
              <a:t>PART B. MFPR: </a:t>
            </a:r>
            <a:r>
              <a:rPr lang="en-GB" sz="1400">
                <a:solidFill>
                  <a:schemeClr val="tx2"/>
                </a:solidFill>
                <a:sym typeface="Symbol" pitchFamily="18" charset="2"/>
              </a:rPr>
              <a:t>To develop and validate the MFPR models based on data from PART A.</a:t>
            </a:r>
            <a:br>
              <a:rPr lang="en-GB" sz="1400">
                <a:solidFill>
                  <a:schemeClr val="tx2"/>
                </a:solidFill>
                <a:sym typeface="Symbol" pitchFamily="18" charset="2"/>
              </a:rPr>
            </a:br>
            <a:endParaRPr lang="en-GB" sz="1400">
              <a:solidFill>
                <a:schemeClr val="tx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20FDC-F59B-47F3-A721-A2D04571FE4C}" type="slidenum">
              <a:rPr lang="en-US"/>
              <a:pPr/>
              <a:t>4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Procedure &amp; Schedule</a:t>
            </a:r>
            <a:endParaRPr lang="fr-FR" sz="260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484313"/>
            <a:ext cx="8567737" cy="3267075"/>
          </a:xfrm>
          <a:noFill/>
          <a:ln/>
        </p:spPr>
        <p:txBody>
          <a:bodyPr/>
          <a:lstStyle/>
          <a:p>
            <a:endParaRPr lang="en-GB" sz="2000"/>
          </a:p>
          <a:p>
            <a:r>
              <a:rPr lang="en-GB" sz="2000"/>
              <a:t>CEG-SAM submission for review by the ST area (April 7th, 2006) </a:t>
            </a:r>
          </a:p>
          <a:p>
            <a:r>
              <a:rPr lang="en-GB" sz="2000"/>
              <a:t>Distribution to WP14-1 partners</a:t>
            </a:r>
          </a:p>
          <a:p>
            <a:r>
              <a:rPr lang="en-GB" sz="2000"/>
              <a:t>Collection of replies</a:t>
            </a:r>
          </a:p>
          <a:p>
            <a:r>
              <a:rPr lang="en-GB" sz="2000"/>
              <a:t>Discussion between ST Coordinator and Sub-manager of the proposal </a:t>
            </a:r>
          </a:p>
          <a:p>
            <a:r>
              <a:rPr lang="en-GB" sz="2000"/>
              <a:t>Issue of a technical note with SARNET-ST comments (May 31st, 2006) </a:t>
            </a:r>
          </a:p>
          <a:p>
            <a:endParaRPr lang="en-GB" sz="2000"/>
          </a:p>
          <a:p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E7A89-224D-4623-96BD-B71A0B9E668B}" type="slidenum">
              <a:rPr lang="en-US"/>
              <a:pPr/>
              <a:t>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Specific Comments (1/3)</a:t>
            </a:r>
            <a:endParaRPr lang="fr-FR" sz="260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2276475"/>
            <a:ext cx="8567738" cy="237648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Address the whole range of oxygen potential: H</a:t>
            </a:r>
            <a:r>
              <a:rPr lang="en-GB" sz="1600" baseline="-25000"/>
              <a:t>2</a:t>
            </a:r>
            <a:r>
              <a:rPr lang="en-GB" sz="1600"/>
              <a:t>/H</a:t>
            </a:r>
            <a:r>
              <a:rPr lang="en-GB" sz="1600" baseline="-25000"/>
              <a:t>2</a:t>
            </a:r>
            <a:r>
              <a:rPr lang="en-GB" sz="1600"/>
              <a:t>-H</a:t>
            </a:r>
            <a:r>
              <a:rPr lang="en-GB" sz="1600" baseline="-25000"/>
              <a:t>2</a:t>
            </a:r>
            <a:r>
              <a:rPr lang="en-GB" sz="1600"/>
              <a:t>O</a:t>
            </a:r>
            <a:r>
              <a:rPr lang="en-GB" sz="1600" baseline="-25000"/>
              <a:t>v</a:t>
            </a:r>
            <a:r>
              <a:rPr lang="en-GB" sz="1600"/>
              <a:t>/H2O</a:t>
            </a:r>
            <a:r>
              <a:rPr lang="en-GB" sz="1600" baseline="-25000"/>
              <a:t>v</a:t>
            </a:r>
            <a:r>
              <a:rPr lang="en-GB" sz="1600"/>
              <a:t>/air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Measurement of the oxidation state of the clad before the test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Define the experimental technique to be used to de-clad fuel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Need for fuel characterization (i.e., grain size, natural and/or artificial damage, etc.)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Define TH conditions (i.e., gas flows, composition of mixtures) more accurately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Care about re-irradiation history and crucible material!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GB" sz="1600"/>
              <a:t>Enable MFPR (if needed) to deal with highly oxidizing conditions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992188" y="9810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b="1">
                <a:solidFill>
                  <a:schemeClr val="tx2"/>
                </a:solidFill>
              </a:rPr>
              <a:t>Boundary Conditions</a:t>
            </a:r>
            <a:r>
              <a:rPr lang="en-GB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992188" y="16287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Recommendations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1065213" y="479742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Valuable ST information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920750" y="5516563"/>
            <a:ext cx="85677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spcBef>
                <a:spcPts val="1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1600"/>
              <a:t>Plant calculations to identify relevant fuel and coolant conditions of air-ingress scenarios </a:t>
            </a:r>
          </a:p>
          <a:p>
            <a:pPr marL="330200" indent="-330200" defTabSz="1271588">
              <a:spcBef>
                <a:spcPts val="1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1600"/>
              <a:t>PHEBUS-FP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325A2-446F-4ACD-9BF7-38F4793C0DE4}" type="slidenum">
              <a:rPr lang="en-US"/>
              <a:pPr/>
              <a:t>6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Specific Comments (2/3)</a:t>
            </a:r>
            <a:endParaRPr lang="fr-FR" sz="260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2276475"/>
            <a:ext cx="8567738" cy="1152525"/>
          </a:xfrm>
          <a:noFill/>
          <a:ln/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1600"/>
              <a:t>Similarity to VERCORS and VERDON programmes </a:t>
            </a:r>
          </a:p>
          <a:p>
            <a:pPr>
              <a:spcBef>
                <a:spcPts val="1000"/>
              </a:spcBef>
            </a:pPr>
            <a:r>
              <a:rPr lang="en-GB" sz="1600"/>
              <a:t>Comparisons to VERCORS could provide insights on the fuel effect (W-PWR vs VVER)</a:t>
            </a:r>
          </a:p>
          <a:p>
            <a:pPr>
              <a:spcBef>
                <a:spcPts val="1000"/>
              </a:spcBef>
            </a:pPr>
            <a:r>
              <a:rPr lang="en-GB" sz="1600"/>
              <a:t>Future tests definition should take into account results as they appear 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992188" y="9810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b="1">
                <a:solidFill>
                  <a:schemeClr val="tx2"/>
                </a:solidFill>
              </a:rPr>
              <a:t>Relationship with other projects</a:t>
            </a:r>
            <a:r>
              <a:rPr lang="en-GB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992188" y="16287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Observations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920750" y="4941888"/>
            <a:ext cx="856773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spcBef>
                <a:spcPts val="1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1600"/>
              <a:t>Post-test examinations: use of EPMA/SEM, SIMS and TEM</a:t>
            </a:r>
          </a:p>
          <a:p>
            <a:pPr marL="330200" indent="-330200" defTabSz="1271588">
              <a:spcBef>
                <a:spcPts val="1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1600"/>
              <a:t>On-line measurements: counting rate adjust by using different collimator slits?</a:t>
            </a:r>
          </a:p>
          <a:p>
            <a:pPr marL="330200" indent="-330200" defTabSz="1271588">
              <a:spcBef>
                <a:spcPts val="1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1600"/>
              <a:t>Conduct a null test to characterize local boundary conditions round the crucible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992188" y="3644900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b="1">
                <a:solidFill>
                  <a:schemeClr val="tx2"/>
                </a:solidFill>
              </a:rPr>
              <a:t>Detailed experimental matters</a:t>
            </a:r>
            <a:r>
              <a:rPr lang="en-GB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992188" y="4221163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Recommendations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8F000-1AF4-4DFC-8E41-90E29033E657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Specific Comments (3/3)</a:t>
            </a:r>
            <a:endParaRPr lang="fr-FR" sz="26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2276475"/>
            <a:ext cx="8567738" cy="504825"/>
          </a:xfrm>
          <a:noFill/>
          <a:ln/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1600"/>
              <a:t>Use B</a:t>
            </a:r>
            <a:r>
              <a:rPr lang="en-GB" sz="1600" baseline="-25000"/>
              <a:t>4</a:t>
            </a:r>
            <a:r>
              <a:rPr lang="en-GB" sz="1600"/>
              <a:t>C and steel next to the fuel sample (release enhancement by eutectic formation!)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992188" y="9810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b="1">
                <a:solidFill>
                  <a:schemeClr val="tx2"/>
                </a:solidFill>
              </a:rPr>
              <a:t>Extension to the scope</a:t>
            </a:r>
            <a:r>
              <a:rPr lang="en-GB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992188" y="1628775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Recommendation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B6D20-16BD-43DC-946E-B5892EF171C5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Generic Remarks</a:t>
            </a:r>
            <a:endParaRPr lang="fr-FR" sz="260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9313" y="1484313"/>
            <a:ext cx="8567737" cy="1944687"/>
          </a:xfrm>
          <a:noFill/>
          <a:ln/>
        </p:spPr>
        <p:txBody>
          <a:bodyPr/>
          <a:lstStyle/>
          <a:p>
            <a:endParaRPr lang="en-GB"/>
          </a:p>
          <a:p>
            <a:r>
              <a:rPr lang="en-GB"/>
              <a:t>Technical support to the proposal from SARNET-ST </a:t>
            </a:r>
          </a:p>
          <a:p>
            <a:r>
              <a:rPr lang="en-GB"/>
              <a:t>Appreciation for the systematic nature of the test matrix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693D8-D6A1-450F-ABC6-57EEC4EE76C7}" type="slidenum">
              <a:rPr lang="en-US"/>
              <a:pPr/>
              <a:t>9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5562600" cy="652463"/>
          </a:xfrm>
        </p:spPr>
        <p:txBody>
          <a:bodyPr/>
          <a:lstStyle/>
          <a:p>
            <a:r>
              <a:rPr lang="en-GB" sz="2600"/>
              <a:t>Last Test Matrix Proposed</a:t>
            </a:r>
            <a:endParaRPr lang="fr-FR" sz="2600"/>
          </a:p>
        </p:txBody>
      </p:sp>
      <p:pic>
        <p:nvPicPr>
          <p:cNvPr id="1546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1125538"/>
            <a:ext cx="70278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776288" y="4076700"/>
            <a:ext cx="82200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1800" b="1">
                <a:solidFill>
                  <a:schemeClr val="tx2"/>
                </a:solidFill>
                <a:sym typeface="Symbol" pitchFamily="18" charset="2"/>
              </a:rPr>
              <a:t> Observations</a:t>
            </a:r>
            <a:r>
              <a:rPr lang="en-GB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4850" y="4724400"/>
            <a:ext cx="8567738" cy="504825"/>
          </a:xfrm>
          <a:noFill/>
          <a:ln/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GB" sz="1600"/>
              <a:t>No steam tests in this new proposal!</a:t>
            </a:r>
          </a:p>
          <a:p>
            <a:pPr>
              <a:spcBef>
                <a:spcPts val="1000"/>
              </a:spcBef>
            </a:pPr>
            <a:r>
              <a:rPr lang="en-GB" sz="1600"/>
              <a:t>He substituted for Ar</a:t>
            </a:r>
          </a:p>
          <a:p>
            <a:pPr>
              <a:spcBef>
                <a:spcPts val="1000"/>
              </a:spcBef>
            </a:pPr>
            <a:r>
              <a:rPr lang="en-GB" sz="1600"/>
              <a:t>Experimental techniques to be used not stated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C:\DOCUME~1\micaelli\LOCALS~1\Temp\SARnet_Folie_quer.pot</Template>
  <TotalTime>618</TotalTime>
  <Words>398</Words>
  <Application>Microsoft Office PowerPoint</Application>
  <PresentationFormat>A4-Papier (210x297 mm)</PresentationFormat>
  <Paragraphs>66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Wingdings</vt:lpstr>
      <vt:lpstr>Helvetica</vt:lpstr>
      <vt:lpstr>Times New Roman</vt:lpstr>
      <vt:lpstr>Trebuchet MS</vt:lpstr>
      <vt:lpstr>Symbol</vt:lpstr>
      <vt:lpstr>SARnet_Folie_quer</vt:lpstr>
      <vt:lpstr>SARNET Source Term Comments on the Draft ISTC Proposal VERONIKA  Edited by  T. Haste (PSI), P. Giordano (IRSN) and L.E. Herranz (CIEMAT)  from the contributions of: Z. Hozer (AEKI), G. Ducros (CEA), Y. Dutheillet (EDF), N. Davidovich (ENEA) R. Dubourg (IRSN), D. Bottomely (JRC/ITU) and S. Güntay (PSI) </vt:lpstr>
      <vt:lpstr>OUTLINE</vt:lpstr>
      <vt:lpstr>Overview of the VERONIKA Project Proposal </vt:lpstr>
      <vt:lpstr>Procedure &amp; Schedule</vt:lpstr>
      <vt:lpstr>Specific Comments (1/3)</vt:lpstr>
      <vt:lpstr>Specific Comments (2/3)</vt:lpstr>
      <vt:lpstr>Specific Comments (3/3)</vt:lpstr>
      <vt:lpstr>Generic Remarks</vt:lpstr>
      <vt:lpstr>Last Test Matrix Proposed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MICAELLI</dc:creator>
  <dc:description>A4 Format_x000d_
Stand: 05.07.02</dc:description>
  <cp:lastModifiedBy>Peters, Ursula</cp:lastModifiedBy>
  <cp:revision>93</cp:revision>
  <cp:lastPrinted>1997-08-19T11:07:52Z</cp:lastPrinted>
  <dcterms:created xsi:type="dcterms:W3CDTF">2004-03-30T06:10:40Z</dcterms:created>
  <dcterms:modified xsi:type="dcterms:W3CDTF">2012-10-09T15:26:04Z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SARNET Source Term Comments on_x000b_the Draft ISTC Proposal VERONIKA.</vt:lpwstr>
  </property>
</Properties>
</file>