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83" r:id="rId5"/>
    <p:sldId id="282" r:id="rId6"/>
    <p:sldId id="259" r:id="rId7"/>
    <p:sldId id="280" r:id="rId8"/>
    <p:sldId id="263" r:id="rId9"/>
    <p:sldId id="271" r:id="rId10"/>
    <p:sldId id="268" r:id="rId11"/>
    <p:sldId id="284" r:id="rId12"/>
    <p:sldId id="264" r:id="rId13"/>
    <p:sldId id="281" r:id="rId14"/>
    <p:sldId id="270" r:id="rId15"/>
    <p:sldId id="275" r:id="rId16"/>
    <p:sldId id="269" r:id="rId17"/>
    <p:sldId id="285" r:id="rId18"/>
    <p:sldId id="288" r:id="rId19"/>
    <p:sldId id="287" r:id="rId20"/>
    <p:sldId id="292" r:id="rId21"/>
    <p:sldId id="286" r:id="rId22"/>
    <p:sldId id="289" r:id="rId23"/>
    <p:sldId id="290" r:id="rId24"/>
    <p:sldId id="291" r:id="rId25"/>
    <p:sldId id="272" r:id="rId26"/>
  </p:sldIdLst>
  <p:sldSz cx="9144000" cy="6858000" type="screen4x3"/>
  <p:notesSz cx="6853238" cy="98710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6" d="100"/>
          <a:sy n="96" d="100"/>
        </p:scale>
        <p:origin x="-1651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788" y="-90"/>
      </p:cViewPr>
      <p:guideLst>
        <p:guide orient="horz" pos="3109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1438" y="0"/>
            <a:ext cx="29702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702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1438" y="9375775"/>
            <a:ext cx="29702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00ED72-729B-4D21-B233-7F837276E60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277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1438" y="0"/>
            <a:ext cx="29702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017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58850" y="739775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1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89475"/>
            <a:ext cx="5481638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702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1438" y="9375775"/>
            <a:ext cx="29702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224AD3-C305-4431-B81D-9806CB680FC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157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19108D-508B-4617-9EA3-1E5560F628E4}" type="slidenum">
              <a:rPr lang="ru-RU"/>
              <a:pPr/>
              <a:t>1</a:t>
            </a:fld>
            <a:endParaRPr lang="ru-RU"/>
          </a:p>
        </p:txBody>
      </p:sp>
      <p:sp>
        <p:nvSpPr>
          <p:cNvPr id="202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C55F45-3E97-43FC-86CD-AD3B1765D327}" type="slidenum">
              <a:rPr lang="ru-RU"/>
              <a:pPr/>
              <a:t>10</a:t>
            </a:fld>
            <a:endParaRPr lang="ru-RU"/>
          </a:p>
        </p:txBody>
      </p:sp>
      <p:sp>
        <p:nvSpPr>
          <p:cNvPr id="214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0549C-F6E8-47AE-A4B8-07FB106D6002}" type="slidenum">
              <a:rPr lang="ru-RU"/>
              <a:pPr/>
              <a:t>11</a:t>
            </a:fld>
            <a:endParaRPr lang="ru-RU"/>
          </a:p>
        </p:txBody>
      </p:sp>
      <p:sp>
        <p:nvSpPr>
          <p:cNvPr id="215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BF4CA0-6D36-4CBB-BEFF-3070DF8D2B1D}" type="slidenum">
              <a:rPr lang="ru-RU"/>
              <a:pPr/>
              <a:t>12</a:t>
            </a:fld>
            <a:endParaRPr lang="ru-RU"/>
          </a:p>
        </p:txBody>
      </p:sp>
      <p:sp>
        <p:nvSpPr>
          <p:cNvPr id="216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028792-3A10-4A29-9E0A-5C220E2F7616}" type="slidenum">
              <a:rPr lang="ru-RU"/>
              <a:pPr/>
              <a:t>13</a:t>
            </a:fld>
            <a:endParaRPr lang="ru-RU"/>
          </a:p>
        </p:txBody>
      </p:sp>
      <p:sp>
        <p:nvSpPr>
          <p:cNvPr id="217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033F02-50C0-40B8-BEDB-09302BE43BAB}" type="slidenum">
              <a:rPr lang="ru-RU"/>
              <a:pPr/>
              <a:t>14</a:t>
            </a:fld>
            <a:endParaRPr lang="ru-RU"/>
          </a:p>
        </p:txBody>
      </p:sp>
      <p:sp>
        <p:nvSpPr>
          <p:cNvPr id="219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BD81FB-6E90-4B1B-BD8A-8881CD084BF8}" type="slidenum">
              <a:rPr lang="ru-RU"/>
              <a:pPr/>
              <a:t>15</a:t>
            </a:fld>
            <a:endParaRPr lang="ru-RU"/>
          </a:p>
        </p:txBody>
      </p:sp>
      <p:sp>
        <p:nvSpPr>
          <p:cNvPr id="220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F69401-29BE-44AD-A95C-FC2700D88A12}" type="slidenum">
              <a:rPr lang="ru-RU"/>
              <a:pPr/>
              <a:t>16</a:t>
            </a:fld>
            <a:endParaRPr lang="ru-RU"/>
          </a:p>
        </p:txBody>
      </p:sp>
      <p:sp>
        <p:nvSpPr>
          <p:cNvPr id="221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E10D60-3A4E-46F4-9414-28B5E927F62D}" type="slidenum">
              <a:rPr lang="ru-RU"/>
              <a:pPr/>
              <a:t>17</a:t>
            </a:fld>
            <a:endParaRPr lang="ru-RU"/>
          </a:p>
        </p:txBody>
      </p:sp>
      <p:sp>
        <p:nvSpPr>
          <p:cNvPr id="222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97ED0B-0F78-4E2E-8595-C8A73E2FD578}" type="slidenum">
              <a:rPr lang="ru-RU"/>
              <a:pPr/>
              <a:t>25</a:t>
            </a:fld>
            <a:endParaRPr lang="ru-RU"/>
          </a:p>
        </p:txBody>
      </p:sp>
      <p:sp>
        <p:nvSpPr>
          <p:cNvPr id="2232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A6066A-1F50-4394-82D9-28E0B709D376}" type="slidenum">
              <a:rPr lang="ru-RU"/>
              <a:pPr/>
              <a:t>2</a:t>
            </a:fld>
            <a:endParaRPr lang="ru-RU"/>
          </a:p>
        </p:txBody>
      </p:sp>
      <p:sp>
        <p:nvSpPr>
          <p:cNvPr id="203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0596B-CCB4-4939-A850-1968DF6F62E8}" type="slidenum">
              <a:rPr lang="ru-RU"/>
              <a:pPr/>
              <a:t>3</a:t>
            </a:fld>
            <a:endParaRPr lang="ru-RU"/>
          </a:p>
        </p:txBody>
      </p:sp>
      <p:sp>
        <p:nvSpPr>
          <p:cNvPr id="204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70A581-DC25-46D7-9AD6-48449EC60573}" type="slidenum">
              <a:rPr lang="ru-RU"/>
              <a:pPr/>
              <a:t>4</a:t>
            </a:fld>
            <a:endParaRPr lang="ru-RU"/>
          </a:p>
        </p:txBody>
      </p:sp>
      <p:sp>
        <p:nvSpPr>
          <p:cNvPr id="205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14E703-33B7-4C1D-92DF-DD542E1BAB4B}" type="slidenum">
              <a:rPr lang="ru-RU"/>
              <a:pPr/>
              <a:t>5</a:t>
            </a:fld>
            <a:endParaRPr lang="ru-RU"/>
          </a:p>
        </p:txBody>
      </p:sp>
      <p:sp>
        <p:nvSpPr>
          <p:cNvPr id="206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5A09FC-6223-45D7-88C0-8C208AE7F50C}" type="slidenum">
              <a:rPr lang="ru-RU"/>
              <a:pPr/>
              <a:t>6</a:t>
            </a:fld>
            <a:endParaRPr lang="ru-RU"/>
          </a:p>
        </p:txBody>
      </p:sp>
      <p:sp>
        <p:nvSpPr>
          <p:cNvPr id="207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CA794B-9B56-473B-9F85-C52FC8F87BF3}" type="slidenum">
              <a:rPr lang="ru-RU"/>
              <a:pPr/>
              <a:t>7</a:t>
            </a:fld>
            <a:endParaRPr lang="ru-RU"/>
          </a:p>
        </p:txBody>
      </p:sp>
      <p:sp>
        <p:nvSpPr>
          <p:cNvPr id="210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076916-4BE5-4901-B7DF-C808670B863B}" type="slidenum">
              <a:rPr lang="ru-RU"/>
              <a:pPr/>
              <a:t>8</a:t>
            </a:fld>
            <a:endParaRPr lang="ru-RU"/>
          </a:p>
        </p:txBody>
      </p:sp>
      <p:sp>
        <p:nvSpPr>
          <p:cNvPr id="211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D4E6AC-0EA3-4602-8446-0364A9DE555F}" type="slidenum">
              <a:rPr lang="ru-RU"/>
              <a:pPr/>
              <a:t>9</a:t>
            </a:fld>
            <a:endParaRPr lang="ru-RU"/>
          </a:p>
        </p:txBody>
      </p:sp>
      <p:sp>
        <p:nvSpPr>
          <p:cNvPr id="212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F33AF-D90D-475C-87A9-E4759B00D6A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41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E661C-D5BB-4772-8EA6-415943FAF14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10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BE48C-53C8-40E9-B7C2-029D4BA7D3E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1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xt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iagrammplatzhalt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7981950" y="6381750"/>
            <a:ext cx="1162050" cy="476250"/>
          </a:xfrm>
        </p:spPr>
        <p:txBody>
          <a:bodyPr/>
          <a:lstStyle>
            <a:lvl1pPr>
              <a:defRPr/>
            </a:lvl1pPr>
          </a:lstStyle>
          <a:p>
            <a:fld id="{84EFBEC2-64E8-42BE-8F5D-602958CA442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72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81950" y="6381750"/>
            <a:ext cx="1162050" cy="476250"/>
          </a:xfrm>
        </p:spPr>
        <p:txBody>
          <a:bodyPr/>
          <a:lstStyle>
            <a:lvl1pPr>
              <a:defRPr/>
            </a:lvl1pPr>
          </a:lstStyle>
          <a:p>
            <a:fld id="{7075D308-8836-4CE3-A70C-CDC05BB90CF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74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8CE4A-73AD-48D3-B03F-CB3400E0156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83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D192D-DD7D-4291-9662-13C71E2670F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48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CCC35-5DDA-4B3F-95B5-8115DB77ACB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876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3B505-3756-47DD-8261-DA47000DC31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54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AA43A-F08E-4C52-ADE2-375DA502855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19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4F2C1-44E6-42F6-97F0-CE1CD0E577D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95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8C4C7-2FDA-4432-9A03-37EFD486D4C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93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848DC-1997-450D-ACD0-3D6AD9CB8A7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01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1950" y="6381750"/>
            <a:ext cx="11620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DC11D9-1DAD-4893-BD57-91E7F8613855}" type="slidenum">
              <a:rPr lang="ru-RU"/>
              <a:pPr/>
              <a:t>‹Nr.›</a:t>
            </a:fld>
            <a:endParaRPr lang="ru-RU"/>
          </a:p>
        </p:txBody>
      </p:sp>
      <p:graphicFrame>
        <p:nvGraphicFramePr>
          <p:cNvPr id="151559" name="Object 7"/>
          <p:cNvGraphicFramePr>
            <a:graphicFrameLocks noChangeAspect="1"/>
          </p:cNvGraphicFramePr>
          <p:nvPr userDrawn="1"/>
        </p:nvGraphicFramePr>
        <p:xfrm>
          <a:off x="8210550" y="71438"/>
          <a:ext cx="754063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61" name="Документ" r:id="rId16" imgW="705600" imgH="715680" progId="Word.Document.8">
                  <p:embed/>
                </p:oleObj>
              </mc:Choice>
              <mc:Fallback>
                <p:oleObj name="Документ" r:id="rId16" imgW="705600" imgH="715680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0550" y="71438"/>
                        <a:ext cx="754063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99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1560" name="Picture 8" descr="Znak_RIAR_цв6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55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jpeg"/><Relationship Id="rId4" Type="http://schemas.openxmlformats.org/officeDocument/2006/relationships/image" Target="../media/image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484313"/>
            <a:ext cx="6400800" cy="1584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300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INVESTIGATION OF FISSION PRODUCT RELEASE FROM HIGH BURN-UP FUEL ANNEALED UNDER OXIDIZING AND REDUCTION CONDITION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68338" y="5445125"/>
            <a:ext cx="7807325" cy="102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>
                <a:solidFill>
                  <a:schemeClr val="tx2"/>
                </a:solidFill>
              </a:rPr>
              <a:t>9</a:t>
            </a:r>
            <a:r>
              <a:rPr lang="en-US" baseline="3000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 CEG-SAM Meeting</a:t>
            </a:r>
            <a:r>
              <a:rPr lang="en-US"/>
              <a:t> </a:t>
            </a:r>
          </a:p>
          <a:p>
            <a:pPr algn="ctr" eaLnBrk="0" hangingPunct="0">
              <a:spcBef>
                <a:spcPct val="20000"/>
              </a:spcBef>
            </a:pPr>
            <a:r>
              <a:rPr lang="en-US" i="1"/>
              <a:t>March</a:t>
            </a:r>
            <a:r>
              <a:rPr lang="ru-RU" i="1"/>
              <a:t> </a:t>
            </a:r>
            <a:r>
              <a:rPr lang="en-US" i="1"/>
              <a:t>7-9</a:t>
            </a:r>
            <a:r>
              <a:rPr lang="ru-RU" i="1"/>
              <a:t>, 200</a:t>
            </a:r>
            <a:r>
              <a:rPr lang="en-US" i="1"/>
              <a:t>6</a:t>
            </a:r>
          </a:p>
          <a:p>
            <a:pPr algn="ctr" eaLnBrk="0" hangingPunct="0">
              <a:spcBef>
                <a:spcPct val="20000"/>
              </a:spcBef>
            </a:pPr>
            <a:r>
              <a:rPr lang="ru-RU" i="1"/>
              <a:t> P</a:t>
            </a:r>
            <a:r>
              <a:rPr lang="en-US" i="1"/>
              <a:t>aris</a:t>
            </a:r>
            <a:endParaRPr lang="ru-RU" i="1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2997200"/>
            <a:ext cx="70231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A50021"/>
                </a:solidFill>
              </a:rPr>
              <a:t>VERONIKA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i="1"/>
              <a:t>(</a:t>
            </a:r>
            <a:r>
              <a:rPr lang="en-US" b="1" i="1">
                <a:solidFill>
                  <a:srgbClr val="CC0000"/>
                </a:solidFill>
              </a:rPr>
              <a:t>V</a:t>
            </a:r>
            <a:r>
              <a:rPr lang="en-US" i="1"/>
              <a:t>VER </a:t>
            </a:r>
            <a:r>
              <a:rPr lang="en-US" b="1" i="1">
                <a:solidFill>
                  <a:srgbClr val="CC0000"/>
                </a:solidFill>
              </a:rPr>
              <a:t>E</a:t>
            </a:r>
            <a:r>
              <a:rPr lang="en-US" i="1"/>
              <a:t>xperiments on </a:t>
            </a:r>
            <a:r>
              <a:rPr lang="en-US" b="1" i="1">
                <a:solidFill>
                  <a:srgbClr val="CC0000"/>
                </a:solidFill>
              </a:rPr>
              <a:t>R</a:t>
            </a:r>
            <a:r>
              <a:rPr lang="en-US" i="1"/>
              <a:t>elease due to </a:t>
            </a:r>
            <a:r>
              <a:rPr lang="en-US" b="1" i="1">
                <a:solidFill>
                  <a:srgbClr val="CC0000"/>
                </a:solidFill>
              </a:rPr>
              <a:t>O</a:t>
            </a:r>
            <a:r>
              <a:rPr lang="en-US" i="1"/>
              <a:t>ver-heating: </a:t>
            </a:r>
            <a:r>
              <a:rPr lang="en-US" b="1" i="1">
                <a:solidFill>
                  <a:srgbClr val="CC0000"/>
                </a:solidFill>
              </a:rPr>
              <a:t>N</a:t>
            </a:r>
            <a:r>
              <a:rPr lang="en-US" i="1"/>
              <a:t>ormal</a:t>
            </a:r>
            <a:r>
              <a:rPr lang="en-US" b="1" i="1">
                <a:solidFill>
                  <a:srgbClr val="CC0000"/>
                </a:solidFill>
              </a:rPr>
              <a:t>i</a:t>
            </a:r>
            <a:r>
              <a:rPr lang="en-US" i="1"/>
              <a:t>zation and </a:t>
            </a:r>
            <a:r>
              <a:rPr lang="en-US" b="1" i="1">
                <a:solidFill>
                  <a:srgbClr val="CC0000"/>
                </a:solidFill>
              </a:rPr>
              <a:t>K</a:t>
            </a:r>
            <a:r>
              <a:rPr lang="en-US" i="1"/>
              <a:t>nowledge </a:t>
            </a:r>
            <a:r>
              <a:rPr lang="en-US" b="1" i="1">
                <a:solidFill>
                  <a:srgbClr val="CC0000"/>
                </a:solidFill>
              </a:rPr>
              <a:t>A</a:t>
            </a:r>
            <a:r>
              <a:rPr lang="en-US" i="1"/>
              <a:t>ugmentation).</a:t>
            </a:r>
            <a:endParaRPr lang="ru-RU" i="1"/>
          </a:p>
          <a:p>
            <a:pPr algn="ctr"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A50021"/>
                </a:solidFill>
              </a:rPr>
              <a:t> Project Proposal</a:t>
            </a:r>
            <a:endParaRPr lang="ru-RU" sz="2400" b="1" i="1">
              <a:solidFill>
                <a:srgbClr val="A50021"/>
              </a:solidFill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060450" y="4797425"/>
            <a:ext cx="7023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b="1" i="1">
                <a:solidFill>
                  <a:srgbClr val="A50021"/>
                </a:solidFill>
              </a:rPr>
              <a:t>RIAR (</a:t>
            </a:r>
            <a:r>
              <a:rPr lang="en-US" b="1" i="1">
                <a:solidFill>
                  <a:srgbClr val="A50021"/>
                </a:solidFill>
              </a:rPr>
              <a:t>Dimitrovgrad</a:t>
            </a:r>
            <a:r>
              <a:rPr lang="ru-RU" b="1" i="1">
                <a:solidFill>
                  <a:srgbClr val="A50021"/>
                </a:solidFill>
              </a:rPr>
              <a:t>),</a:t>
            </a:r>
            <a:r>
              <a:rPr lang="en-US" b="1" i="1">
                <a:solidFill>
                  <a:srgbClr val="A50021"/>
                </a:solidFill>
              </a:rPr>
              <a:t> </a:t>
            </a:r>
            <a:r>
              <a:rPr lang="ru-RU" b="1" i="1">
                <a:solidFill>
                  <a:srgbClr val="A50021"/>
                </a:solidFill>
              </a:rPr>
              <a:t>IBRAE (</a:t>
            </a:r>
            <a:r>
              <a:rPr lang="en-US" b="1" i="1">
                <a:solidFill>
                  <a:srgbClr val="A50021"/>
                </a:solidFill>
              </a:rPr>
              <a:t>Moscow</a:t>
            </a:r>
            <a:r>
              <a:rPr lang="ru-RU" b="1" i="1">
                <a:solidFill>
                  <a:srgbClr val="A50021"/>
                </a:solidFill>
              </a:rPr>
              <a:t>)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679575" y="260350"/>
            <a:ext cx="5784850" cy="8572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2400" b="1">
                <a:solidFill>
                  <a:srgbClr val="FF3300"/>
                </a:solidFill>
                <a:latin typeface="Times New Roman" pitchFamily="18" charset="0"/>
              </a:rPr>
              <a:t>International Science and Technology Center</a:t>
            </a:r>
            <a:endParaRPr lang="ru-RU" sz="2400" b="1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31D3-BE3D-4015-8DA0-6183DD796FA1}" type="slidenum">
              <a:rPr lang="ru-RU"/>
              <a:pPr/>
              <a:t>10</a:t>
            </a:fld>
            <a:endParaRPr lang="ru-RU"/>
          </a:p>
        </p:txBody>
      </p:sp>
      <p:sp>
        <p:nvSpPr>
          <p:cNvPr id="35004" name="Rectangle 188"/>
          <p:cNvSpPr>
            <a:spLocks noChangeArrowheads="1"/>
          </p:cNvSpPr>
          <p:nvPr/>
        </p:nvSpPr>
        <p:spPr bwMode="auto">
          <a:xfrm>
            <a:off x="857250" y="2332038"/>
            <a:ext cx="2012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1200">
                <a:cs typeface="Times New Roman" pitchFamily="18" charset="0"/>
              </a:rPr>
              <a:t>		</a:t>
            </a:r>
            <a:endParaRPr lang="ru-RU" sz="1100"/>
          </a:p>
          <a:p>
            <a:pPr eaLnBrk="0" hangingPunct="0"/>
            <a:endParaRPr lang="ru-RU"/>
          </a:p>
        </p:txBody>
      </p:sp>
      <p:graphicFrame>
        <p:nvGraphicFramePr>
          <p:cNvPr id="35219" name="Group 403"/>
          <p:cNvGraphicFramePr>
            <a:graphicFrameLocks noGrp="1"/>
          </p:cNvGraphicFramePr>
          <p:nvPr/>
        </p:nvGraphicFramePr>
        <p:xfrm>
          <a:off x="684213" y="1844675"/>
          <a:ext cx="7704137" cy="2501902"/>
        </p:xfrm>
        <a:graphic>
          <a:graphicData uri="http://schemas.openxmlformats.org/drawingml/2006/table">
            <a:tbl>
              <a:tblPr/>
              <a:tblGrid>
                <a:gridCol w="1695450"/>
                <a:gridCol w="1231900"/>
                <a:gridCol w="1752600"/>
                <a:gridCol w="1482725"/>
                <a:gridCol w="1541462"/>
              </a:tblGrid>
              <a:tr h="293688">
                <a:tc rowSpan="2">
                  <a:txBody>
                    <a:bodyPr/>
                    <a:lstStyle/>
                    <a:p>
                      <a:pPr marL="762000" marR="0" lvl="4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Gas environment</a:t>
                      </a: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Test temperature,°C</a:t>
                      </a:r>
                      <a:endParaRPr kumimoji="0" lang="ru-RU" sz="900" b="1" i="1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365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(H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O/H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25/0,45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(H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O/H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25/0,2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0,45/5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185" name="Rectangle 369"/>
          <p:cNvSpPr>
            <a:spLocks noChangeArrowheads="1"/>
          </p:cNvSpPr>
          <p:nvPr/>
        </p:nvSpPr>
        <p:spPr bwMode="auto">
          <a:xfrm>
            <a:off x="457200" y="274638"/>
            <a:ext cx="8229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>
                <a:solidFill>
                  <a:srgbClr val="A50021"/>
                </a:solidFill>
              </a:rPr>
              <a:t>Test Matrix</a:t>
            </a:r>
            <a:r>
              <a:rPr lang="en-US" sz="4400" i="1"/>
              <a:t> </a:t>
            </a:r>
            <a:endParaRPr lang="ru-RU" sz="4400" i="1"/>
          </a:p>
        </p:txBody>
      </p:sp>
      <p:sp>
        <p:nvSpPr>
          <p:cNvPr id="35188" name="Rectangle 372"/>
          <p:cNvSpPr>
            <a:spLocks noChangeArrowheads="1"/>
          </p:cNvSpPr>
          <p:nvPr/>
        </p:nvSpPr>
        <p:spPr bwMode="auto">
          <a:xfrm>
            <a:off x="395288" y="765175"/>
            <a:ext cx="8243887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628650"/>
            <a:r>
              <a:rPr lang="en-US" sz="1600" b="1" i="1"/>
              <a:t>Altogether 20 tests (during 2 stages of Project): </a:t>
            </a:r>
            <a:br>
              <a:rPr lang="en-US" sz="1600" b="1" i="1"/>
            </a:br>
            <a:r>
              <a:rPr lang="en-US" sz="1600" b="1" i="1"/>
              <a:t>	10 tests with segments of fuel rods (T</a:t>
            </a:r>
            <a:r>
              <a:rPr lang="en-US" sz="1600" b="1" i="1" baseline="-25000"/>
              <a:t>1</a:t>
            </a:r>
            <a:r>
              <a:rPr lang="en-US" sz="1600" b="1" i="1"/>
              <a:t>) and 10 tests with fuel pellets (T</a:t>
            </a:r>
            <a:r>
              <a:rPr lang="en-US" sz="1600" b="1" i="1" baseline="-25000"/>
              <a:t>2</a:t>
            </a:r>
            <a:r>
              <a:rPr lang="en-US" sz="1600" b="1" i="1"/>
              <a:t>)</a:t>
            </a:r>
            <a:r>
              <a:rPr lang="en-US" sz="1400" b="1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1400" b="1" i="1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189" name="Rectangle 373"/>
          <p:cNvSpPr>
            <a:spLocks noChangeArrowheads="1"/>
          </p:cNvSpPr>
          <p:nvPr/>
        </p:nvSpPr>
        <p:spPr bwMode="auto">
          <a:xfrm>
            <a:off x="323850" y="4508500"/>
            <a:ext cx="8351838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185738" indent="-185738">
              <a:spcAft>
                <a:spcPct val="30000"/>
              </a:spcAft>
            </a:pPr>
            <a:r>
              <a:rPr lang="en-US" sz="1600" i="1"/>
              <a:t>Test matrix is aimed at 3 goals:</a:t>
            </a:r>
            <a:br>
              <a:rPr lang="en-US" sz="1600" i="1"/>
            </a:br>
            <a:r>
              <a:rPr lang="en-US" sz="1600" i="1"/>
              <a:t/>
            </a:r>
            <a:br>
              <a:rPr lang="en-US" sz="1600" i="1"/>
            </a:br>
            <a:r>
              <a:rPr lang="ru-RU" sz="1600" i="1"/>
              <a:t>1.</a:t>
            </a:r>
            <a:r>
              <a:rPr lang="en-US" sz="1600" i="1"/>
              <a:t> To determine the influence of gas medium (H</a:t>
            </a:r>
            <a:r>
              <a:rPr lang="en-US" sz="1600" i="1" baseline="-25000"/>
              <a:t>2</a:t>
            </a:r>
            <a:r>
              <a:rPr lang="en-US" sz="1600" i="1"/>
              <a:t>O, (H</a:t>
            </a:r>
            <a:r>
              <a:rPr lang="en-US" sz="1600" i="1" baseline="-25000"/>
              <a:t>2</a:t>
            </a:r>
            <a:r>
              <a:rPr lang="en-US" sz="1600" i="1"/>
              <a:t>O/H</a:t>
            </a:r>
            <a:r>
              <a:rPr lang="en-US" sz="1600" i="1" baseline="-25000"/>
              <a:t>2</a:t>
            </a:r>
            <a:r>
              <a:rPr lang="en-US" sz="1600" i="1"/>
              <a:t>)</a:t>
            </a:r>
            <a:r>
              <a:rPr lang="en-US" sz="1600" i="1" baseline="-25000"/>
              <a:t>1</a:t>
            </a:r>
            <a:r>
              <a:rPr lang="en-US" sz="1600" i="1"/>
              <a:t>, (H</a:t>
            </a:r>
            <a:r>
              <a:rPr lang="en-US" sz="1600" i="1" baseline="-25000"/>
              <a:t>2</a:t>
            </a:r>
            <a:r>
              <a:rPr lang="en-US" sz="1600" i="1"/>
              <a:t>O/H</a:t>
            </a:r>
            <a:r>
              <a:rPr lang="en-US" sz="1600" i="1" baseline="-25000"/>
              <a:t>2</a:t>
            </a:r>
            <a:r>
              <a:rPr lang="en-US" sz="1600" i="1"/>
              <a:t>)</a:t>
            </a:r>
            <a:r>
              <a:rPr lang="en-US" sz="1600" i="1" baseline="-25000"/>
              <a:t>2</a:t>
            </a:r>
            <a:r>
              <a:rPr lang="en-US" sz="1600" i="1"/>
              <a:t>, H</a:t>
            </a:r>
            <a:r>
              <a:rPr lang="en-US" sz="1600" i="1" baseline="-25000"/>
              <a:t>2</a:t>
            </a:r>
            <a:r>
              <a:rPr lang="en-US" sz="1600" i="1"/>
              <a:t>/He) on FP release from specimens with and without cladding </a:t>
            </a:r>
            <a:br>
              <a:rPr lang="en-US" sz="1600" i="1"/>
            </a:br>
            <a:r>
              <a:rPr lang="ru-RU" sz="1600" i="1"/>
              <a:t>2. </a:t>
            </a:r>
            <a:r>
              <a:rPr lang="en-US" sz="1600" i="1"/>
              <a:t>To determine the influence of temperature (1400, 1700 and 2300 °</a:t>
            </a:r>
            <a:r>
              <a:rPr lang="ru-RU" sz="1600" i="1"/>
              <a:t>С</a:t>
            </a:r>
            <a:r>
              <a:rPr lang="en-US" sz="1600" i="1"/>
              <a:t>) on FP release from specimens with and without cladding at the same gas-steam mixture content</a:t>
            </a:r>
            <a:br>
              <a:rPr lang="en-US" sz="1600" i="1"/>
            </a:br>
            <a:r>
              <a:rPr lang="ru-RU" sz="1600" i="1"/>
              <a:t>3. </a:t>
            </a:r>
            <a:r>
              <a:rPr lang="en-US" sz="1600" i="1"/>
              <a:t>To determine the influence of fuel-cladding interaction in the reducing gas medium on FP release at temperatures of 1400, 1700 and 2300  °</a:t>
            </a:r>
            <a:r>
              <a:rPr lang="ru-RU" sz="1600" i="1"/>
              <a:t>С</a:t>
            </a:r>
          </a:p>
        </p:txBody>
      </p:sp>
      <p:sp>
        <p:nvSpPr>
          <p:cNvPr id="35203" name="Rectangle 387"/>
          <p:cNvSpPr>
            <a:spLocks noChangeArrowheads="1"/>
          </p:cNvSpPr>
          <p:nvPr/>
        </p:nvSpPr>
        <p:spPr bwMode="auto">
          <a:xfrm>
            <a:off x="2438400" y="1981200"/>
            <a:ext cx="13239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400" b="1"/>
              <a:t>Flow rate,</a:t>
            </a:r>
          </a:p>
          <a:p>
            <a:pPr algn="ctr"/>
            <a:r>
              <a:rPr lang="ru-RU" sz="1400" b="1"/>
              <a:t>mg/s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DA6E6-E7CA-450A-8095-65567D69C332}" type="slidenum">
              <a:rPr lang="ru-RU"/>
              <a:pPr/>
              <a:t>11</a:t>
            </a:fld>
            <a:endParaRPr lang="ru-RU"/>
          </a:p>
        </p:txBody>
      </p:sp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857250" y="2332038"/>
            <a:ext cx="2012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1200">
                <a:cs typeface="Times New Roman" pitchFamily="18" charset="0"/>
              </a:rPr>
              <a:t>		</a:t>
            </a:r>
            <a:endParaRPr lang="ru-RU" sz="1100"/>
          </a:p>
          <a:p>
            <a:pPr eaLnBrk="0" hangingPunct="0"/>
            <a:endParaRPr lang="ru-RU"/>
          </a:p>
        </p:txBody>
      </p:sp>
      <p:sp>
        <p:nvSpPr>
          <p:cNvPr id="155691" name="Rectangle 43"/>
          <p:cNvSpPr>
            <a:spLocks noChangeArrowheads="1"/>
          </p:cNvSpPr>
          <p:nvPr/>
        </p:nvSpPr>
        <p:spPr bwMode="auto">
          <a:xfrm>
            <a:off x="457200" y="274638"/>
            <a:ext cx="8229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>
                <a:solidFill>
                  <a:srgbClr val="A50021"/>
                </a:solidFill>
              </a:rPr>
              <a:t>Test Matrix (1</a:t>
            </a:r>
            <a:r>
              <a:rPr lang="en-US" sz="2800" b="1" baseline="30000">
                <a:solidFill>
                  <a:srgbClr val="A50021"/>
                </a:solidFill>
              </a:rPr>
              <a:t>st</a:t>
            </a:r>
            <a:r>
              <a:rPr lang="en-US" sz="2800" b="1">
                <a:solidFill>
                  <a:srgbClr val="A50021"/>
                </a:solidFill>
              </a:rPr>
              <a:t> stage)</a:t>
            </a:r>
            <a:r>
              <a:rPr lang="en-US" sz="4400" i="1"/>
              <a:t> </a:t>
            </a:r>
            <a:endParaRPr lang="ru-RU" sz="4400" i="1"/>
          </a:p>
        </p:txBody>
      </p:sp>
      <p:sp>
        <p:nvSpPr>
          <p:cNvPr id="155695" name="Rectangle 47"/>
          <p:cNvSpPr>
            <a:spLocks noChangeArrowheads="1"/>
          </p:cNvSpPr>
          <p:nvPr/>
        </p:nvSpPr>
        <p:spPr bwMode="auto">
          <a:xfrm>
            <a:off x="0" y="1689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56289" name="Group 641"/>
          <p:cNvGraphicFramePr>
            <a:graphicFrameLocks noGrp="1"/>
          </p:cNvGraphicFramePr>
          <p:nvPr/>
        </p:nvGraphicFramePr>
        <p:xfrm>
          <a:off x="966788" y="1125538"/>
          <a:ext cx="7277100" cy="4606926"/>
        </p:xfrm>
        <a:graphic>
          <a:graphicData uri="http://schemas.openxmlformats.org/drawingml/2006/table">
            <a:tbl>
              <a:tblPr/>
              <a:tblGrid>
                <a:gridCol w="652462"/>
                <a:gridCol w="1511300"/>
                <a:gridCol w="936625"/>
                <a:gridCol w="1225550"/>
                <a:gridCol w="1079500"/>
                <a:gridCol w="1008063"/>
                <a:gridCol w="863600"/>
              </a:tblGrid>
              <a:tr h="32226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Test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Sample type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Environ-ment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 temperature,°С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Post-test examination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7239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Metallo-graphy 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EPMA,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SEM 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Oxygen factor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Fuel rod segment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/Не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Fuel rod segment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/Не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Fuel rod segment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/Не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Bare fuel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/Не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Bare fuel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/Не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Bare fuel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/Не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Fuel rod segment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Fuel rod segment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Bare fuel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Bare fuel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Reference sample of initial irradiated fuel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6267" name="Rectangle 619"/>
          <p:cNvSpPr>
            <a:spLocks noChangeArrowheads="1"/>
          </p:cNvSpPr>
          <p:nvPr/>
        </p:nvSpPr>
        <p:spPr bwMode="auto">
          <a:xfrm>
            <a:off x="0" y="516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041F-695D-4570-A024-E534871AABBE}" type="slidenum">
              <a:rPr lang="ru-RU"/>
              <a:pPr/>
              <a:t>12</a:t>
            </a:fld>
            <a:endParaRPr lang="ru-RU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863600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Main Test Procedures</a:t>
            </a:r>
            <a:r>
              <a:rPr lang="en-US" b="1">
                <a:solidFill>
                  <a:schemeClr val="tx1"/>
                </a:solidFill>
              </a:rPr>
              <a:t> </a:t>
            </a:r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spcAft>
                <a:spcPct val="10000"/>
              </a:spcAft>
            </a:pPr>
            <a:r>
              <a:rPr lang="en-US" sz="2400" b="1" i="1"/>
              <a:t>Manufacturing of the experimental rig</a:t>
            </a:r>
          </a:p>
          <a:p>
            <a:pPr marL="609600" indent="-609600" algn="just">
              <a:lnSpc>
                <a:spcPct val="90000"/>
              </a:lnSpc>
              <a:spcAft>
                <a:spcPct val="10000"/>
              </a:spcAft>
            </a:pPr>
            <a:r>
              <a:rPr lang="en-US" sz="2400" b="1" i="1"/>
              <a:t>Preparation and certification of fuel specimens (fuel pellets and fragments of fuel rods)</a:t>
            </a:r>
          </a:p>
          <a:p>
            <a:pPr marL="609600" indent="-609600" algn="just">
              <a:lnSpc>
                <a:spcPct val="90000"/>
              </a:lnSpc>
              <a:spcAft>
                <a:spcPct val="10000"/>
              </a:spcAft>
            </a:pPr>
            <a:r>
              <a:rPr lang="en-US" sz="2400" b="1" i="1"/>
              <a:t>Pre-irradiation in the reactor MIR</a:t>
            </a:r>
          </a:p>
          <a:p>
            <a:pPr marL="609600" indent="-609600" algn="just">
              <a:lnSpc>
                <a:spcPct val="90000"/>
              </a:lnSpc>
              <a:spcAft>
                <a:spcPct val="10000"/>
              </a:spcAft>
            </a:pPr>
            <a:r>
              <a:rPr lang="en-US" sz="2400" b="1" i="1"/>
              <a:t>Performance of FP release tests </a:t>
            </a:r>
          </a:p>
          <a:p>
            <a:pPr marL="609600" indent="-609600" algn="just">
              <a:lnSpc>
                <a:spcPct val="90000"/>
              </a:lnSpc>
              <a:spcAft>
                <a:spcPct val="10000"/>
              </a:spcAft>
            </a:pPr>
            <a:r>
              <a:rPr lang="en-US" sz="2400" b="1" i="1"/>
              <a:t>Post-test examination of fuel specimens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GB" sz="2400" b="1" i="1"/>
              <a:t>	</a:t>
            </a:r>
            <a:endParaRPr lang="ru-RU" sz="20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B90-935B-42CF-80C4-BE108715270F}" type="slidenum">
              <a:rPr lang="ru-RU"/>
              <a:pPr/>
              <a:t>13</a:t>
            </a:fld>
            <a:endParaRPr 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92162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Test Rig</a:t>
            </a:r>
            <a:endParaRPr lang="ru-RU">
              <a:solidFill>
                <a:srgbClr val="A50021"/>
              </a:solidFill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5302" name="Text Box 6"/>
          <p:cNvSpPr txBox="1">
            <a:spLocks noChangeAspect="1" noChangeArrowheads="1"/>
          </p:cNvSpPr>
          <p:nvPr/>
        </p:nvSpPr>
        <p:spPr bwMode="auto">
          <a:xfrm>
            <a:off x="5160963" y="4203700"/>
            <a:ext cx="147955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sz="1000" b="1" i="1"/>
              <a:t>Steam overheater</a:t>
            </a:r>
          </a:p>
          <a:p>
            <a:pPr algn="ctr"/>
            <a:r>
              <a:rPr lang="en-GB" sz="1000" b="1" i="1"/>
              <a:t> (800°С)</a:t>
            </a:r>
            <a:endParaRPr lang="en-GB" sz="1000"/>
          </a:p>
        </p:txBody>
      </p:sp>
      <p:sp>
        <p:nvSpPr>
          <p:cNvPr id="55303" name="Line 7"/>
          <p:cNvSpPr>
            <a:spLocks noChangeAspect="1" noChangeShapeType="1"/>
          </p:cNvSpPr>
          <p:nvPr/>
        </p:nvSpPr>
        <p:spPr bwMode="auto">
          <a:xfrm>
            <a:off x="4779963" y="4514850"/>
            <a:ext cx="617537" cy="4191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4" name="Text Box 8"/>
          <p:cNvSpPr txBox="1">
            <a:spLocks noChangeAspect="1" noChangeArrowheads="1"/>
          </p:cNvSpPr>
          <p:nvPr/>
        </p:nvSpPr>
        <p:spPr bwMode="auto">
          <a:xfrm flipH="1">
            <a:off x="5302250" y="4797425"/>
            <a:ext cx="12430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en-GB" sz="1000" b="1" i="1"/>
              <a:t>Heater(150°С)</a:t>
            </a:r>
          </a:p>
        </p:txBody>
      </p:sp>
      <p:sp>
        <p:nvSpPr>
          <p:cNvPr id="55305" name="Line 9"/>
          <p:cNvSpPr>
            <a:spLocks noChangeAspect="1" noChangeShapeType="1"/>
          </p:cNvSpPr>
          <p:nvPr/>
        </p:nvSpPr>
        <p:spPr bwMode="auto">
          <a:xfrm rot="-5400000">
            <a:off x="6964363" y="2398713"/>
            <a:ext cx="0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06" name="Oval 10"/>
          <p:cNvSpPr>
            <a:spLocks noChangeAspect="1" noChangeArrowheads="1"/>
          </p:cNvSpPr>
          <p:nvPr/>
        </p:nvSpPr>
        <p:spPr bwMode="auto">
          <a:xfrm rot="-10800000" flipH="1" flipV="1">
            <a:off x="7004050" y="2392363"/>
            <a:ext cx="184150" cy="182562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55307" name="Group 11"/>
          <p:cNvGrpSpPr>
            <a:grpSpLocks noChangeAspect="1"/>
          </p:cNvGrpSpPr>
          <p:nvPr/>
        </p:nvGrpSpPr>
        <p:grpSpPr bwMode="auto">
          <a:xfrm rot="-10800000" flipH="1" flipV="1">
            <a:off x="7048500" y="2433638"/>
            <a:ext cx="104775" cy="106362"/>
            <a:chOff x="12580" y="2787"/>
            <a:chExt cx="228" cy="228"/>
          </a:xfrm>
        </p:grpSpPr>
        <p:sp>
          <p:nvSpPr>
            <p:cNvPr id="55308" name="Line 12"/>
            <p:cNvSpPr>
              <a:spLocks noChangeAspect="1" noChangeShapeType="1"/>
            </p:cNvSpPr>
            <p:nvPr/>
          </p:nvSpPr>
          <p:spPr bwMode="auto">
            <a:xfrm flipV="1">
              <a:off x="12580" y="2787"/>
              <a:ext cx="22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09" name="Freeform 13"/>
            <p:cNvSpPr>
              <a:spLocks noChangeAspect="1"/>
            </p:cNvSpPr>
            <p:nvPr/>
          </p:nvSpPr>
          <p:spPr bwMode="auto">
            <a:xfrm>
              <a:off x="12680" y="2787"/>
              <a:ext cx="128" cy="120"/>
            </a:xfrm>
            <a:custGeom>
              <a:avLst/>
              <a:gdLst>
                <a:gd name="T0" fmla="*/ 0 w 128"/>
                <a:gd name="T1" fmla="*/ 47 h 120"/>
                <a:gd name="T2" fmla="*/ 71 w 128"/>
                <a:gd name="T3" fmla="*/ 120 h 120"/>
                <a:gd name="T4" fmla="*/ 128 w 128"/>
                <a:gd name="T5" fmla="*/ 0 h 120"/>
                <a:gd name="T6" fmla="*/ 0 w 128"/>
                <a:gd name="T7" fmla="*/ 4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20">
                  <a:moveTo>
                    <a:pt x="0" y="47"/>
                  </a:moveTo>
                  <a:lnTo>
                    <a:pt x="71" y="120"/>
                  </a:lnTo>
                  <a:lnTo>
                    <a:pt x="128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10" name="Rectangle 14" descr="Штриховой горизонтальный"/>
          <p:cNvSpPr>
            <a:spLocks noChangeAspect="1" noChangeArrowheads="1"/>
          </p:cNvSpPr>
          <p:nvPr/>
        </p:nvSpPr>
        <p:spPr bwMode="auto">
          <a:xfrm rot="16200000" flipH="1">
            <a:off x="5103019" y="2258219"/>
            <a:ext cx="120650" cy="173038"/>
          </a:xfrm>
          <a:prstGeom prst="rect">
            <a:avLst/>
          </a:prstGeom>
          <a:pattFill prst="dashHorz">
            <a:fgClr>
              <a:srgbClr val="000000"/>
            </a:fgClr>
            <a:bgClr>
              <a:srgbClr val="FFFFFF"/>
            </a:bgClr>
          </a:patt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11" name="Line 15"/>
          <p:cNvSpPr>
            <a:spLocks noChangeAspect="1" noChangeShapeType="1"/>
          </p:cNvSpPr>
          <p:nvPr/>
        </p:nvSpPr>
        <p:spPr bwMode="auto">
          <a:xfrm>
            <a:off x="5172075" y="1992313"/>
            <a:ext cx="0" cy="292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12" name="Text Box 16"/>
          <p:cNvSpPr txBox="1">
            <a:spLocks noChangeAspect="1" noChangeArrowheads="1"/>
          </p:cNvSpPr>
          <p:nvPr/>
        </p:nvSpPr>
        <p:spPr bwMode="auto">
          <a:xfrm>
            <a:off x="4316413" y="1409700"/>
            <a:ext cx="14795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000" b="1" i="1"/>
              <a:t>Condenser</a:t>
            </a:r>
          </a:p>
        </p:txBody>
      </p:sp>
      <p:sp>
        <p:nvSpPr>
          <p:cNvPr id="55313" name="Text Box 17"/>
          <p:cNvSpPr txBox="1">
            <a:spLocks noChangeAspect="1" noChangeArrowheads="1"/>
          </p:cNvSpPr>
          <p:nvPr/>
        </p:nvSpPr>
        <p:spPr bwMode="auto">
          <a:xfrm>
            <a:off x="5256213" y="1266825"/>
            <a:ext cx="1477962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000" b="1" i="1"/>
              <a:t>Filter-</a:t>
            </a:r>
          </a:p>
          <a:p>
            <a:pPr algn="ctr"/>
            <a:r>
              <a:rPr lang="en-US" sz="1000" b="1" i="1"/>
              <a:t>dehydrator</a:t>
            </a:r>
          </a:p>
        </p:txBody>
      </p:sp>
      <p:sp>
        <p:nvSpPr>
          <p:cNvPr id="55314" name="Text Box 18"/>
          <p:cNvSpPr txBox="1">
            <a:spLocks noChangeAspect="1" noChangeArrowheads="1"/>
          </p:cNvSpPr>
          <p:nvPr/>
        </p:nvSpPr>
        <p:spPr bwMode="auto">
          <a:xfrm>
            <a:off x="5256213" y="2074863"/>
            <a:ext cx="12922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000" b="1" i="1"/>
              <a:t>Water collector</a:t>
            </a:r>
          </a:p>
        </p:txBody>
      </p:sp>
      <p:sp>
        <p:nvSpPr>
          <p:cNvPr id="55315" name="Text Box 19"/>
          <p:cNvSpPr txBox="1">
            <a:spLocks noChangeAspect="1" noChangeArrowheads="1"/>
          </p:cNvSpPr>
          <p:nvPr/>
        </p:nvSpPr>
        <p:spPr bwMode="auto">
          <a:xfrm>
            <a:off x="6802438" y="1927225"/>
            <a:ext cx="1457325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US" sz="1000" b="1" i="1"/>
              <a:t>Additional filter</a:t>
            </a:r>
          </a:p>
        </p:txBody>
      </p:sp>
      <p:sp>
        <p:nvSpPr>
          <p:cNvPr id="55316" name="Text Box 20"/>
          <p:cNvSpPr txBox="1">
            <a:spLocks noChangeAspect="1" noChangeArrowheads="1"/>
          </p:cNvSpPr>
          <p:nvPr/>
        </p:nvSpPr>
        <p:spPr bwMode="auto">
          <a:xfrm>
            <a:off x="6988175" y="2744788"/>
            <a:ext cx="1173163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US" sz="1000" b="1" i="1"/>
              <a:t>Flow meter</a:t>
            </a:r>
          </a:p>
        </p:txBody>
      </p:sp>
      <p:sp>
        <p:nvSpPr>
          <p:cNvPr id="55317" name="Text Box 21"/>
          <p:cNvSpPr txBox="1">
            <a:spLocks noChangeAspect="1" noChangeArrowheads="1"/>
          </p:cNvSpPr>
          <p:nvPr/>
        </p:nvSpPr>
        <p:spPr bwMode="auto">
          <a:xfrm>
            <a:off x="5207000" y="2476500"/>
            <a:ext cx="1433513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000" b="1" i="1"/>
              <a:t>Ceramic tubes</a:t>
            </a:r>
          </a:p>
          <a:p>
            <a:pPr algn="ctr"/>
            <a:r>
              <a:rPr lang="en-US" sz="1000" b="1" i="1"/>
              <a:t>(ZrO</a:t>
            </a:r>
            <a:r>
              <a:rPr lang="en-US" sz="1000" b="1" i="1" baseline="-25000"/>
              <a:t>2</a:t>
            </a:r>
            <a:r>
              <a:rPr lang="en-US" sz="1000" b="1" i="1"/>
              <a:t>, Al</a:t>
            </a:r>
            <a:r>
              <a:rPr lang="en-US" sz="1000" b="1" i="1" baseline="-25000"/>
              <a:t>2</a:t>
            </a:r>
            <a:r>
              <a:rPr lang="en-US" sz="1000" b="1" i="1"/>
              <a:t>O</a:t>
            </a:r>
            <a:r>
              <a:rPr lang="en-US" sz="1000" b="1" i="1" baseline="-25000"/>
              <a:t>3</a:t>
            </a:r>
            <a:r>
              <a:rPr lang="en-US" sz="1000" b="1" i="1"/>
              <a:t>, Al</a:t>
            </a:r>
            <a:r>
              <a:rPr lang="en-US" sz="1000" b="1" i="1" baseline="-25000"/>
              <a:t>2</a:t>
            </a:r>
            <a:r>
              <a:rPr lang="en-US" sz="1000" b="1" i="1"/>
              <a:t>O</a:t>
            </a:r>
            <a:r>
              <a:rPr lang="en-US" sz="1000" b="1" i="1" baseline="-25000"/>
              <a:t>3</a:t>
            </a:r>
            <a:r>
              <a:rPr lang="en-US" sz="1000" b="1" i="1"/>
              <a:t>)</a:t>
            </a:r>
          </a:p>
        </p:txBody>
      </p:sp>
      <p:grpSp>
        <p:nvGrpSpPr>
          <p:cNvPr id="55318" name="Group 22"/>
          <p:cNvGrpSpPr>
            <a:grpSpLocks noChangeAspect="1"/>
          </p:cNvGrpSpPr>
          <p:nvPr/>
        </p:nvGrpSpPr>
        <p:grpSpPr bwMode="auto">
          <a:xfrm>
            <a:off x="4695825" y="2757488"/>
            <a:ext cx="750888" cy="365125"/>
            <a:chOff x="5684" y="4977"/>
            <a:chExt cx="1148" cy="521"/>
          </a:xfrm>
        </p:grpSpPr>
        <p:sp>
          <p:nvSpPr>
            <p:cNvPr id="55319" name="Line 23"/>
            <p:cNvSpPr>
              <a:spLocks noChangeAspect="1" noChangeShapeType="1"/>
            </p:cNvSpPr>
            <p:nvPr/>
          </p:nvSpPr>
          <p:spPr bwMode="auto">
            <a:xfrm flipV="1">
              <a:off x="5684" y="4977"/>
              <a:ext cx="1148" cy="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20" name="Line 24"/>
            <p:cNvSpPr>
              <a:spLocks noChangeAspect="1" noChangeShapeType="1"/>
            </p:cNvSpPr>
            <p:nvPr/>
          </p:nvSpPr>
          <p:spPr bwMode="auto">
            <a:xfrm flipV="1">
              <a:off x="5796" y="4977"/>
              <a:ext cx="1036" cy="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21" name="Line 25"/>
            <p:cNvSpPr>
              <a:spLocks noChangeAspect="1" noChangeShapeType="1"/>
            </p:cNvSpPr>
            <p:nvPr/>
          </p:nvSpPr>
          <p:spPr bwMode="auto">
            <a:xfrm flipV="1">
              <a:off x="5908" y="4977"/>
              <a:ext cx="924" cy="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22" name="Text Box 26"/>
          <p:cNvSpPr txBox="1">
            <a:spLocks noChangeAspect="1" noChangeArrowheads="1"/>
          </p:cNvSpPr>
          <p:nvPr/>
        </p:nvSpPr>
        <p:spPr bwMode="auto">
          <a:xfrm>
            <a:off x="5348288" y="3511550"/>
            <a:ext cx="1150937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000" b="1" i="1"/>
              <a:t>HF coil</a:t>
            </a:r>
          </a:p>
        </p:txBody>
      </p:sp>
      <p:sp>
        <p:nvSpPr>
          <p:cNvPr id="55323" name="Line 27"/>
          <p:cNvSpPr>
            <a:spLocks noChangeAspect="1" noChangeShapeType="1"/>
          </p:cNvSpPr>
          <p:nvPr/>
        </p:nvSpPr>
        <p:spPr bwMode="auto">
          <a:xfrm flipH="1" flipV="1">
            <a:off x="6275388" y="5149850"/>
            <a:ext cx="5937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4" name="Line 28"/>
          <p:cNvSpPr>
            <a:spLocks noChangeAspect="1" noChangeShapeType="1"/>
          </p:cNvSpPr>
          <p:nvPr/>
        </p:nvSpPr>
        <p:spPr bwMode="auto">
          <a:xfrm>
            <a:off x="6869113" y="3648075"/>
            <a:ext cx="0" cy="1501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5" name="Text Box 29"/>
          <p:cNvSpPr txBox="1">
            <a:spLocks noChangeAspect="1" noChangeArrowheads="1"/>
          </p:cNvSpPr>
          <p:nvPr/>
        </p:nvSpPr>
        <p:spPr bwMode="auto">
          <a:xfrm>
            <a:off x="1784350" y="5940425"/>
            <a:ext cx="11112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000" b="1" i="1"/>
              <a:t>Pyrometer</a:t>
            </a:r>
          </a:p>
        </p:txBody>
      </p:sp>
      <p:sp>
        <p:nvSpPr>
          <p:cNvPr id="55326" name="Line 30"/>
          <p:cNvSpPr>
            <a:spLocks noChangeAspect="1" noChangeShapeType="1"/>
          </p:cNvSpPr>
          <p:nvPr/>
        </p:nvSpPr>
        <p:spPr bwMode="auto">
          <a:xfrm>
            <a:off x="4268788" y="4529138"/>
            <a:ext cx="0" cy="1112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7" name="Line 31"/>
          <p:cNvSpPr>
            <a:spLocks noChangeAspect="1" noChangeShapeType="1"/>
          </p:cNvSpPr>
          <p:nvPr/>
        </p:nvSpPr>
        <p:spPr bwMode="auto">
          <a:xfrm>
            <a:off x="4560888" y="4514850"/>
            <a:ext cx="0" cy="1239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28" name="Oval 32"/>
          <p:cNvSpPr>
            <a:spLocks noChangeAspect="1" noChangeArrowheads="1"/>
          </p:cNvSpPr>
          <p:nvPr/>
        </p:nvSpPr>
        <p:spPr bwMode="auto">
          <a:xfrm>
            <a:off x="4462463" y="6240463"/>
            <a:ext cx="184150" cy="184150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55329" name="Group 33"/>
          <p:cNvGrpSpPr>
            <a:grpSpLocks noChangeAspect="1"/>
          </p:cNvGrpSpPr>
          <p:nvPr/>
        </p:nvGrpSpPr>
        <p:grpSpPr bwMode="auto">
          <a:xfrm>
            <a:off x="4498975" y="6278563"/>
            <a:ext cx="104775" cy="106362"/>
            <a:chOff x="12580" y="2787"/>
            <a:chExt cx="228" cy="228"/>
          </a:xfrm>
        </p:grpSpPr>
        <p:sp>
          <p:nvSpPr>
            <p:cNvPr id="55330" name="Line 34"/>
            <p:cNvSpPr>
              <a:spLocks noChangeAspect="1" noChangeShapeType="1"/>
            </p:cNvSpPr>
            <p:nvPr/>
          </p:nvSpPr>
          <p:spPr bwMode="auto">
            <a:xfrm flipV="1">
              <a:off x="12580" y="2787"/>
              <a:ext cx="22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31" name="Freeform 35"/>
            <p:cNvSpPr>
              <a:spLocks noChangeAspect="1"/>
            </p:cNvSpPr>
            <p:nvPr/>
          </p:nvSpPr>
          <p:spPr bwMode="auto">
            <a:xfrm>
              <a:off x="12680" y="2787"/>
              <a:ext cx="128" cy="120"/>
            </a:xfrm>
            <a:custGeom>
              <a:avLst/>
              <a:gdLst>
                <a:gd name="T0" fmla="*/ 0 w 128"/>
                <a:gd name="T1" fmla="*/ 47 h 120"/>
                <a:gd name="T2" fmla="*/ 71 w 128"/>
                <a:gd name="T3" fmla="*/ 120 h 120"/>
                <a:gd name="T4" fmla="*/ 128 w 128"/>
                <a:gd name="T5" fmla="*/ 0 h 120"/>
                <a:gd name="T6" fmla="*/ 0 w 128"/>
                <a:gd name="T7" fmla="*/ 4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20">
                  <a:moveTo>
                    <a:pt x="0" y="47"/>
                  </a:moveTo>
                  <a:lnTo>
                    <a:pt x="71" y="120"/>
                  </a:lnTo>
                  <a:lnTo>
                    <a:pt x="128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32" name="Line 36"/>
          <p:cNvSpPr>
            <a:spLocks noChangeAspect="1" noChangeShapeType="1"/>
          </p:cNvSpPr>
          <p:nvPr/>
        </p:nvSpPr>
        <p:spPr bwMode="auto">
          <a:xfrm flipH="1">
            <a:off x="5237163" y="5657850"/>
            <a:ext cx="1920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33" name="Text Box 37"/>
          <p:cNvSpPr txBox="1">
            <a:spLocks noChangeAspect="1" noChangeArrowheads="1"/>
          </p:cNvSpPr>
          <p:nvPr/>
        </p:nvSpPr>
        <p:spPr bwMode="auto">
          <a:xfrm>
            <a:off x="5594350" y="5689600"/>
            <a:ext cx="164465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sz="1000" b="1" i="1"/>
              <a:t>Inlet gas line</a:t>
            </a:r>
          </a:p>
        </p:txBody>
      </p:sp>
      <p:sp>
        <p:nvSpPr>
          <p:cNvPr id="55334" name="Text Box 38"/>
          <p:cNvSpPr txBox="1">
            <a:spLocks noChangeAspect="1" noChangeArrowheads="1"/>
          </p:cNvSpPr>
          <p:nvPr/>
        </p:nvSpPr>
        <p:spPr bwMode="auto">
          <a:xfrm>
            <a:off x="5338763" y="3781425"/>
            <a:ext cx="128905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sz="1000" b="1" i="1"/>
              <a:t>Main channel</a:t>
            </a:r>
          </a:p>
          <a:p>
            <a:pPr algn="ctr"/>
            <a:r>
              <a:rPr lang="en-GB" sz="1000" b="1" i="1"/>
              <a:t>(ZrO</a:t>
            </a:r>
            <a:r>
              <a:rPr lang="en-GB" sz="1000" b="1" i="1" baseline="-25000"/>
              <a:t>2</a:t>
            </a:r>
            <a:r>
              <a:rPr lang="en-GB" sz="1000" b="1" i="1"/>
              <a:t>)</a:t>
            </a:r>
          </a:p>
        </p:txBody>
      </p:sp>
      <p:sp>
        <p:nvSpPr>
          <p:cNvPr id="55335" name="Text Box 39"/>
          <p:cNvSpPr txBox="1">
            <a:spLocks noChangeAspect="1" noChangeArrowheads="1"/>
          </p:cNvSpPr>
          <p:nvPr/>
        </p:nvSpPr>
        <p:spPr bwMode="auto">
          <a:xfrm>
            <a:off x="3330575" y="2124075"/>
            <a:ext cx="98425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sz="1000" b="1" i="1"/>
              <a:t>Main filter</a:t>
            </a:r>
          </a:p>
        </p:txBody>
      </p:sp>
      <p:sp>
        <p:nvSpPr>
          <p:cNvPr id="55336" name="Text Box 40"/>
          <p:cNvSpPr txBox="1">
            <a:spLocks noChangeAspect="1" noChangeArrowheads="1"/>
          </p:cNvSpPr>
          <p:nvPr/>
        </p:nvSpPr>
        <p:spPr bwMode="auto">
          <a:xfrm>
            <a:off x="1304925" y="1568450"/>
            <a:ext cx="1414463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000" b="1" i="1"/>
              <a:t>Carrier gas line</a:t>
            </a:r>
          </a:p>
          <a:p>
            <a:r>
              <a:rPr lang="en-US" sz="1000" b="1" i="1"/>
              <a:t>(in the case</a:t>
            </a:r>
          </a:p>
          <a:p>
            <a:r>
              <a:rPr lang="en-US" sz="1000" b="1" i="1"/>
              <a:t>of pure steam</a:t>
            </a:r>
          </a:p>
          <a:p>
            <a:r>
              <a:rPr lang="en-US" sz="1000" b="1" i="1"/>
              <a:t>environment)</a:t>
            </a:r>
          </a:p>
        </p:txBody>
      </p:sp>
      <p:grpSp>
        <p:nvGrpSpPr>
          <p:cNvPr id="55337" name="Group 41"/>
          <p:cNvGrpSpPr>
            <a:grpSpLocks noChangeAspect="1"/>
          </p:cNvGrpSpPr>
          <p:nvPr/>
        </p:nvGrpSpPr>
        <p:grpSpPr bwMode="auto">
          <a:xfrm>
            <a:off x="2384425" y="2740025"/>
            <a:ext cx="331788" cy="334963"/>
            <a:chOff x="13210" y="4635"/>
            <a:chExt cx="1896" cy="1908"/>
          </a:xfrm>
        </p:grpSpPr>
        <p:sp>
          <p:nvSpPr>
            <p:cNvPr id="55338" name="Oval 42"/>
            <p:cNvSpPr>
              <a:spLocks noChangeAspect="1" noChangeArrowheads="1"/>
            </p:cNvSpPr>
            <p:nvPr/>
          </p:nvSpPr>
          <p:spPr bwMode="auto">
            <a:xfrm>
              <a:off x="13956" y="4647"/>
              <a:ext cx="404" cy="1896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39" name="Oval 43"/>
            <p:cNvSpPr>
              <a:spLocks noChangeAspect="1" noChangeArrowheads="1"/>
            </p:cNvSpPr>
            <p:nvPr/>
          </p:nvSpPr>
          <p:spPr bwMode="auto">
            <a:xfrm rot="2684474">
              <a:off x="13992" y="4635"/>
              <a:ext cx="404" cy="1896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0" name="Oval 44"/>
            <p:cNvSpPr>
              <a:spLocks noChangeAspect="1" noChangeArrowheads="1"/>
            </p:cNvSpPr>
            <p:nvPr/>
          </p:nvSpPr>
          <p:spPr bwMode="auto">
            <a:xfrm rot="18662678" flipH="1">
              <a:off x="13956" y="4668"/>
              <a:ext cx="404" cy="1896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41" name="Oval 45"/>
            <p:cNvSpPr>
              <a:spLocks noChangeAspect="1" noChangeArrowheads="1"/>
            </p:cNvSpPr>
            <p:nvPr/>
          </p:nvSpPr>
          <p:spPr bwMode="auto">
            <a:xfrm>
              <a:off x="14034" y="5506"/>
              <a:ext cx="228" cy="2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42" name="Text Box 46"/>
          <p:cNvSpPr txBox="1">
            <a:spLocks noChangeAspect="1" noChangeArrowheads="1"/>
          </p:cNvSpPr>
          <p:nvPr/>
        </p:nvSpPr>
        <p:spPr bwMode="auto">
          <a:xfrm>
            <a:off x="1038225" y="2600325"/>
            <a:ext cx="154305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000" b="1" i="1"/>
              <a:t>Gamma-spectrometer</a:t>
            </a:r>
          </a:p>
          <a:p>
            <a:r>
              <a:rPr lang="en-US" sz="1000" b="1" i="1"/>
              <a:t>(FP measurement</a:t>
            </a:r>
          </a:p>
          <a:p>
            <a:r>
              <a:rPr lang="en-US" sz="1000" b="1" i="1"/>
              <a:t>in the filter)</a:t>
            </a:r>
            <a:endParaRPr lang="ru-RU" sz="1000" b="1" i="1"/>
          </a:p>
        </p:txBody>
      </p:sp>
      <p:sp>
        <p:nvSpPr>
          <p:cNvPr id="55343" name="Text Box 47"/>
          <p:cNvSpPr txBox="1">
            <a:spLocks noChangeAspect="1" noChangeArrowheads="1"/>
          </p:cNvSpPr>
          <p:nvPr/>
        </p:nvSpPr>
        <p:spPr bwMode="auto">
          <a:xfrm>
            <a:off x="1119188" y="3287713"/>
            <a:ext cx="148748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000" b="1" i="1"/>
              <a:t>Gamma-spectrometer</a:t>
            </a:r>
          </a:p>
          <a:p>
            <a:r>
              <a:rPr lang="en-US" sz="1000" b="1" i="1"/>
              <a:t>(FP measurement</a:t>
            </a:r>
          </a:p>
          <a:p>
            <a:r>
              <a:rPr lang="en-US" sz="1000" b="1" i="1"/>
              <a:t>in the specimen)</a:t>
            </a:r>
            <a:endParaRPr lang="ru-RU" sz="1000" b="1"/>
          </a:p>
        </p:txBody>
      </p:sp>
      <p:sp>
        <p:nvSpPr>
          <p:cNvPr id="55344" name="Text Box 48"/>
          <p:cNvSpPr txBox="1">
            <a:spLocks noChangeAspect="1" noChangeArrowheads="1"/>
          </p:cNvSpPr>
          <p:nvPr/>
        </p:nvSpPr>
        <p:spPr bwMode="auto">
          <a:xfrm>
            <a:off x="1657350" y="4616450"/>
            <a:ext cx="1014413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000" b="1" i="1"/>
              <a:t>Protective gas line</a:t>
            </a:r>
          </a:p>
        </p:txBody>
      </p:sp>
      <p:sp>
        <p:nvSpPr>
          <p:cNvPr id="55345" name="Line 49"/>
          <p:cNvSpPr>
            <a:spLocks noChangeAspect="1" noChangeShapeType="1"/>
          </p:cNvSpPr>
          <p:nvPr/>
        </p:nvSpPr>
        <p:spPr bwMode="auto">
          <a:xfrm flipV="1">
            <a:off x="4556125" y="5703888"/>
            <a:ext cx="0" cy="534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46" name="Line 50"/>
          <p:cNvSpPr>
            <a:spLocks noChangeAspect="1" noChangeShapeType="1"/>
          </p:cNvSpPr>
          <p:nvPr/>
        </p:nvSpPr>
        <p:spPr bwMode="auto">
          <a:xfrm rot="5400000" flipV="1">
            <a:off x="3958432" y="5530056"/>
            <a:ext cx="0" cy="22383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47" name="Text Box 51"/>
          <p:cNvSpPr txBox="1">
            <a:spLocks noChangeAspect="1" noChangeArrowheads="1"/>
          </p:cNvSpPr>
          <p:nvPr/>
        </p:nvSpPr>
        <p:spPr bwMode="auto">
          <a:xfrm flipH="1">
            <a:off x="2819400" y="4454525"/>
            <a:ext cx="10287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en-GB" sz="1000" b="1" i="1"/>
              <a:t>Specimen  </a:t>
            </a:r>
          </a:p>
          <a:p>
            <a:pPr algn="just"/>
            <a:r>
              <a:rPr lang="en-GB" sz="1000" b="1" i="1"/>
              <a:t>holder</a:t>
            </a:r>
          </a:p>
        </p:txBody>
      </p:sp>
      <p:sp>
        <p:nvSpPr>
          <p:cNvPr id="55348" name="Text Box 52"/>
          <p:cNvSpPr txBox="1">
            <a:spLocks noChangeAspect="1" noChangeArrowheads="1"/>
          </p:cNvSpPr>
          <p:nvPr/>
        </p:nvSpPr>
        <p:spPr bwMode="auto">
          <a:xfrm>
            <a:off x="3117850" y="2471738"/>
            <a:ext cx="981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000" b="1" i="1"/>
              <a:t>Specimen</a:t>
            </a:r>
          </a:p>
        </p:txBody>
      </p:sp>
      <p:sp>
        <p:nvSpPr>
          <p:cNvPr id="55349" name="Text Box 53"/>
          <p:cNvSpPr txBox="1">
            <a:spLocks noChangeAspect="1" noChangeArrowheads="1"/>
          </p:cNvSpPr>
          <p:nvPr/>
        </p:nvSpPr>
        <p:spPr bwMode="auto">
          <a:xfrm>
            <a:off x="6988175" y="2255838"/>
            <a:ext cx="138112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sz="1000" b="1" i="1"/>
              <a:t>Pressure</a:t>
            </a:r>
          </a:p>
          <a:p>
            <a:pPr algn="ctr"/>
            <a:r>
              <a:rPr lang="en-GB" sz="1000" b="1" i="1"/>
              <a:t>transducer</a:t>
            </a:r>
          </a:p>
        </p:txBody>
      </p:sp>
      <p:sp>
        <p:nvSpPr>
          <p:cNvPr id="55350" name="Text Box 54"/>
          <p:cNvSpPr txBox="1">
            <a:spLocks noChangeAspect="1" noChangeArrowheads="1"/>
          </p:cNvSpPr>
          <p:nvPr/>
        </p:nvSpPr>
        <p:spPr bwMode="auto">
          <a:xfrm>
            <a:off x="2825750" y="1298575"/>
            <a:ext cx="1751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GB" sz="1400" b="1" i="1"/>
              <a:t>Hot cell</a:t>
            </a:r>
            <a:endParaRPr lang="ru-RU" sz="1400" b="1" i="1"/>
          </a:p>
        </p:txBody>
      </p:sp>
      <p:sp>
        <p:nvSpPr>
          <p:cNvPr id="55351" name="Line 55"/>
          <p:cNvSpPr>
            <a:spLocks noChangeAspect="1" noChangeShapeType="1"/>
          </p:cNvSpPr>
          <p:nvPr/>
        </p:nvSpPr>
        <p:spPr bwMode="auto">
          <a:xfrm flipH="1">
            <a:off x="4403725" y="1993900"/>
            <a:ext cx="803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52" name="Freeform 56"/>
          <p:cNvSpPr>
            <a:spLocks noChangeAspect="1"/>
          </p:cNvSpPr>
          <p:nvPr/>
        </p:nvSpPr>
        <p:spPr bwMode="auto">
          <a:xfrm>
            <a:off x="6756400" y="3203575"/>
            <a:ext cx="222250" cy="452438"/>
          </a:xfrm>
          <a:custGeom>
            <a:avLst/>
            <a:gdLst>
              <a:gd name="T0" fmla="*/ 148 w 293"/>
              <a:gd name="T1" fmla="*/ 25 h 595"/>
              <a:gd name="T2" fmla="*/ 10 w 293"/>
              <a:gd name="T3" fmla="*/ 82 h 595"/>
              <a:gd name="T4" fmla="*/ 148 w 293"/>
              <a:gd name="T5" fmla="*/ 195 h 595"/>
              <a:gd name="T6" fmla="*/ 289 w 293"/>
              <a:gd name="T7" fmla="*/ 138 h 595"/>
              <a:gd name="T8" fmla="*/ 148 w 293"/>
              <a:gd name="T9" fmla="*/ 81 h 595"/>
              <a:gd name="T10" fmla="*/ 5 w 293"/>
              <a:gd name="T11" fmla="*/ 190 h 595"/>
              <a:gd name="T12" fmla="*/ 151 w 293"/>
              <a:gd name="T13" fmla="*/ 310 h 595"/>
              <a:gd name="T14" fmla="*/ 289 w 293"/>
              <a:gd name="T15" fmla="*/ 251 h 595"/>
              <a:gd name="T16" fmla="*/ 146 w 293"/>
              <a:gd name="T17" fmla="*/ 190 h 595"/>
              <a:gd name="T18" fmla="*/ 10 w 293"/>
              <a:gd name="T19" fmla="*/ 310 h 595"/>
              <a:gd name="T20" fmla="*/ 154 w 293"/>
              <a:gd name="T21" fmla="*/ 425 h 595"/>
              <a:gd name="T22" fmla="*/ 290 w 293"/>
              <a:gd name="T23" fmla="*/ 365 h 595"/>
              <a:gd name="T24" fmla="*/ 146 w 293"/>
              <a:gd name="T25" fmla="*/ 305 h 595"/>
              <a:gd name="T26" fmla="*/ 0 w 293"/>
              <a:gd name="T27" fmla="*/ 411 h 595"/>
              <a:gd name="T28" fmla="*/ 146 w 293"/>
              <a:gd name="T29" fmla="*/ 538 h 595"/>
              <a:gd name="T30" fmla="*/ 293 w 293"/>
              <a:gd name="T31" fmla="*/ 478 h 595"/>
              <a:gd name="T32" fmla="*/ 149 w 293"/>
              <a:gd name="T33" fmla="*/ 423 h 595"/>
              <a:gd name="T34" fmla="*/ 12 w 293"/>
              <a:gd name="T35" fmla="*/ 528 h 595"/>
              <a:gd name="T36" fmla="*/ 146 w 293"/>
              <a:gd name="T37" fmla="*/ 595 h 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3" h="595">
                <a:moveTo>
                  <a:pt x="148" y="25"/>
                </a:moveTo>
                <a:cubicBezTo>
                  <a:pt x="101" y="0"/>
                  <a:pt x="10" y="54"/>
                  <a:pt x="10" y="82"/>
                </a:cubicBezTo>
                <a:cubicBezTo>
                  <a:pt x="10" y="110"/>
                  <a:pt x="102" y="186"/>
                  <a:pt x="148" y="195"/>
                </a:cubicBezTo>
                <a:cubicBezTo>
                  <a:pt x="194" y="204"/>
                  <a:pt x="289" y="157"/>
                  <a:pt x="289" y="138"/>
                </a:cubicBezTo>
                <a:cubicBezTo>
                  <a:pt x="289" y="119"/>
                  <a:pt x="195" y="72"/>
                  <a:pt x="148" y="81"/>
                </a:cubicBezTo>
                <a:cubicBezTo>
                  <a:pt x="101" y="90"/>
                  <a:pt x="5" y="152"/>
                  <a:pt x="5" y="190"/>
                </a:cubicBezTo>
                <a:cubicBezTo>
                  <a:pt x="5" y="228"/>
                  <a:pt x="104" y="300"/>
                  <a:pt x="151" y="310"/>
                </a:cubicBezTo>
                <a:cubicBezTo>
                  <a:pt x="198" y="320"/>
                  <a:pt x="290" y="271"/>
                  <a:pt x="289" y="251"/>
                </a:cubicBezTo>
                <a:cubicBezTo>
                  <a:pt x="288" y="231"/>
                  <a:pt x="192" y="180"/>
                  <a:pt x="146" y="190"/>
                </a:cubicBezTo>
                <a:cubicBezTo>
                  <a:pt x="100" y="200"/>
                  <a:pt x="9" y="271"/>
                  <a:pt x="10" y="310"/>
                </a:cubicBezTo>
                <a:cubicBezTo>
                  <a:pt x="11" y="349"/>
                  <a:pt x="107" y="416"/>
                  <a:pt x="154" y="425"/>
                </a:cubicBezTo>
                <a:cubicBezTo>
                  <a:pt x="201" y="434"/>
                  <a:pt x="291" y="385"/>
                  <a:pt x="290" y="365"/>
                </a:cubicBezTo>
                <a:cubicBezTo>
                  <a:pt x="289" y="345"/>
                  <a:pt x="194" y="297"/>
                  <a:pt x="146" y="305"/>
                </a:cubicBezTo>
                <a:cubicBezTo>
                  <a:pt x="98" y="313"/>
                  <a:pt x="0" y="372"/>
                  <a:pt x="0" y="411"/>
                </a:cubicBezTo>
                <a:cubicBezTo>
                  <a:pt x="0" y="450"/>
                  <a:pt x="97" y="527"/>
                  <a:pt x="146" y="538"/>
                </a:cubicBezTo>
                <a:cubicBezTo>
                  <a:pt x="195" y="549"/>
                  <a:pt x="293" y="497"/>
                  <a:pt x="293" y="478"/>
                </a:cubicBezTo>
                <a:cubicBezTo>
                  <a:pt x="293" y="459"/>
                  <a:pt x="196" y="415"/>
                  <a:pt x="149" y="423"/>
                </a:cubicBezTo>
                <a:cubicBezTo>
                  <a:pt x="102" y="431"/>
                  <a:pt x="12" y="499"/>
                  <a:pt x="12" y="528"/>
                </a:cubicBezTo>
                <a:cubicBezTo>
                  <a:pt x="4" y="554"/>
                  <a:pt x="96" y="595"/>
                  <a:pt x="146" y="595"/>
                </a:cubicBez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5353" name="Group 57"/>
          <p:cNvGrpSpPr>
            <a:grpSpLocks noChangeAspect="1"/>
          </p:cNvGrpSpPr>
          <p:nvPr/>
        </p:nvGrpSpPr>
        <p:grpSpPr bwMode="auto">
          <a:xfrm>
            <a:off x="6988175" y="3244850"/>
            <a:ext cx="333375" cy="333375"/>
            <a:chOff x="13210" y="4635"/>
            <a:chExt cx="1896" cy="1908"/>
          </a:xfrm>
        </p:grpSpPr>
        <p:sp>
          <p:nvSpPr>
            <p:cNvPr id="55354" name="Oval 58"/>
            <p:cNvSpPr>
              <a:spLocks noChangeAspect="1" noChangeArrowheads="1"/>
            </p:cNvSpPr>
            <p:nvPr/>
          </p:nvSpPr>
          <p:spPr bwMode="auto">
            <a:xfrm>
              <a:off x="13956" y="4647"/>
              <a:ext cx="404" cy="1896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55" name="Oval 59"/>
            <p:cNvSpPr>
              <a:spLocks noChangeAspect="1" noChangeArrowheads="1"/>
            </p:cNvSpPr>
            <p:nvPr/>
          </p:nvSpPr>
          <p:spPr bwMode="auto">
            <a:xfrm rot="2684474">
              <a:off x="13992" y="4635"/>
              <a:ext cx="404" cy="1896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56" name="Oval 60"/>
            <p:cNvSpPr>
              <a:spLocks noChangeAspect="1" noChangeArrowheads="1"/>
            </p:cNvSpPr>
            <p:nvPr/>
          </p:nvSpPr>
          <p:spPr bwMode="auto">
            <a:xfrm rot="18662678" flipH="1">
              <a:off x="13956" y="4668"/>
              <a:ext cx="404" cy="1896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57" name="Oval 61"/>
            <p:cNvSpPr>
              <a:spLocks noChangeAspect="1" noChangeArrowheads="1"/>
            </p:cNvSpPr>
            <p:nvPr/>
          </p:nvSpPr>
          <p:spPr bwMode="auto">
            <a:xfrm>
              <a:off x="14034" y="5506"/>
              <a:ext cx="228" cy="2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58" name="Rectangle 62"/>
          <p:cNvSpPr>
            <a:spLocks noChangeAspect="1" noChangeArrowheads="1"/>
          </p:cNvSpPr>
          <p:nvPr/>
        </p:nvSpPr>
        <p:spPr bwMode="auto">
          <a:xfrm>
            <a:off x="6804025" y="3290888"/>
            <a:ext cx="130175" cy="3016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59" name="Text Box 63"/>
          <p:cNvSpPr txBox="1">
            <a:spLocks noChangeAspect="1" noChangeArrowheads="1"/>
          </p:cNvSpPr>
          <p:nvPr/>
        </p:nvSpPr>
        <p:spPr bwMode="auto">
          <a:xfrm>
            <a:off x="7310438" y="3111500"/>
            <a:ext cx="140335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000" b="1" i="1"/>
              <a:t>Gamma-spectrometer</a:t>
            </a:r>
          </a:p>
          <a:p>
            <a:r>
              <a:rPr lang="en-US" sz="1000" b="1" i="1"/>
              <a:t>(GFP measurement)</a:t>
            </a:r>
          </a:p>
        </p:txBody>
      </p:sp>
      <p:sp>
        <p:nvSpPr>
          <p:cNvPr id="55360" name="Line 64"/>
          <p:cNvSpPr>
            <a:spLocks noChangeAspect="1" noChangeShapeType="1"/>
          </p:cNvSpPr>
          <p:nvPr/>
        </p:nvSpPr>
        <p:spPr bwMode="auto">
          <a:xfrm flipH="1">
            <a:off x="3698875" y="5641975"/>
            <a:ext cx="5635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61" name="Text Box 65"/>
          <p:cNvSpPr txBox="1">
            <a:spLocks noChangeAspect="1" noChangeArrowheads="1"/>
          </p:cNvSpPr>
          <p:nvPr/>
        </p:nvSpPr>
        <p:spPr bwMode="auto">
          <a:xfrm>
            <a:off x="2513013" y="5505450"/>
            <a:ext cx="13716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en-GB" sz="1000" b="1" i="1"/>
              <a:t>Intel steam line</a:t>
            </a:r>
          </a:p>
        </p:txBody>
      </p:sp>
      <p:grpSp>
        <p:nvGrpSpPr>
          <p:cNvPr id="55362" name="Group 66"/>
          <p:cNvGrpSpPr>
            <a:grpSpLocks noChangeAspect="1"/>
          </p:cNvGrpSpPr>
          <p:nvPr/>
        </p:nvGrpSpPr>
        <p:grpSpPr bwMode="auto">
          <a:xfrm>
            <a:off x="2384425" y="3465513"/>
            <a:ext cx="331788" cy="334962"/>
            <a:chOff x="13210" y="4635"/>
            <a:chExt cx="1896" cy="1908"/>
          </a:xfrm>
        </p:grpSpPr>
        <p:sp>
          <p:nvSpPr>
            <p:cNvPr id="55363" name="Oval 67"/>
            <p:cNvSpPr>
              <a:spLocks noChangeAspect="1" noChangeArrowheads="1"/>
            </p:cNvSpPr>
            <p:nvPr/>
          </p:nvSpPr>
          <p:spPr bwMode="auto">
            <a:xfrm>
              <a:off x="13956" y="4647"/>
              <a:ext cx="404" cy="1896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64" name="Oval 68"/>
            <p:cNvSpPr>
              <a:spLocks noChangeAspect="1" noChangeArrowheads="1"/>
            </p:cNvSpPr>
            <p:nvPr/>
          </p:nvSpPr>
          <p:spPr bwMode="auto">
            <a:xfrm rot="2684474">
              <a:off x="13992" y="4635"/>
              <a:ext cx="404" cy="1896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65" name="Oval 69"/>
            <p:cNvSpPr>
              <a:spLocks noChangeAspect="1" noChangeArrowheads="1"/>
            </p:cNvSpPr>
            <p:nvPr/>
          </p:nvSpPr>
          <p:spPr bwMode="auto">
            <a:xfrm rot="18662678" flipH="1">
              <a:off x="13956" y="4668"/>
              <a:ext cx="404" cy="1896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66" name="Oval 70"/>
            <p:cNvSpPr>
              <a:spLocks noChangeAspect="1" noChangeArrowheads="1"/>
            </p:cNvSpPr>
            <p:nvPr/>
          </p:nvSpPr>
          <p:spPr bwMode="auto">
            <a:xfrm>
              <a:off x="14034" y="5506"/>
              <a:ext cx="228" cy="22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67" name="Rectangle 71"/>
          <p:cNvSpPr>
            <a:spLocks noChangeAspect="1" noChangeArrowheads="1"/>
          </p:cNvSpPr>
          <p:nvPr/>
        </p:nvSpPr>
        <p:spPr bwMode="auto">
          <a:xfrm>
            <a:off x="7235825" y="4044950"/>
            <a:ext cx="260350" cy="560388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68" name="Freeform 72"/>
          <p:cNvSpPr>
            <a:spLocks noChangeAspect="1"/>
          </p:cNvSpPr>
          <p:nvPr/>
        </p:nvSpPr>
        <p:spPr bwMode="auto">
          <a:xfrm flipH="1">
            <a:off x="6873875" y="3836988"/>
            <a:ext cx="249238" cy="1057275"/>
          </a:xfrm>
          <a:custGeom>
            <a:avLst/>
            <a:gdLst>
              <a:gd name="T0" fmla="*/ 328 w 328"/>
              <a:gd name="T1" fmla="*/ 0 h 1387"/>
              <a:gd name="T2" fmla="*/ 5 w 328"/>
              <a:gd name="T3" fmla="*/ 3 h 1387"/>
              <a:gd name="T4" fmla="*/ 0 w 328"/>
              <a:gd name="T5" fmla="*/ 1387 h 1387"/>
              <a:gd name="T6" fmla="*/ 328 w 328"/>
              <a:gd name="T7" fmla="*/ 1382 h 13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8" h="1387">
                <a:moveTo>
                  <a:pt x="328" y="0"/>
                </a:moveTo>
                <a:lnTo>
                  <a:pt x="5" y="3"/>
                </a:lnTo>
                <a:lnTo>
                  <a:pt x="0" y="1387"/>
                </a:lnTo>
                <a:lnTo>
                  <a:pt x="328" y="1382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69" name="Freeform 73"/>
          <p:cNvSpPr>
            <a:spLocks noChangeAspect="1"/>
          </p:cNvSpPr>
          <p:nvPr/>
        </p:nvSpPr>
        <p:spPr bwMode="auto">
          <a:xfrm>
            <a:off x="7094538" y="4286250"/>
            <a:ext cx="60325" cy="90488"/>
          </a:xfrm>
          <a:custGeom>
            <a:avLst/>
            <a:gdLst>
              <a:gd name="T0" fmla="*/ 0 w 227"/>
              <a:gd name="T1" fmla="*/ 0 h 340"/>
              <a:gd name="T2" fmla="*/ 227 w 227"/>
              <a:gd name="T3" fmla="*/ 0 h 340"/>
              <a:gd name="T4" fmla="*/ 0 w 227"/>
              <a:gd name="T5" fmla="*/ 340 h 340"/>
              <a:gd name="T6" fmla="*/ 227 w 227"/>
              <a:gd name="T7" fmla="*/ 340 h 340"/>
              <a:gd name="T8" fmla="*/ 0 w 227"/>
              <a:gd name="T9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340">
                <a:moveTo>
                  <a:pt x="0" y="0"/>
                </a:moveTo>
                <a:lnTo>
                  <a:pt x="227" y="0"/>
                </a:lnTo>
                <a:lnTo>
                  <a:pt x="0" y="340"/>
                </a:lnTo>
                <a:lnTo>
                  <a:pt x="227" y="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70" name="Freeform 74"/>
          <p:cNvSpPr>
            <a:spLocks noChangeAspect="1"/>
          </p:cNvSpPr>
          <p:nvPr/>
        </p:nvSpPr>
        <p:spPr bwMode="auto">
          <a:xfrm>
            <a:off x="7081838" y="3979863"/>
            <a:ext cx="87312" cy="130175"/>
          </a:xfrm>
          <a:custGeom>
            <a:avLst/>
            <a:gdLst>
              <a:gd name="T0" fmla="*/ 0 w 227"/>
              <a:gd name="T1" fmla="*/ 0 h 340"/>
              <a:gd name="T2" fmla="*/ 227 w 227"/>
              <a:gd name="T3" fmla="*/ 0 h 340"/>
              <a:gd name="T4" fmla="*/ 0 w 227"/>
              <a:gd name="T5" fmla="*/ 340 h 340"/>
              <a:gd name="T6" fmla="*/ 227 w 227"/>
              <a:gd name="T7" fmla="*/ 340 h 340"/>
              <a:gd name="T8" fmla="*/ 0 w 227"/>
              <a:gd name="T9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340">
                <a:moveTo>
                  <a:pt x="0" y="0"/>
                </a:moveTo>
                <a:lnTo>
                  <a:pt x="227" y="0"/>
                </a:lnTo>
                <a:lnTo>
                  <a:pt x="0" y="340"/>
                </a:lnTo>
                <a:lnTo>
                  <a:pt x="227" y="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71" name="Freeform 75"/>
          <p:cNvSpPr>
            <a:spLocks noChangeAspect="1"/>
          </p:cNvSpPr>
          <p:nvPr/>
        </p:nvSpPr>
        <p:spPr bwMode="auto">
          <a:xfrm>
            <a:off x="7081838" y="4537075"/>
            <a:ext cx="87312" cy="130175"/>
          </a:xfrm>
          <a:custGeom>
            <a:avLst/>
            <a:gdLst>
              <a:gd name="T0" fmla="*/ 0 w 227"/>
              <a:gd name="T1" fmla="*/ 0 h 340"/>
              <a:gd name="T2" fmla="*/ 227 w 227"/>
              <a:gd name="T3" fmla="*/ 0 h 340"/>
              <a:gd name="T4" fmla="*/ 0 w 227"/>
              <a:gd name="T5" fmla="*/ 340 h 340"/>
              <a:gd name="T6" fmla="*/ 227 w 227"/>
              <a:gd name="T7" fmla="*/ 340 h 340"/>
              <a:gd name="T8" fmla="*/ 0 w 227"/>
              <a:gd name="T9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340">
                <a:moveTo>
                  <a:pt x="0" y="0"/>
                </a:moveTo>
                <a:lnTo>
                  <a:pt x="227" y="0"/>
                </a:lnTo>
                <a:lnTo>
                  <a:pt x="0" y="340"/>
                </a:lnTo>
                <a:lnTo>
                  <a:pt x="227" y="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72" name="Freeform 76"/>
          <p:cNvSpPr>
            <a:spLocks noChangeAspect="1"/>
          </p:cNvSpPr>
          <p:nvPr/>
        </p:nvSpPr>
        <p:spPr bwMode="auto">
          <a:xfrm>
            <a:off x="6824663" y="4268788"/>
            <a:ext cx="85725" cy="128587"/>
          </a:xfrm>
          <a:custGeom>
            <a:avLst/>
            <a:gdLst>
              <a:gd name="T0" fmla="*/ 0 w 227"/>
              <a:gd name="T1" fmla="*/ 0 h 340"/>
              <a:gd name="T2" fmla="*/ 227 w 227"/>
              <a:gd name="T3" fmla="*/ 0 h 340"/>
              <a:gd name="T4" fmla="*/ 0 w 227"/>
              <a:gd name="T5" fmla="*/ 340 h 340"/>
              <a:gd name="T6" fmla="*/ 227 w 227"/>
              <a:gd name="T7" fmla="*/ 340 h 340"/>
              <a:gd name="T8" fmla="*/ 0 w 227"/>
              <a:gd name="T9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340">
                <a:moveTo>
                  <a:pt x="0" y="0"/>
                </a:moveTo>
                <a:lnTo>
                  <a:pt x="227" y="0"/>
                </a:lnTo>
                <a:lnTo>
                  <a:pt x="0" y="340"/>
                </a:lnTo>
                <a:lnTo>
                  <a:pt x="227" y="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373" name="Line 77"/>
          <p:cNvSpPr>
            <a:spLocks noChangeAspect="1" noChangeShapeType="1"/>
          </p:cNvSpPr>
          <p:nvPr/>
        </p:nvSpPr>
        <p:spPr bwMode="auto">
          <a:xfrm>
            <a:off x="7127875" y="4322763"/>
            <a:ext cx="107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74" name="Oval 78"/>
          <p:cNvSpPr>
            <a:spLocks noChangeAspect="1" noChangeArrowheads="1"/>
          </p:cNvSpPr>
          <p:nvPr/>
        </p:nvSpPr>
        <p:spPr bwMode="auto">
          <a:xfrm flipV="1">
            <a:off x="2403475" y="1539875"/>
            <a:ext cx="185738" cy="185738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55375" name="Group 79"/>
          <p:cNvGrpSpPr>
            <a:grpSpLocks noChangeAspect="1"/>
          </p:cNvGrpSpPr>
          <p:nvPr/>
        </p:nvGrpSpPr>
        <p:grpSpPr bwMode="auto">
          <a:xfrm rot="16200000" flipV="1">
            <a:off x="2447926" y="1576387"/>
            <a:ext cx="106362" cy="106363"/>
            <a:chOff x="12580" y="2787"/>
            <a:chExt cx="228" cy="228"/>
          </a:xfrm>
        </p:grpSpPr>
        <p:sp>
          <p:nvSpPr>
            <p:cNvPr id="55376" name="Line 80"/>
            <p:cNvSpPr>
              <a:spLocks noChangeAspect="1" noChangeShapeType="1"/>
            </p:cNvSpPr>
            <p:nvPr/>
          </p:nvSpPr>
          <p:spPr bwMode="auto">
            <a:xfrm flipV="1">
              <a:off x="12580" y="2787"/>
              <a:ext cx="22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77" name="Freeform 81"/>
            <p:cNvSpPr>
              <a:spLocks noChangeAspect="1"/>
            </p:cNvSpPr>
            <p:nvPr/>
          </p:nvSpPr>
          <p:spPr bwMode="auto">
            <a:xfrm>
              <a:off x="12680" y="2787"/>
              <a:ext cx="128" cy="120"/>
            </a:xfrm>
            <a:custGeom>
              <a:avLst/>
              <a:gdLst>
                <a:gd name="T0" fmla="*/ 0 w 128"/>
                <a:gd name="T1" fmla="*/ 47 h 120"/>
                <a:gd name="T2" fmla="*/ 71 w 128"/>
                <a:gd name="T3" fmla="*/ 120 h 120"/>
                <a:gd name="T4" fmla="*/ 128 w 128"/>
                <a:gd name="T5" fmla="*/ 0 h 120"/>
                <a:gd name="T6" fmla="*/ 0 w 128"/>
                <a:gd name="T7" fmla="*/ 4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20">
                  <a:moveTo>
                    <a:pt x="0" y="47"/>
                  </a:moveTo>
                  <a:lnTo>
                    <a:pt x="71" y="120"/>
                  </a:lnTo>
                  <a:lnTo>
                    <a:pt x="128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78" name="Line 82"/>
          <p:cNvSpPr>
            <a:spLocks noChangeAspect="1" noChangeShapeType="1"/>
          </p:cNvSpPr>
          <p:nvPr/>
        </p:nvSpPr>
        <p:spPr bwMode="auto">
          <a:xfrm rot="5400000" flipV="1">
            <a:off x="4761707" y="1715294"/>
            <a:ext cx="0" cy="223837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79" name="Line 83"/>
          <p:cNvSpPr>
            <a:spLocks noChangeAspect="1" noChangeShapeType="1"/>
          </p:cNvSpPr>
          <p:nvPr/>
        </p:nvSpPr>
        <p:spPr bwMode="auto">
          <a:xfrm rot="5400000" flipV="1">
            <a:off x="4773613" y="1881188"/>
            <a:ext cx="0" cy="222250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80" name="Line 84"/>
          <p:cNvSpPr>
            <a:spLocks noChangeAspect="1" noChangeShapeType="1"/>
          </p:cNvSpPr>
          <p:nvPr/>
        </p:nvSpPr>
        <p:spPr bwMode="auto">
          <a:xfrm>
            <a:off x="4568825" y="5657850"/>
            <a:ext cx="4587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81" name="Rectangle 85"/>
          <p:cNvSpPr>
            <a:spLocks noChangeAspect="1" noChangeArrowheads="1"/>
          </p:cNvSpPr>
          <p:nvPr/>
        </p:nvSpPr>
        <p:spPr bwMode="auto">
          <a:xfrm>
            <a:off x="5048250" y="5565775"/>
            <a:ext cx="185738" cy="177800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55382" name="Group 86"/>
          <p:cNvGrpSpPr>
            <a:grpSpLocks noChangeAspect="1"/>
          </p:cNvGrpSpPr>
          <p:nvPr/>
        </p:nvGrpSpPr>
        <p:grpSpPr bwMode="auto">
          <a:xfrm>
            <a:off x="5097463" y="5600700"/>
            <a:ext cx="103187" cy="103188"/>
            <a:chOff x="12580" y="2787"/>
            <a:chExt cx="228" cy="228"/>
          </a:xfrm>
        </p:grpSpPr>
        <p:sp>
          <p:nvSpPr>
            <p:cNvPr id="55383" name="Line 87"/>
            <p:cNvSpPr>
              <a:spLocks noChangeAspect="1" noChangeShapeType="1"/>
            </p:cNvSpPr>
            <p:nvPr/>
          </p:nvSpPr>
          <p:spPr bwMode="auto">
            <a:xfrm flipV="1">
              <a:off x="12580" y="2787"/>
              <a:ext cx="22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84" name="Freeform 88"/>
            <p:cNvSpPr>
              <a:spLocks noChangeAspect="1"/>
            </p:cNvSpPr>
            <p:nvPr/>
          </p:nvSpPr>
          <p:spPr bwMode="auto">
            <a:xfrm>
              <a:off x="12680" y="2787"/>
              <a:ext cx="128" cy="120"/>
            </a:xfrm>
            <a:custGeom>
              <a:avLst/>
              <a:gdLst>
                <a:gd name="T0" fmla="*/ 0 w 128"/>
                <a:gd name="T1" fmla="*/ 47 h 120"/>
                <a:gd name="T2" fmla="*/ 71 w 128"/>
                <a:gd name="T3" fmla="*/ 120 h 120"/>
                <a:gd name="T4" fmla="*/ 128 w 128"/>
                <a:gd name="T5" fmla="*/ 0 h 120"/>
                <a:gd name="T6" fmla="*/ 0 w 128"/>
                <a:gd name="T7" fmla="*/ 4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20">
                  <a:moveTo>
                    <a:pt x="0" y="47"/>
                  </a:moveTo>
                  <a:lnTo>
                    <a:pt x="71" y="120"/>
                  </a:lnTo>
                  <a:lnTo>
                    <a:pt x="128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85" name="Rectangle 89"/>
          <p:cNvSpPr>
            <a:spLocks noChangeAspect="1" noChangeArrowheads="1"/>
          </p:cNvSpPr>
          <p:nvPr/>
        </p:nvSpPr>
        <p:spPr bwMode="auto">
          <a:xfrm>
            <a:off x="5048250" y="5978525"/>
            <a:ext cx="185738" cy="176213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55386" name="Group 90"/>
          <p:cNvGrpSpPr>
            <a:grpSpLocks noChangeAspect="1"/>
          </p:cNvGrpSpPr>
          <p:nvPr/>
        </p:nvGrpSpPr>
        <p:grpSpPr bwMode="auto">
          <a:xfrm>
            <a:off x="5097463" y="6011863"/>
            <a:ext cx="103187" cy="104775"/>
            <a:chOff x="12580" y="2787"/>
            <a:chExt cx="228" cy="228"/>
          </a:xfrm>
        </p:grpSpPr>
        <p:sp>
          <p:nvSpPr>
            <p:cNvPr id="55387" name="Line 91"/>
            <p:cNvSpPr>
              <a:spLocks noChangeAspect="1" noChangeShapeType="1"/>
            </p:cNvSpPr>
            <p:nvPr/>
          </p:nvSpPr>
          <p:spPr bwMode="auto">
            <a:xfrm flipV="1">
              <a:off x="12580" y="2787"/>
              <a:ext cx="22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388" name="Freeform 92"/>
            <p:cNvSpPr>
              <a:spLocks noChangeAspect="1"/>
            </p:cNvSpPr>
            <p:nvPr/>
          </p:nvSpPr>
          <p:spPr bwMode="auto">
            <a:xfrm>
              <a:off x="12680" y="2787"/>
              <a:ext cx="128" cy="120"/>
            </a:xfrm>
            <a:custGeom>
              <a:avLst/>
              <a:gdLst>
                <a:gd name="T0" fmla="*/ 0 w 128"/>
                <a:gd name="T1" fmla="*/ 47 h 120"/>
                <a:gd name="T2" fmla="*/ 71 w 128"/>
                <a:gd name="T3" fmla="*/ 120 h 120"/>
                <a:gd name="T4" fmla="*/ 128 w 128"/>
                <a:gd name="T5" fmla="*/ 0 h 120"/>
                <a:gd name="T6" fmla="*/ 0 w 128"/>
                <a:gd name="T7" fmla="*/ 4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20">
                  <a:moveTo>
                    <a:pt x="0" y="47"/>
                  </a:moveTo>
                  <a:lnTo>
                    <a:pt x="71" y="120"/>
                  </a:lnTo>
                  <a:lnTo>
                    <a:pt x="128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389" name="Line 93"/>
          <p:cNvSpPr>
            <a:spLocks noChangeAspect="1" noChangeShapeType="1"/>
          </p:cNvSpPr>
          <p:nvPr/>
        </p:nvSpPr>
        <p:spPr bwMode="auto">
          <a:xfrm>
            <a:off x="4568825" y="6062663"/>
            <a:ext cx="4587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90" name="Line 94"/>
          <p:cNvSpPr>
            <a:spLocks noChangeAspect="1" noChangeShapeType="1"/>
          </p:cNvSpPr>
          <p:nvPr/>
        </p:nvSpPr>
        <p:spPr bwMode="auto">
          <a:xfrm flipH="1">
            <a:off x="5237163" y="6062663"/>
            <a:ext cx="1920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91" name="Text Box 95"/>
          <p:cNvSpPr txBox="1">
            <a:spLocks noChangeAspect="1" noChangeArrowheads="1"/>
          </p:cNvSpPr>
          <p:nvPr/>
        </p:nvSpPr>
        <p:spPr bwMode="auto">
          <a:xfrm>
            <a:off x="5297488" y="5513388"/>
            <a:ext cx="4667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000" b="1" i="1"/>
              <a:t>H</a:t>
            </a:r>
            <a:r>
              <a:rPr lang="en-US" sz="1000" b="1" i="1" baseline="-25000"/>
              <a:t>2</a:t>
            </a:r>
            <a:endParaRPr lang="en-US" sz="1000" b="1" i="1"/>
          </a:p>
        </p:txBody>
      </p:sp>
      <p:sp>
        <p:nvSpPr>
          <p:cNvPr id="55392" name="Text Box 96"/>
          <p:cNvSpPr txBox="1">
            <a:spLocks noChangeAspect="1" noChangeArrowheads="1"/>
          </p:cNvSpPr>
          <p:nvPr/>
        </p:nvSpPr>
        <p:spPr bwMode="auto">
          <a:xfrm>
            <a:off x="5297488" y="5948363"/>
            <a:ext cx="4667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u-RU" sz="1000" b="1" i="1"/>
              <a:t>He</a:t>
            </a:r>
          </a:p>
        </p:txBody>
      </p:sp>
      <p:sp>
        <p:nvSpPr>
          <p:cNvPr id="55393" name="Line 97"/>
          <p:cNvSpPr>
            <a:spLocks noChangeAspect="1" noChangeShapeType="1"/>
          </p:cNvSpPr>
          <p:nvPr/>
        </p:nvSpPr>
        <p:spPr bwMode="auto">
          <a:xfrm rot="-10800000">
            <a:off x="2503488" y="2393950"/>
            <a:ext cx="0" cy="169863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94" name="Line 98"/>
          <p:cNvSpPr>
            <a:spLocks noChangeAspect="1" noChangeShapeType="1"/>
          </p:cNvSpPr>
          <p:nvPr/>
        </p:nvSpPr>
        <p:spPr bwMode="auto">
          <a:xfrm flipV="1">
            <a:off x="2582863" y="4710113"/>
            <a:ext cx="0" cy="223837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95" name="Line 99"/>
          <p:cNvSpPr>
            <a:spLocks noChangeAspect="1" noChangeShapeType="1"/>
          </p:cNvSpPr>
          <p:nvPr/>
        </p:nvSpPr>
        <p:spPr bwMode="auto">
          <a:xfrm flipV="1">
            <a:off x="2582863" y="4084638"/>
            <a:ext cx="1587" cy="849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96" name="Line 100"/>
          <p:cNvSpPr>
            <a:spLocks noChangeAspect="1" noChangeShapeType="1"/>
          </p:cNvSpPr>
          <p:nvPr/>
        </p:nvSpPr>
        <p:spPr bwMode="auto">
          <a:xfrm flipH="1" flipV="1">
            <a:off x="2468563" y="4084638"/>
            <a:ext cx="1508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97" name="Line 101"/>
          <p:cNvSpPr>
            <a:spLocks noChangeAspect="1" noChangeShapeType="1"/>
          </p:cNvSpPr>
          <p:nvPr/>
        </p:nvSpPr>
        <p:spPr bwMode="auto">
          <a:xfrm rot="5400000" flipV="1">
            <a:off x="2709069" y="3972719"/>
            <a:ext cx="0" cy="223838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398" name="Oval 102"/>
          <p:cNvSpPr>
            <a:spLocks noChangeAspect="1" noChangeArrowheads="1"/>
          </p:cNvSpPr>
          <p:nvPr/>
        </p:nvSpPr>
        <p:spPr bwMode="auto">
          <a:xfrm>
            <a:off x="2286000" y="3979863"/>
            <a:ext cx="182563" cy="184150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55399" name="Group 103"/>
          <p:cNvGrpSpPr>
            <a:grpSpLocks noChangeAspect="1"/>
          </p:cNvGrpSpPr>
          <p:nvPr/>
        </p:nvGrpSpPr>
        <p:grpSpPr bwMode="auto">
          <a:xfrm>
            <a:off x="2320925" y="4017963"/>
            <a:ext cx="104775" cy="106362"/>
            <a:chOff x="12580" y="2787"/>
            <a:chExt cx="228" cy="228"/>
          </a:xfrm>
        </p:grpSpPr>
        <p:sp>
          <p:nvSpPr>
            <p:cNvPr id="55400" name="Line 104"/>
            <p:cNvSpPr>
              <a:spLocks noChangeAspect="1" noChangeShapeType="1"/>
            </p:cNvSpPr>
            <p:nvPr/>
          </p:nvSpPr>
          <p:spPr bwMode="auto">
            <a:xfrm flipV="1">
              <a:off x="12580" y="2787"/>
              <a:ext cx="22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01" name="Freeform 105"/>
            <p:cNvSpPr>
              <a:spLocks noChangeAspect="1"/>
            </p:cNvSpPr>
            <p:nvPr/>
          </p:nvSpPr>
          <p:spPr bwMode="auto">
            <a:xfrm>
              <a:off x="12680" y="2787"/>
              <a:ext cx="128" cy="120"/>
            </a:xfrm>
            <a:custGeom>
              <a:avLst/>
              <a:gdLst>
                <a:gd name="T0" fmla="*/ 0 w 128"/>
                <a:gd name="T1" fmla="*/ 47 h 120"/>
                <a:gd name="T2" fmla="*/ 71 w 128"/>
                <a:gd name="T3" fmla="*/ 120 h 120"/>
                <a:gd name="T4" fmla="*/ 128 w 128"/>
                <a:gd name="T5" fmla="*/ 0 h 120"/>
                <a:gd name="T6" fmla="*/ 0 w 128"/>
                <a:gd name="T7" fmla="*/ 4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20">
                  <a:moveTo>
                    <a:pt x="0" y="47"/>
                  </a:moveTo>
                  <a:lnTo>
                    <a:pt x="71" y="120"/>
                  </a:lnTo>
                  <a:lnTo>
                    <a:pt x="128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402" name="Rectangle 106"/>
          <p:cNvSpPr>
            <a:spLocks noChangeAspect="1" noChangeArrowheads="1"/>
          </p:cNvSpPr>
          <p:nvPr/>
        </p:nvSpPr>
        <p:spPr bwMode="auto">
          <a:xfrm>
            <a:off x="2497138" y="4440238"/>
            <a:ext cx="185737" cy="176212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55403" name="Group 107"/>
          <p:cNvGrpSpPr>
            <a:grpSpLocks noChangeAspect="1"/>
          </p:cNvGrpSpPr>
          <p:nvPr/>
        </p:nvGrpSpPr>
        <p:grpSpPr bwMode="auto">
          <a:xfrm>
            <a:off x="2544763" y="4473575"/>
            <a:ext cx="104775" cy="104775"/>
            <a:chOff x="12580" y="2787"/>
            <a:chExt cx="228" cy="228"/>
          </a:xfrm>
        </p:grpSpPr>
        <p:sp>
          <p:nvSpPr>
            <p:cNvPr id="55404" name="Line 108"/>
            <p:cNvSpPr>
              <a:spLocks noChangeAspect="1" noChangeShapeType="1"/>
            </p:cNvSpPr>
            <p:nvPr/>
          </p:nvSpPr>
          <p:spPr bwMode="auto">
            <a:xfrm flipV="1">
              <a:off x="12580" y="2787"/>
              <a:ext cx="22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05" name="Freeform 109"/>
            <p:cNvSpPr>
              <a:spLocks noChangeAspect="1"/>
            </p:cNvSpPr>
            <p:nvPr/>
          </p:nvSpPr>
          <p:spPr bwMode="auto">
            <a:xfrm>
              <a:off x="12680" y="2787"/>
              <a:ext cx="128" cy="120"/>
            </a:xfrm>
            <a:custGeom>
              <a:avLst/>
              <a:gdLst>
                <a:gd name="T0" fmla="*/ 0 w 128"/>
                <a:gd name="T1" fmla="*/ 47 h 120"/>
                <a:gd name="T2" fmla="*/ 71 w 128"/>
                <a:gd name="T3" fmla="*/ 120 h 120"/>
                <a:gd name="T4" fmla="*/ 128 w 128"/>
                <a:gd name="T5" fmla="*/ 0 h 120"/>
                <a:gd name="T6" fmla="*/ 0 w 128"/>
                <a:gd name="T7" fmla="*/ 4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20">
                  <a:moveTo>
                    <a:pt x="0" y="47"/>
                  </a:moveTo>
                  <a:lnTo>
                    <a:pt x="71" y="120"/>
                  </a:lnTo>
                  <a:lnTo>
                    <a:pt x="128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406" name="Line 110"/>
          <p:cNvSpPr>
            <a:spLocks noChangeAspect="1" noChangeShapeType="1"/>
          </p:cNvSpPr>
          <p:nvPr/>
        </p:nvSpPr>
        <p:spPr bwMode="auto">
          <a:xfrm flipV="1">
            <a:off x="3906838" y="5641975"/>
            <a:ext cx="0" cy="203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07" name="Oval 111"/>
          <p:cNvSpPr>
            <a:spLocks noChangeAspect="1" noChangeArrowheads="1"/>
          </p:cNvSpPr>
          <p:nvPr/>
        </p:nvSpPr>
        <p:spPr bwMode="auto">
          <a:xfrm>
            <a:off x="3808413" y="5813425"/>
            <a:ext cx="184150" cy="184150"/>
          </a:xfrm>
          <a:prstGeom prst="ellipse">
            <a:avLst/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55408" name="Group 112"/>
          <p:cNvGrpSpPr>
            <a:grpSpLocks noChangeAspect="1"/>
          </p:cNvGrpSpPr>
          <p:nvPr/>
        </p:nvGrpSpPr>
        <p:grpSpPr bwMode="auto">
          <a:xfrm>
            <a:off x="3844925" y="5851525"/>
            <a:ext cx="104775" cy="106363"/>
            <a:chOff x="12580" y="2787"/>
            <a:chExt cx="228" cy="228"/>
          </a:xfrm>
        </p:grpSpPr>
        <p:sp>
          <p:nvSpPr>
            <p:cNvPr id="55409" name="Line 113"/>
            <p:cNvSpPr>
              <a:spLocks noChangeAspect="1" noChangeShapeType="1"/>
            </p:cNvSpPr>
            <p:nvPr/>
          </p:nvSpPr>
          <p:spPr bwMode="auto">
            <a:xfrm flipV="1">
              <a:off x="12580" y="2787"/>
              <a:ext cx="22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10" name="Freeform 114"/>
            <p:cNvSpPr>
              <a:spLocks noChangeAspect="1"/>
            </p:cNvSpPr>
            <p:nvPr/>
          </p:nvSpPr>
          <p:spPr bwMode="auto">
            <a:xfrm>
              <a:off x="12680" y="2787"/>
              <a:ext cx="128" cy="120"/>
            </a:xfrm>
            <a:custGeom>
              <a:avLst/>
              <a:gdLst>
                <a:gd name="T0" fmla="*/ 0 w 128"/>
                <a:gd name="T1" fmla="*/ 47 h 120"/>
                <a:gd name="T2" fmla="*/ 71 w 128"/>
                <a:gd name="T3" fmla="*/ 120 h 120"/>
                <a:gd name="T4" fmla="*/ 128 w 128"/>
                <a:gd name="T5" fmla="*/ 0 h 120"/>
                <a:gd name="T6" fmla="*/ 0 w 128"/>
                <a:gd name="T7" fmla="*/ 4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20">
                  <a:moveTo>
                    <a:pt x="0" y="47"/>
                  </a:moveTo>
                  <a:lnTo>
                    <a:pt x="71" y="120"/>
                  </a:lnTo>
                  <a:lnTo>
                    <a:pt x="128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411" name="Freeform 115"/>
          <p:cNvSpPr>
            <a:spLocks noChangeAspect="1"/>
          </p:cNvSpPr>
          <p:nvPr/>
        </p:nvSpPr>
        <p:spPr bwMode="auto">
          <a:xfrm>
            <a:off x="2957513" y="4645025"/>
            <a:ext cx="1455737" cy="1416050"/>
          </a:xfrm>
          <a:custGeom>
            <a:avLst/>
            <a:gdLst>
              <a:gd name="T0" fmla="*/ 1910 w 1910"/>
              <a:gd name="T1" fmla="*/ 0 h 1860"/>
              <a:gd name="T2" fmla="*/ 1910 w 1910"/>
              <a:gd name="T3" fmla="*/ 457 h 1860"/>
              <a:gd name="T4" fmla="*/ 1910 w 1910"/>
              <a:gd name="T5" fmla="*/ 1102 h 1860"/>
              <a:gd name="T6" fmla="*/ 1736 w 1910"/>
              <a:gd name="T7" fmla="*/ 1675 h 1860"/>
              <a:gd name="T8" fmla="*/ 1173 w 1910"/>
              <a:gd name="T9" fmla="*/ 1846 h 1860"/>
              <a:gd name="T10" fmla="*/ 0 w 1910"/>
              <a:gd name="T11" fmla="*/ 1854 h 1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10" h="1860">
                <a:moveTo>
                  <a:pt x="1910" y="0"/>
                </a:moveTo>
                <a:cubicBezTo>
                  <a:pt x="1910" y="76"/>
                  <a:pt x="1910" y="273"/>
                  <a:pt x="1910" y="457"/>
                </a:cubicBezTo>
                <a:cubicBezTo>
                  <a:pt x="1910" y="641"/>
                  <a:pt x="1910" y="675"/>
                  <a:pt x="1910" y="1102"/>
                </a:cubicBezTo>
                <a:cubicBezTo>
                  <a:pt x="1910" y="1345"/>
                  <a:pt x="1888" y="1558"/>
                  <a:pt x="1736" y="1675"/>
                </a:cubicBezTo>
                <a:cubicBezTo>
                  <a:pt x="1584" y="1792"/>
                  <a:pt x="1562" y="1819"/>
                  <a:pt x="1173" y="1846"/>
                </a:cubicBezTo>
                <a:cubicBezTo>
                  <a:pt x="938" y="1860"/>
                  <a:pt x="1160" y="1854"/>
                  <a:pt x="0" y="1854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2" name="Rectangle 116"/>
          <p:cNvSpPr>
            <a:spLocks noChangeAspect="1" noChangeArrowheads="1"/>
          </p:cNvSpPr>
          <p:nvPr/>
        </p:nvSpPr>
        <p:spPr bwMode="auto">
          <a:xfrm rot="-5400000">
            <a:off x="2921794" y="5771357"/>
            <a:ext cx="160337" cy="558800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13" name="Rectangle 117"/>
          <p:cNvSpPr>
            <a:spLocks noChangeAspect="1" noChangeArrowheads="1"/>
          </p:cNvSpPr>
          <p:nvPr/>
        </p:nvSpPr>
        <p:spPr bwMode="auto">
          <a:xfrm>
            <a:off x="3281363" y="6032500"/>
            <a:ext cx="128587" cy="52388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14" name="Line 118"/>
          <p:cNvSpPr>
            <a:spLocks noChangeAspect="1" noChangeShapeType="1"/>
          </p:cNvSpPr>
          <p:nvPr/>
        </p:nvSpPr>
        <p:spPr bwMode="auto">
          <a:xfrm flipV="1">
            <a:off x="6869113" y="1828800"/>
            <a:ext cx="0" cy="295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5" name="Rectangle 119"/>
          <p:cNvSpPr>
            <a:spLocks noChangeAspect="1" noChangeArrowheads="1"/>
          </p:cNvSpPr>
          <p:nvPr/>
        </p:nvSpPr>
        <p:spPr bwMode="auto">
          <a:xfrm>
            <a:off x="2863850" y="1266825"/>
            <a:ext cx="3681413" cy="40322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6" name="Line 120"/>
          <p:cNvSpPr>
            <a:spLocks noChangeAspect="1" noChangeShapeType="1"/>
          </p:cNvSpPr>
          <p:nvPr/>
        </p:nvSpPr>
        <p:spPr bwMode="auto">
          <a:xfrm flipH="1">
            <a:off x="2500313" y="1725613"/>
            <a:ext cx="4762" cy="849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7" name="Line 121"/>
          <p:cNvSpPr>
            <a:spLocks noChangeAspect="1" noChangeShapeType="1"/>
          </p:cNvSpPr>
          <p:nvPr/>
        </p:nvSpPr>
        <p:spPr bwMode="auto">
          <a:xfrm flipV="1">
            <a:off x="6869113" y="1963738"/>
            <a:ext cx="0" cy="1258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18" name="Rectangle 122"/>
          <p:cNvSpPr>
            <a:spLocks noChangeAspect="1" noChangeArrowheads="1"/>
          </p:cNvSpPr>
          <p:nvPr/>
        </p:nvSpPr>
        <p:spPr bwMode="auto">
          <a:xfrm>
            <a:off x="6777038" y="2813050"/>
            <a:ext cx="185737" cy="176213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55419" name="Group 123"/>
          <p:cNvGrpSpPr>
            <a:grpSpLocks noChangeAspect="1"/>
          </p:cNvGrpSpPr>
          <p:nvPr/>
        </p:nvGrpSpPr>
        <p:grpSpPr bwMode="auto">
          <a:xfrm>
            <a:off x="6824663" y="2846388"/>
            <a:ext cx="104775" cy="103187"/>
            <a:chOff x="12580" y="2787"/>
            <a:chExt cx="228" cy="228"/>
          </a:xfrm>
        </p:grpSpPr>
        <p:sp>
          <p:nvSpPr>
            <p:cNvPr id="55420" name="Line 124"/>
            <p:cNvSpPr>
              <a:spLocks noChangeAspect="1" noChangeShapeType="1"/>
            </p:cNvSpPr>
            <p:nvPr/>
          </p:nvSpPr>
          <p:spPr bwMode="auto">
            <a:xfrm flipV="1">
              <a:off x="12580" y="2787"/>
              <a:ext cx="22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21" name="Freeform 125"/>
            <p:cNvSpPr>
              <a:spLocks noChangeAspect="1"/>
            </p:cNvSpPr>
            <p:nvPr/>
          </p:nvSpPr>
          <p:spPr bwMode="auto">
            <a:xfrm>
              <a:off x="12680" y="2787"/>
              <a:ext cx="128" cy="120"/>
            </a:xfrm>
            <a:custGeom>
              <a:avLst/>
              <a:gdLst>
                <a:gd name="T0" fmla="*/ 0 w 128"/>
                <a:gd name="T1" fmla="*/ 47 h 120"/>
                <a:gd name="T2" fmla="*/ 71 w 128"/>
                <a:gd name="T3" fmla="*/ 120 h 120"/>
                <a:gd name="T4" fmla="*/ 128 w 128"/>
                <a:gd name="T5" fmla="*/ 0 h 120"/>
                <a:gd name="T6" fmla="*/ 0 w 128"/>
                <a:gd name="T7" fmla="*/ 4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20">
                  <a:moveTo>
                    <a:pt x="0" y="47"/>
                  </a:moveTo>
                  <a:lnTo>
                    <a:pt x="71" y="120"/>
                  </a:lnTo>
                  <a:lnTo>
                    <a:pt x="128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422" name="Rectangle 126"/>
          <p:cNvSpPr>
            <a:spLocks noChangeAspect="1" noChangeArrowheads="1"/>
          </p:cNvSpPr>
          <p:nvPr/>
        </p:nvSpPr>
        <p:spPr bwMode="auto">
          <a:xfrm>
            <a:off x="2397125" y="1966913"/>
            <a:ext cx="185738" cy="177800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55423" name="Group 127"/>
          <p:cNvGrpSpPr>
            <a:grpSpLocks noChangeAspect="1"/>
          </p:cNvGrpSpPr>
          <p:nvPr/>
        </p:nvGrpSpPr>
        <p:grpSpPr bwMode="auto">
          <a:xfrm>
            <a:off x="2444750" y="2000250"/>
            <a:ext cx="104775" cy="104775"/>
            <a:chOff x="12580" y="2787"/>
            <a:chExt cx="228" cy="228"/>
          </a:xfrm>
        </p:grpSpPr>
        <p:sp>
          <p:nvSpPr>
            <p:cNvPr id="55424" name="Line 128"/>
            <p:cNvSpPr>
              <a:spLocks noChangeAspect="1" noChangeShapeType="1"/>
            </p:cNvSpPr>
            <p:nvPr/>
          </p:nvSpPr>
          <p:spPr bwMode="auto">
            <a:xfrm flipV="1">
              <a:off x="12580" y="2787"/>
              <a:ext cx="22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25" name="Freeform 129"/>
            <p:cNvSpPr>
              <a:spLocks noChangeAspect="1"/>
            </p:cNvSpPr>
            <p:nvPr/>
          </p:nvSpPr>
          <p:spPr bwMode="auto">
            <a:xfrm>
              <a:off x="12680" y="2787"/>
              <a:ext cx="128" cy="120"/>
            </a:xfrm>
            <a:custGeom>
              <a:avLst/>
              <a:gdLst>
                <a:gd name="T0" fmla="*/ 0 w 128"/>
                <a:gd name="T1" fmla="*/ 47 h 120"/>
                <a:gd name="T2" fmla="*/ 71 w 128"/>
                <a:gd name="T3" fmla="*/ 120 h 120"/>
                <a:gd name="T4" fmla="*/ 128 w 128"/>
                <a:gd name="T5" fmla="*/ 0 h 120"/>
                <a:gd name="T6" fmla="*/ 0 w 128"/>
                <a:gd name="T7" fmla="*/ 4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20">
                  <a:moveTo>
                    <a:pt x="0" y="47"/>
                  </a:moveTo>
                  <a:lnTo>
                    <a:pt x="71" y="120"/>
                  </a:lnTo>
                  <a:lnTo>
                    <a:pt x="128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426" name="Line 130"/>
          <p:cNvSpPr>
            <a:spLocks noChangeAspect="1" noChangeShapeType="1"/>
          </p:cNvSpPr>
          <p:nvPr/>
        </p:nvSpPr>
        <p:spPr bwMode="auto">
          <a:xfrm>
            <a:off x="2513013" y="1828800"/>
            <a:ext cx="43418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27" name="Rectangle 131" descr="Алмазная решетка (контур)"/>
          <p:cNvSpPr>
            <a:spLocks noChangeAspect="1" noChangeArrowheads="1"/>
          </p:cNvSpPr>
          <p:nvPr/>
        </p:nvSpPr>
        <p:spPr bwMode="auto">
          <a:xfrm>
            <a:off x="5686425" y="1731963"/>
            <a:ext cx="334963" cy="173037"/>
          </a:xfrm>
          <a:prstGeom prst="rect">
            <a:avLst/>
          </a:prstGeom>
          <a:pattFill prst="openDmnd">
            <a:fgClr>
              <a:srgbClr val="000000"/>
            </a:fgClr>
            <a:bgClr>
              <a:srgbClr val="FFFFFF"/>
            </a:bgClr>
          </a:patt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8" name="Rectangle 132"/>
          <p:cNvSpPr>
            <a:spLocks noChangeAspect="1" noChangeArrowheads="1"/>
          </p:cNvSpPr>
          <p:nvPr/>
        </p:nvSpPr>
        <p:spPr bwMode="auto">
          <a:xfrm>
            <a:off x="5035550" y="1768475"/>
            <a:ext cx="258763" cy="376238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29" name="Line 133"/>
          <p:cNvSpPr>
            <a:spLocks noChangeAspect="1" noChangeShapeType="1"/>
          </p:cNvSpPr>
          <p:nvPr/>
        </p:nvSpPr>
        <p:spPr bwMode="auto">
          <a:xfrm>
            <a:off x="4403725" y="1992313"/>
            <a:ext cx="0" cy="804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30" name="Line 134"/>
          <p:cNvSpPr>
            <a:spLocks noChangeAspect="1" noChangeShapeType="1"/>
          </p:cNvSpPr>
          <p:nvPr/>
        </p:nvSpPr>
        <p:spPr bwMode="auto">
          <a:xfrm flipH="1">
            <a:off x="2338388" y="2914650"/>
            <a:ext cx="20828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 type="none" w="sm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31" name="Line 135"/>
          <p:cNvSpPr>
            <a:spLocks noChangeAspect="1" noChangeShapeType="1"/>
          </p:cNvSpPr>
          <p:nvPr/>
        </p:nvSpPr>
        <p:spPr bwMode="auto">
          <a:xfrm flipH="1">
            <a:off x="4930775" y="3616325"/>
            <a:ext cx="682625" cy="539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32" name="Line 136"/>
          <p:cNvSpPr>
            <a:spLocks noChangeAspect="1" noChangeShapeType="1"/>
          </p:cNvSpPr>
          <p:nvPr/>
        </p:nvSpPr>
        <p:spPr bwMode="auto">
          <a:xfrm>
            <a:off x="4564063" y="3797300"/>
            <a:ext cx="1011237" cy="2476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33" name="Rectangle 137" descr="Алмазная решетка (контур)"/>
          <p:cNvSpPr>
            <a:spLocks noChangeAspect="1" noChangeArrowheads="1"/>
          </p:cNvSpPr>
          <p:nvPr/>
        </p:nvSpPr>
        <p:spPr bwMode="auto">
          <a:xfrm rot="-5400000">
            <a:off x="6692107" y="1981994"/>
            <a:ext cx="336550" cy="173037"/>
          </a:xfrm>
          <a:prstGeom prst="rect">
            <a:avLst/>
          </a:prstGeom>
          <a:pattFill prst="openDmnd">
            <a:fgClr>
              <a:srgbClr val="000000"/>
            </a:fgClr>
            <a:bgClr>
              <a:srgbClr val="FFFFFF"/>
            </a:bgClr>
          </a:patt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34" name="Rectangle 138"/>
          <p:cNvSpPr>
            <a:spLocks noChangeAspect="1" noChangeArrowheads="1"/>
          </p:cNvSpPr>
          <p:nvPr/>
        </p:nvSpPr>
        <p:spPr bwMode="auto">
          <a:xfrm>
            <a:off x="3957638" y="3989388"/>
            <a:ext cx="241300" cy="150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35" name="Freeform 139"/>
          <p:cNvSpPr>
            <a:spLocks noChangeAspect="1"/>
          </p:cNvSpPr>
          <p:nvPr/>
        </p:nvSpPr>
        <p:spPr bwMode="auto">
          <a:xfrm>
            <a:off x="4140200" y="4332288"/>
            <a:ext cx="544513" cy="234950"/>
          </a:xfrm>
          <a:custGeom>
            <a:avLst/>
            <a:gdLst>
              <a:gd name="T0" fmla="*/ 113 w 1020"/>
              <a:gd name="T1" fmla="*/ 0 h 510"/>
              <a:gd name="T2" fmla="*/ 0 w 1020"/>
              <a:gd name="T3" fmla="*/ 0 h 510"/>
              <a:gd name="T4" fmla="*/ 1 w 1020"/>
              <a:gd name="T5" fmla="*/ 509 h 510"/>
              <a:gd name="T6" fmla="*/ 1020 w 1020"/>
              <a:gd name="T7" fmla="*/ 510 h 510"/>
              <a:gd name="T8" fmla="*/ 1020 w 1020"/>
              <a:gd name="T9" fmla="*/ 0 h 510"/>
              <a:gd name="T10" fmla="*/ 907 w 1020"/>
              <a:gd name="T11" fmla="*/ 0 h 510"/>
              <a:gd name="T12" fmla="*/ 907 w 1020"/>
              <a:gd name="T13" fmla="*/ 226 h 510"/>
              <a:gd name="T14" fmla="*/ 113 w 1020"/>
              <a:gd name="T15" fmla="*/ 226 h 510"/>
              <a:gd name="T16" fmla="*/ 113 w 1020"/>
              <a:gd name="T17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20" h="510">
                <a:moveTo>
                  <a:pt x="113" y="0"/>
                </a:moveTo>
                <a:lnTo>
                  <a:pt x="0" y="0"/>
                </a:lnTo>
                <a:lnTo>
                  <a:pt x="1" y="509"/>
                </a:lnTo>
                <a:lnTo>
                  <a:pt x="1020" y="510"/>
                </a:lnTo>
                <a:lnTo>
                  <a:pt x="1020" y="0"/>
                </a:lnTo>
                <a:lnTo>
                  <a:pt x="907" y="0"/>
                </a:lnTo>
                <a:lnTo>
                  <a:pt x="907" y="226"/>
                </a:lnTo>
                <a:lnTo>
                  <a:pt x="113" y="226"/>
                </a:lnTo>
                <a:lnTo>
                  <a:pt x="113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36" name="Rectangle 140"/>
          <p:cNvSpPr>
            <a:spLocks noChangeAspect="1" noChangeArrowheads="1"/>
          </p:cNvSpPr>
          <p:nvPr/>
        </p:nvSpPr>
        <p:spPr bwMode="auto">
          <a:xfrm>
            <a:off x="4140200" y="3989388"/>
            <a:ext cx="603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37" name="Freeform 141"/>
          <p:cNvSpPr>
            <a:spLocks noChangeAspect="1"/>
          </p:cNvSpPr>
          <p:nvPr/>
        </p:nvSpPr>
        <p:spPr bwMode="auto">
          <a:xfrm>
            <a:off x="4198938" y="3989388"/>
            <a:ext cx="60325" cy="303212"/>
          </a:xfrm>
          <a:custGeom>
            <a:avLst/>
            <a:gdLst>
              <a:gd name="T0" fmla="*/ 115 w 115"/>
              <a:gd name="T1" fmla="*/ 567 h 567"/>
              <a:gd name="T2" fmla="*/ 0 w 115"/>
              <a:gd name="T3" fmla="*/ 567 h 567"/>
              <a:gd name="T4" fmla="*/ 115 w 115"/>
              <a:gd name="T5" fmla="*/ 510 h 567"/>
              <a:gd name="T6" fmla="*/ 1 w 115"/>
              <a:gd name="T7" fmla="*/ 453 h 567"/>
              <a:gd name="T8" fmla="*/ 114 w 115"/>
              <a:gd name="T9" fmla="*/ 396 h 567"/>
              <a:gd name="T10" fmla="*/ 1 w 115"/>
              <a:gd name="T11" fmla="*/ 340 h 567"/>
              <a:gd name="T12" fmla="*/ 114 w 115"/>
              <a:gd name="T13" fmla="*/ 283 h 567"/>
              <a:gd name="T14" fmla="*/ 0 w 115"/>
              <a:gd name="T15" fmla="*/ 226 h 567"/>
              <a:gd name="T16" fmla="*/ 115 w 115"/>
              <a:gd name="T17" fmla="*/ 170 h 567"/>
              <a:gd name="T18" fmla="*/ 1 w 115"/>
              <a:gd name="T19" fmla="*/ 113 h 567"/>
              <a:gd name="T20" fmla="*/ 114 w 115"/>
              <a:gd name="T21" fmla="*/ 56 h 567"/>
              <a:gd name="T22" fmla="*/ 0 w 115"/>
              <a:gd name="T23" fmla="*/ 0 h 567"/>
              <a:gd name="T24" fmla="*/ 114 w 115"/>
              <a:gd name="T25" fmla="*/ 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5" h="567">
                <a:moveTo>
                  <a:pt x="115" y="567"/>
                </a:moveTo>
                <a:lnTo>
                  <a:pt x="0" y="567"/>
                </a:lnTo>
                <a:lnTo>
                  <a:pt x="115" y="510"/>
                </a:lnTo>
                <a:lnTo>
                  <a:pt x="1" y="453"/>
                </a:lnTo>
                <a:lnTo>
                  <a:pt x="114" y="396"/>
                </a:lnTo>
                <a:lnTo>
                  <a:pt x="1" y="340"/>
                </a:lnTo>
                <a:lnTo>
                  <a:pt x="114" y="283"/>
                </a:lnTo>
                <a:lnTo>
                  <a:pt x="0" y="226"/>
                </a:lnTo>
                <a:lnTo>
                  <a:pt x="115" y="170"/>
                </a:lnTo>
                <a:lnTo>
                  <a:pt x="1" y="113"/>
                </a:lnTo>
                <a:lnTo>
                  <a:pt x="114" y="56"/>
                </a:lnTo>
                <a:lnTo>
                  <a:pt x="0" y="0"/>
                </a:lnTo>
                <a:lnTo>
                  <a:pt x="114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38" name="Freeform 142"/>
          <p:cNvSpPr>
            <a:spLocks noChangeAspect="1"/>
          </p:cNvSpPr>
          <p:nvPr/>
        </p:nvSpPr>
        <p:spPr bwMode="auto">
          <a:xfrm>
            <a:off x="4019550" y="4438650"/>
            <a:ext cx="90488" cy="120650"/>
          </a:xfrm>
          <a:custGeom>
            <a:avLst/>
            <a:gdLst>
              <a:gd name="T0" fmla="*/ 0 w 168"/>
              <a:gd name="T1" fmla="*/ 0 h 227"/>
              <a:gd name="T2" fmla="*/ 168 w 168"/>
              <a:gd name="T3" fmla="*/ 0 h 227"/>
              <a:gd name="T4" fmla="*/ 84 w 168"/>
              <a:gd name="T5" fmla="*/ 30 h 227"/>
              <a:gd name="T6" fmla="*/ 168 w 168"/>
              <a:gd name="T7" fmla="*/ 56 h 227"/>
              <a:gd name="T8" fmla="*/ 84 w 168"/>
              <a:gd name="T9" fmla="*/ 86 h 227"/>
              <a:gd name="T10" fmla="*/ 168 w 168"/>
              <a:gd name="T11" fmla="*/ 113 h 227"/>
              <a:gd name="T12" fmla="*/ 84 w 168"/>
              <a:gd name="T13" fmla="*/ 142 h 227"/>
              <a:gd name="T14" fmla="*/ 168 w 168"/>
              <a:gd name="T15" fmla="*/ 170 h 227"/>
              <a:gd name="T16" fmla="*/ 84 w 168"/>
              <a:gd name="T17" fmla="*/ 198 h 227"/>
              <a:gd name="T18" fmla="*/ 168 w 168"/>
              <a:gd name="T19" fmla="*/ 227 h 227"/>
              <a:gd name="T20" fmla="*/ 0 w 168"/>
              <a:gd name="T21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8" h="227">
                <a:moveTo>
                  <a:pt x="0" y="0"/>
                </a:moveTo>
                <a:lnTo>
                  <a:pt x="168" y="0"/>
                </a:lnTo>
                <a:lnTo>
                  <a:pt x="84" y="30"/>
                </a:lnTo>
                <a:lnTo>
                  <a:pt x="168" y="56"/>
                </a:lnTo>
                <a:lnTo>
                  <a:pt x="84" y="86"/>
                </a:lnTo>
                <a:lnTo>
                  <a:pt x="168" y="113"/>
                </a:lnTo>
                <a:lnTo>
                  <a:pt x="84" y="142"/>
                </a:lnTo>
                <a:lnTo>
                  <a:pt x="168" y="170"/>
                </a:lnTo>
                <a:lnTo>
                  <a:pt x="84" y="198"/>
                </a:lnTo>
                <a:lnTo>
                  <a:pt x="168" y="227"/>
                </a:lnTo>
                <a:lnTo>
                  <a:pt x="0" y="227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5439" name="Group 143"/>
          <p:cNvGrpSpPr>
            <a:grpSpLocks noChangeAspect="1"/>
          </p:cNvGrpSpPr>
          <p:nvPr/>
        </p:nvGrpSpPr>
        <p:grpSpPr bwMode="auto">
          <a:xfrm>
            <a:off x="3957638" y="3157538"/>
            <a:ext cx="908050" cy="65087"/>
            <a:chOff x="4507" y="6160"/>
            <a:chExt cx="1702" cy="283"/>
          </a:xfrm>
        </p:grpSpPr>
        <p:sp>
          <p:nvSpPr>
            <p:cNvPr id="55440" name="Rectangle 144"/>
            <p:cNvSpPr>
              <a:spLocks noChangeAspect="1" noChangeArrowheads="1"/>
            </p:cNvSpPr>
            <p:nvPr/>
          </p:nvSpPr>
          <p:spPr bwMode="auto">
            <a:xfrm>
              <a:off x="4507" y="6160"/>
              <a:ext cx="567" cy="28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41" name="Rectangle 145"/>
            <p:cNvSpPr>
              <a:spLocks noChangeAspect="1" noChangeArrowheads="1"/>
            </p:cNvSpPr>
            <p:nvPr/>
          </p:nvSpPr>
          <p:spPr bwMode="auto">
            <a:xfrm flipH="1">
              <a:off x="5642" y="6160"/>
              <a:ext cx="567" cy="28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442" name="Rectangle 146"/>
          <p:cNvSpPr>
            <a:spLocks noChangeAspect="1" noChangeArrowheads="1"/>
          </p:cNvSpPr>
          <p:nvPr/>
        </p:nvSpPr>
        <p:spPr bwMode="auto">
          <a:xfrm flipH="1">
            <a:off x="4622800" y="3989388"/>
            <a:ext cx="242888" cy="150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43" name="Rectangle 147"/>
          <p:cNvSpPr>
            <a:spLocks noChangeAspect="1" noChangeArrowheads="1"/>
          </p:cNvSpPr>
          <p:nvPr/>
        </p:nvSpPr>
        <p:spPr bwMode="auto">
          <a:xfrm flipH="1">
            <a:off x="4624388" y="3989388"/>
            <a:ext cx="603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44" name="Freeform 148"/>
          <p:cNvSpPr>
            <a:spLocks noChangeAspect="1"/>
          </p:cNvSpPr>
          <p:nvPr/>
        </p:nvSpPr>
        <p:spPr bwMode="auto">
          <a:xfrm flipH="1">
            <a:off x="4564063" y="3989388"/>
            <a:ext cx="61912" cy="303212"/>
          </a:xfrm>
          <a:custGeom>
            <a:avLst/>
            <a:gdLst>
              <a:gd name="T0" fmla="*/ 115 w 115"/>
              <a:gd name="T1" fmla="*/ 567 h 567"/>
              <a:gd name="T2" fmla="*/ 0 w 115"/>
              <a:gd name="T3" fmla="*/ 567 h 567"/>
              <a:gd name="T4" fmla="*/ 115 w 115"/>
              <a:gd name="T5" fmla="*/ 510 h 567"/>
              <a:gd name="T6" fmla="*/ 1 w 115"/>
              <a:gd name="T7" fmla="*/ 453 h 567"/>
              <a:gd name="T8" fmla="*/ 114 w 115"/>
              <a:gd name="T9" fmla="*/ 396 h 567"/>
              <a:gd name="T10" fmla="*/ 1 w 115"/>
              <a:gd name="T11" fmla="*/ 340 h 567"/>
              <a:gd name="T12" fmla="*/ 114 w 115"/>
              <a:gd name="T13" fmla="*/ 283 h 567"/>
              <a:gd name="T14" fmla="*/ 0 w 115"/>
              <a:gd name="T15" fmla="*/ 226 h 567"/>
              <a:gd name="T16" fmla="*/ 115 w 115"/>
              <a:gd name="T17" fmla="*/ 170 h 567"/>
              <a:gd name="T18" fmla="*/ 1 w 115"/>
              <a:gd name="T19" fmla="*/ 113 h 567"/>
              <a:gd name="T20" fmla="*/ 114 w 115"/>
              <a:gd name="T21" fmla="*/ 56 h 567"/>
              <a:gd name="T22" fmla="*/ 0 w 115"/>
              <a:gd name="T23" fmla="*/ 0 h 567"/>
              <a:gd name="T24" fmla="*/ 114 w 115"/>
              <a:gd name="T25" fmla="*/ 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5" h="567">
                <a:moveTo>
                  <a:pt x="115" y="567"/>
                </a:moveTo>
                <a:lnTo>
                  <a:pt x="0" y="567"/>
                </a:lnTo>
                <a:lnTo>
                  <a:pt x="115" y="510"/>
                </a:lnTo>
                <a:lnTo>
                  <a:pt x="1" y="453"/>
                </a:lnTo>
                <a:lnTo>
                  <a:pt x="114" y="396"/>
                </a:lnTo>
                <a:lnTo>
                  <a:pt x="1" y="340"/>
                </a:lnTo>
                <a:lnTo>
                  <a:pt x="114" y="283"/>
                </a:lnTo>
                <a:lnTo>
                  <a:pt x="0" y="226"/>
                </a:lnTo>
                <a:lnTo>
                  <a:pt x="115" y="170"/>
                </a:lnTo>
                <a:lnTo>
                  <a:pt x="1" y="113"/>
                </a:lnTo>
                <a:lnTo>
                  <a:pt x="114" y="56"/>
                </a:lnTo>
                <a:lnTo>
                  <a:pt x="0" y="0"/>
                </a:lnTo>
                <a:lnTo>
                  <a:pt x="114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45" name="Freeform 149"/>
          <p:cNvSpPr>
            <a:spLocks noChangeAspect="1"/>
          </p:cNvSpPr>
          <p:nvPr/>
        </p:nvSpPr>
        <p:spPr bwMode="auto">
          <a:xfrm flipH="1">
            <a:off x="4721225" y="4438650"/>
            <a:ext cx="88900" cy="120650"/>
          </a:xfrm>
          <a:custGeom>
            <a:avLst/>
            <a:gdLst>
              <a:gd name="T0" fmla="*/ 0 w 168"/>
              <a:gd name="T1" fmla="*/ 0 h 227"/>
              <a:gd name="T2" fmla="*/ 168 w 168"/>
              <a:gd name="T3" fmla="*/ 0 h 227"/>
              <a:gd name="T4" fmla="*/ 84 w 168"/>
              <a:gd name="T5" fmla="*/ 30 h 227"/>
              <a:gd name="T6" fmla="*/ 168 w 168"/>
              <a:gd name="T7" fmla="*/ 56 h 227"/>
              <a:gd name="T8" fmla="*/ 84 w 168"/>
              <a:gd name="T9" fmla="*/ 86 h 227"/>
              <a:gd name="T10" fmla="*/ 168 w 168"/>
              <a:gd name="T11" fmla="*/ 113 h 227"/>
              <a:gd name="T12" fmla="*/ 84 w 168"/>
              <a:gd name="T13" fmla="*/ 142 h 227"/>
              <a:gd name="T14" fmla="*/ 168 w 168"/>
              <a:gd name="T15" fmla="*/ 170 h 227"/>
              <a:gd name="T16" fmla="*/ 84 w 168"/>
              <a:gd name="T17" fmla="*/ 198 h 227"/>
              <a:gd name="T18" fmla="*/ 168 w 168"/>
              <a:gd name="T19" fmla="*/ 227 h 227"/>
              <a:gd name="T20" fmla="*/ 0 w 168"/>
              <a:gd name="T21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8" h="227">
                <a:moveTo>
                  <a:pt x="0" y="0"/>
                </a:moveTo>
                <a:lnTo>
                  <a:pt x="168" y="0"/>
                </a:lnTo>
                <a:lnTo>
                  <a:pt x="84" y="30"/>
                </a:lnTo>
                <a:lnTo>
                  <a:pt x="168" y="56"/>
                </a:lnTo>
                <a:lnTo>
                  <a:pt x="84" y="86"/>
                </a:lnTo>
                <a:lnTo>
                  <a:pt x="168" y="113"/>
                </a:lnTo>
                <a:lnTo>
                  <a:pt x="84" y="142"/>
                </a:lnTo>
                <a:lnTo>
                  <a:pt x="168" y="170"/>
                </a:lnTo>
                <a:lnTo>
                  <a:pt x="84" y="198"/>
                </a:lnTo>
                <a:lnTo>
                  <a:pt x="168" y="227"/>
                </a:lnTo>
                <a:lnTo>
                  <a:pt x="0" y="227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5446" name="Group 150"/>
          <p:cNvGrpSpPr>
            <a:grpSpLocks noChangeAspect="1"/>
          </p:cNvGrpSpPr>
          <p:nvPr/>
        </p:nvGrpSpPr>
        <p:grpSpPr bwMode="auto">
          <a:xfrm>
            <a:off x="4198938" y="3308350"/>
            <a:ext cx="423862" cy="631825"/>
            <a:chOff x="4959" y="6580"/>
            <a:chExt cx="796" cy="1288"/>
          </a:xfrm>
        </p:grpSpPr>
        <p:sp>
          <p:nvSpPr>
            <p:cNvPr id="55447" name="Line 151"/>
            <p:cNvSpPr>
              <a:spLocks noChangeAspect="1" noChangeShapeType="1"/>
            </p:cNvSpPr>
            <p:nvPr/>
          </p:nvSpPr>
          <p:spPr bwMode="auto">
            <a:xfrm>
              <a:off x="4959" y="6580"/>
              <a:ext cx="0" cy="128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48" name="Line 152"/>
            <p:cNvSpPr>
              <a:spLocks noChangeAspect="1" noChangeShapeType="1"/>
            </p:cNvSpPr>
            <p:nvPr/>
          </p:nvSpPr>
          <p:spPr bwMode="auto">
            <a:xfrm flipH="1">
              <a:off x="5755" y="6580"/>
              <a:ext cx="0" cy="128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5449" name="Group 153"/>
          <p:cNvGrpSpPr>
            <a:grpSpLocks noChangeAspect="1"/>
          </p:cNvGrpSpPr>
          <p:nvPr/>
        </p:nvGrpSpPr>
        <p:grpSpPr bwMode="auto">
          <a:xfrm>
            <a:off x="3987800" y="3203575"/>
            <a:ext cx="852488" cy="831850"/>
            <a:chOff x="4563" y="5552"/>
            <a:chExt cx="1599" cy="2465"/>
          </a:xfrm>
        </p:grpSpPr>
        <p:sp>
          <p:nvSpPr>
            <p:cNvPr id="55450" name="Line 154"/>
            <p:cNvSpPr>
              <a:spLocks noChangeAspect="1" noChangeShapeType="1"/>
            </p:cNvSpPr>
            <p:nvPr/>
          </p:nvSpPr>
          <p:spPr bwMode="auto">
            <a:xfrm>
              <a:off x="4563" y="5552"/>
              <a:ext cx="0" cy="246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51" name="Line 155"/>
            <p:cNvSpPr>
              <a:spLocks noChangeAspect="1" noChangeShapeType="1"/>
            </p:cNvSpPr>
            <p:nvPr/>
          </p:nvSpPr>
          <p:spPr bwMode="auto">
            <a:xfrm>
              <a:off x="4676" y="5552"/>
              <a:ext cx="0" cy="246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52" name="Line 156"/>
            <p:cNvSpPr>
              <a:spLocks noChangeAspect="1" noChangeShapeType="1"/>
            </p:cNvSpPr>
            <p:nvPr/>
          </p:nvSpPr>
          <p:spPr bwMode="auto">
            <a:xfrm>
              <a:off x="4790" y="5552"/>
              <a:ext cx="0" cy="246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53" name="Line 157"/>
            <p:cNvSpPr>
              <a:spLocks noChangeAspect="1" noChangeShapeType="1"/>
            </p:cNvSpPr>
            <p:nvPr/>
          </p:nvSpPr>
          <p:spPr bwMode="auto">
            <a:xfrm flipH="1">
              <a:off x="5938" y="5552"/>
              <a:ext cx="0" cy="246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54" name="Line 158"/>
            <p:cNvSpPr>
              <a:spLocks noChangeAspect="1" noChangeShapeType="1"/>
            </p:cNvSpPr>
            <p:nvPr/>
          </p:nvSpPr>
          <p:spPr bwMode="auto">
            <a:xfrm flipH="1">
              <a:off x="6050" y="5552"/>
              <a:ext cx="0" cy="246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55" name="Line 159"/>
            <p:cNvSpPr>
              <a:spLocks noChangeAspect="1" noChangeShapeType="1"/>
            </p:cNvSpPr>
            <p:nvPr/>
          </p:nvSpPr>
          <p:spPr bwMode="auto">
            <a:xfrm flipH="1">
              <a:off x="6162" y="5552"/>
              <a:ext cx="0" cy="246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456" name="Line 160"/>
          <p:cNvSpPr>
            <a:spLocks noChangeAspect="1" noChangeShapeType="1"/>
          </p:cNvSpPr>
          <p:nvPr/>
        </p:nvSpPr>
        <p:spPr bwMode="auto">
          <a:xfrm flipV="1">
            <a:off x="3703638" y="3416300"/>
            <a:ext cx="0" cy="155575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5457" name="Group 161"/>
          <p:cNvGrpSpPr>
            <a:grpSpLocks noChangeAspect="1"/>
          </p:cNvGrpSpPr>
          <p:nvPr/>
        </p:nvGrpSpPr>
        <p:grpSpPr bwMode="auto">
          <a:xfrm>
            <a:off x="4321175" y="3559175"/>
            <a:ext cx="190500" cy="215900"/>
            <a:chOff x="5189" y="6373"/>
            <a:chExt cx="357" cy="407"/>
          </a:xfrm>
        </p:grpSpPr>
        <p:sp>
          <p:nvSpPr>
            <p:cNvPr id="55458" name="Rectangle 162" descr="Сферы"/>
            <p:cNvSpPr>
              <a:spLocks noChangeAspect="1" noChangeArrowheads="1"/>
            </p:cNvSpPr>
            <p:nvPr/>
          </p:nvSpPr>
          <p:spPr bwMode="auto">
            <a:xfrm>
              <a:off x="5304" y="6373"/>
              <a:ext cx="119" cy="200"/>
            </a:xfrm>
            <a:prstGeom prst="rect">
              <a:avLst/>
            </a:prstGeom>
            <a:pattFill prst="sphere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5459" name="Freeform 163" descr="Светлый диагональный 2"/>
            <p:cNvSpPr>
              <a:spLocks noChangeAspect="1"/>
            </p:cNvSpPr>
            <p:nvPr/>
          </p:nvSpPr>
          <p:spPr bwMode="auto">
            <a:xfrm>
              <a:off x="5189" y="6460"/>
              <a:ext cx="357" cy="320"/>
            </a:xfrm>
            <a:custGeom>
              <a:avLst/>
              <a:gdLst>
                <a:gd name="T0" fmla="*/ 1 w 511"/>
                <a:gd name="T1" fmla="*/ 0 h 459"/>
                <a:gd name="T2" fmla="*/ 137 w 511"/>
                <a:gd name="T3" fmla="*/ 0 h 459"/>
                <a:gd name="T4" fmla="*/ 137 w 511"/>
                <a:gd name="T5" fmla="*/ 118 h 459"/>
                <a:gd name="T6" fmla="*/ 144 w 511"/>
                <a:gd name="T7" fmla="*/ 164 h 459"/>
                <a:gd name="T8" fmla="*/ 194 w 511"/>
                <a:gd name="T9" fmla="*/ 188 h 459"/>
                <a:gd name="T10" fmla="*/ 309 w 511"/>
                <a:gd name="T11" fmla="*/ 188 h 459"/>
                <a:gd name="T12" fmla="*/ 360 w 511"/>
                <a:gd name="T13" fmla="*/ 171 h 459"/>
                <a:gd name="T14" fmla="*/ 365 w 511"/>
                <a:gd name="T15" fmla="*/ 128 h 459"/>
                <a:gd name="T16" fmla="*/ 364 w 511"/>
                <a:gd name="T17" fmla="*/ 0 h 459"/>
                <a:gd name="T18" fmla="*/ 511 w 511"/>
                <a:gd name="T19" fmla="*/ 0 h 459"/>
                <a:gd name="T20" fmla="*/ 511 w 511"/>
                <a:gd name="T21" fmla="*/ 459 h 459"/>
                <a:gd name="T22" fmla="*/ 385 w 511"/>
                <a:gd name="T23" fmla="*/ 459 h 459"/>
                <a:gd name="T24" fmla="*/ 385 w 511"/>
                <a:gd name="T25" fmla="*/ 242 h 459"/>
                <a:gd name="T26" fmla="*/ 118 w 511"/>
                <a:gd name="T27" fmla="*/ 242 h 459"/>
                <a:gd name="T28" fmla="*/ 118 w 511"/>
                <a:gd name="T29" fmla="*/ 459 h 459"/>
                <a:gd name="T30" fmla="*/ 0 w 511"/>
                <a:gd name="T31" fmla="*/ 459 h 459"/>
                <a:gd name="T32" fmla="*/ 1 w 511"/>
                <a:gd name="T33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1" h="459">
                  <a:moveTo>
                    <a:pt x="1" y="0"/>
                  </a:moveTo>
                  <a:lnTo>
                    <a:pt x="137" y="0"/>
                  </a:lnTo>
                  <a:lnTo>
                    <a:pt x="137" y="118"/>
                  </a:lnTo>
                  <a:cubicBezTo>
                    <a:pt x="138" y="145"/>
                    <a:pt x="135" y="152"/>
                    <a:pt x="144" y="164"/>
                  </a:cubicBezTo>
                  <a:cubicBezTo>
                    <a:pt x="154" y="174"/>
                    <a:pt x="163" y="188"/>
                    <a:pt x="194" y="188"/>
                  </a:cubicBezTo>
                  <a:lnTo>
                    <a:pt x="309" y="188"/>
                  </a:lnTo>
                  <a:cubicBezTo>
                    <a:pt x="337" y="185"/>
                    <a:pt x="333" y="193"/>
                    <a:pt x="360" y="171"/>
                  </a:cubicBezTo>
                  <a:cubicBezTo>
                    <a:pt x="372" y="130"/>
                    <a:pt x="365" y="156"/>
                    <a:pt x="365" y="128"/>
                  </a:cubicBezTo>
                  <a:lnTo>
                    <a:pt x="364" y="0"/>
                  </a:lnTo>
                  <a:lnTo>
                    <a:pt x="511" y="0"/>
                  </a:lnTo>
                  <a:lnTo>
                    <a:pt x="511" y="459"/>
                  </a:lnTo>
                  <a:lnTo>
                    <a:pt x="385" y="459"/>
                  </a:lnTo>
                  <a:lnTo>
                    <a:pt x="385" y="242"/>
                  </a:lnTo>
                  <a:lnTo>
                    <a:pt x="118" y="242"/>
                  </a:lnTo>
                  <a:lnTo>
                    <a:pt x="118" y="459"/>
                  </a:lnTo>
                  <a:lnTo>
                    <a:pt x="0" y="459"/>
                  </a:lnTo>
                  <a:lnTo>
                    <a:pt x="1" y="0"/>
                  </a:lnTo>
                  <a:close/>
                </a:path>
              </a:pathLst>
            </a:cu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460" name="Line 164"/>
          <p:cNvSpPr>
            <a:spLocks noChangeAspect="1" noChangeShapeType="1"/>
          </p:cNvSpPr>
          <p:nvPr/>
        </p:nvSpPr>
        <p:spPr bwMode="auto">
          <a:xfrm flipV="1">
            <a:off x="3703638" y="3186113"/>
            <a:ext cx="0" cy="893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61" name="Line 165"/>
          <p:cNvSpPr>
            <a:spLocks noChangeAspect="1" noChangeShapeType="1"/>
          </p:cNvSpPr>
          <p:nvPr/>
        </p:nvSpPr>
        <p:spPr bwMode="auto">
          <a:xfrm>
            <a:off x="3713163" y="3178175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5462" name="Group 166"/>
          <p:cNvGrpSpPr>
            <a:grpSpLocks noChangeAspect="1"/>
          </p:cNvGrpSpPr>
          <p:nvPr/>
        </p:nvGrpSpPr>
        <p:grpSpPr bwMode="auto">
          <a:xfrm>
            <a:off x="3884613" y="3432175"/>
            <a:ext cx="60325" cy="365125"/>
            <a:chOff x="6294" y="5128"/>
            <a:chExt cx="113" cy="686"/>
          </a:xfrm>
        </p:grpSpPr>
        <p:sp>
          <p:nvSpPr>
            <p:cNvPr id="55463" name="Oval 167"/>
            <p:cNvSpPr>
              <a:spLocks noChangeAspect="1" noChangeArrowheads="1"/>
            </p:cNvSpPr>
            <p:nvPr/>
          </p:nvSpPr>
          <p:spPr bwMode="auto">
            <a:xfrm>
              <a:off x="6294" y="5275"/>
              <a:ext cx="113" cy="11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5464" name="Oval 168"/>
            <p:cNvSpPr>
              <a:spLocks noChangeAspect="1" noChangeArrowheads="1"/>
            </p:cNvSpPr>
            <p:nvPr/>
          </p:nvSpPr>
          <p:spPr bwMode="auto">
            <a:xfrm>
              <a:off x="6294" y="5417"/>
              <a:ext cx="113" cy="11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5465" name="Oval 169"/>
            <p:cNvSpPr>
              <a:spLocks noChangeAspect="1" noChangeArrowheads="1"/>
            </p:cNvSpPr>
            <p:nvPr/>
          </p:nvSpPr>
          <p:spPr bwMode="auto">
            <a:xfrm>
              <a:off x="6294" y="5559"/>
              <a:ext cx="113" cy="11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5466" name="Oval 170"/>
            <p:cNvSpPr>
              <a:spLocks noChangeAspect="1" noChangeArrowheads="1"/>
            </p:cNvSpPr>
            <p:nvPr/>
          </p:nvSpPr>
          <p:spPr bwMode="auto">
            <a:xfrm>
              <a:off x="6294" y="5701"/>
              <a:ext cx="113" cy="11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5467" name="Oval 171"/>
            <p:cNvSpPr>
              <a:spLocks noChangeAspect="1" noChangeArrowheads="1"/>
            </p:cNvSpPr>
            <p:nvPr/>
          </p:nvSpPr>
          <p:spPr bwMode="auto">
            <a:xfrm>
              <a:off x="6294" y="5128"/>
              <a:ext cx="113" cy="11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5468" name="Group 172"/>
          <p:cNvGrpSpPr>
            <a:grpSpLocks noChangeAspect="1"/>
          </p:cNvGrpSpPr>
          <p:nvPr/>
        </p:nvGrpSpPr>
        <p:grpSpPr bwMode="auto">
          <a:xfrm>
            <a:off x="4870450" y="3436938"/>
            <a:ext cx="60325" cy="368300"/>
            <a:chOff x="8338" y="5122"/>
            <a:chExt cx="113" cy="692"/>
          </a:xfrm>
        </p:grpSpPr>
        <p:sp>
          <p:nvSpPr>
            <p:cNvPr id="55469" name="Oval 173"/>
            <p:cNvSpPr>
              <a:spLocks noChangeAspect="1" noChangeArrowheads="1"/>
            </p:cNvSpPr>
            <p:nvPr/>
          </p:nvSpPr>
          <p:spPr bwMode="auto">
            <a:xfrm flipH="1">
              <a:off x="8338" y="5275"/>
              <a:ext cx="113" cy="11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5470" name="Oval 174"/>
            <p:cNvSpPr>
              <a:spLocks noChangeAspect="1" noChangeArrowheads="1"/>
            </p:cNvSpPr>
            <p:nvPr/>
          </p:nvSpPr>
          <p:spPr bwMode="auto">
            <a:xfrm flipH="1">
              <a:off x="8338" y="5417"/>
              <a:ext cx="113" cy="11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5471" name="Oval 175"/>
            <p:cNvSpPr>
              <a:spLocks noChangeAspect="1" noChangeArrowheads="1"/>
            </p:cNvSpPr>
            <p:nvPr/>
          </p:nvSpPr>
          <p:spPr bwMode="auto">
            <a:xfrm flipH="1">
              <a:off x="8338" y="5559"/>
              <a:ext cx="113" cy="11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5472" name="Oval 176"/>
            <p:cNvSpPr>
              <a:spLocks noChangeAspect="1" noChangeArrowheads="1"/>
            </p:cNvSpPr>
            <p:nvPr/>
          </p:nvSpPr>
          <p:spPr bwMode="auto">
            <a:xfrm flipH="1">
              <a:off x="8338" y="5701"/>
              <a:ext cx="113" cy="11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5473" name="Oval 177"/>
            <p:cNvSpPr>
              <a:spLocks noChangeAspect="1" noChangeArrowheads="1"/>
            </p:cNvSpPr>
            <p:nvPr/>
          </p:nvSpPr>
          <p:spPr bwMode="auto">
            <a:xfrm flipH="1">
              <a:off x="8338" y="5122"/>
              <a:ext cx="113" cy="11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5474" name="Group 178"/>
          <p:cNvGrpSpPr>
            <a:grpSpLocks noChangeAspect="1"/>
          </p:cNvGrpSpPr>
          <p:nvPr/>
        </p:nvGrpSpPr>
        <p:grpSpPr bwMode="auto">
          <a:xfrm>
            <a:off x="4264025" y="3087688"/>
            <a:ext cx="296863" cy="1344612"/>
            <a:chOff x="5082" y="4531"/>
            <a:chExt cx="556" cy="4422"/>
          </a:xfrm>
        </p:grpSpPr>
        <p:sp>
          <p:nvSpPr>
            <p:cNvPr id="55475" name="Rectangle 179"/>
            <p:cNvSpPr>
              <a:spLocks noChangeAspect="1" noChangeArrowheads="1"/>
            </p:cNvSpPr>
            <p:nvPr/>
          </p:nvSpPr>
          <p:spPr bwMode="auto">
            <a:xfrm>
              <a:off x="5082" y="4531"/>
              <a:ext cx="556" cy="442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76" name="Line 180"/>
            <p:cNvSpPr>
              <a:spLocks noChangeAspect="1" noChangeShapeType="1"/>
            </p:cNvSpPr>
            <p:nvPr/>
          </p:nvSpPr>
          <p:spPr bwMode="auto">
            <a:xfrm>
              <a:off x="5118" y="4531"/>
              <a:ext cx="0" cy="44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77" name="Line 181"/>
            <p:cNvSpPr>
              <a:spLocks noChangeAspect="1" noChangeShapeType="1"/>
            </p:cNvSpPr>
            <p:nvPr/>
          </p:nvSpPr>
          <p:spPr bwMode="auto">
            <a:xfrm>
              <a:off x="5598" y="4531"/>
              <a:ext cx="0" cy="44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478" name="Line 182"/>
          <p:cNvSpPr>
            <a:spLocks noChangeAspect="1" noChangeShapeType="1"/>
          </p:cNvSpPr>
          <p:nvPr/>
        </p:nvSpPr>
        <p:spPr bwMode="auto">
          <a:xfrm rot="5400000" flipV="1">
            <a:off x="4027488" y="4008437"/>
            <a:ext cx="0" cy="155575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5479" name="Group 183"/>
          <p:cNvGrpSpPr>
            <a:grpSpLocks noChangeAspect="1"/>
          </p:cNvGrpSpPr>
          <p:nvPr/>
        </p:nvGrpSpPr>
        <p:grpSpPr bwMode="auto">
          <a:xfrm>
            <a:off x="4371975" y="3692525"/>
            <a:ext cx="85725" cy="889000"/>
            <a:chOff x="5285" y="6638"/>
            <a:chExt cx="158" cy="2580"/>
          </a:xfrm>
        </p:grpSpPr>
        <p:sp>
          <p:nvSpPr>
            <p:cNvPr id="55480" name="Rectangle 184"/>
            <p:cNvSpPr>
              <a:spLocks noChangeAspect="1" noChangeArrowheads="1"/>
            </p:cNvSpPr>
            <p:nvPr/>
          </p:nvSpPr>
          <p:spPr bwMode="auto">
            <a:xfrm>
              <a:off x="5285" y="6638"/>
              <a:ext cx="158" cy="25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5481" name="Line 185"/>
            <p:cNvSpPr>
              <a:spLocks noChangeAspect="1" noChangeShapeType="1"/>
            </p:cNvSpPr>
            <p:nvPr/>
          </p:nvSpPr>
          <p:spPr bwMode="auto">
            <a:xfrm>
              <a:off x="5321" y="6640"/>
              <a:ext cx="0" cy="25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82" name="Line 186"/>
            <p:cNvSpPr>
              <a:spLocks noChangeAspect="1" noChangeShapeType="1"/>
            </p:cNvSpPr>
            <p:nvPr/>
          </p:nvSpPr>
          <p:spPr bwMode="auto">
            <a:xfrm>
              <a:off x="5412" y="6647"/>
              <a:ext cx="0" cy="25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5483" name="Rectangle 187" descr="Алмазная решетка (контур)"/>
          <p:cNvSpPr>
            <a:spLocks noChangeAspect="1" noChangeArrowheads="1"/>
          </p:cNvSpPr>
          <p:nvPr/>
        </p:nvSpPr>
        <p:spPr bwMode="auto">
          <a:xfrm>
            <a:off x="4341813" y="2797175"/>
            <a:ext cx="134937" cy="306388"/>
          </a:xfrm>
          <a:prstGeom prst="rect">
            <a:avLst/>
          </a:prstGeom>
          <a:pattFill prst="openDmnd">
            <a:fgClr>
              <a:srgbClr val="000000"/>
            </a:fgClr>
            <a:bgClr>
              <a:srgbClr val="FFFFFF"/>
            </a:bgClr>
          </a:patt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84" name="Rectangle 188"/>
          <p:cNvSpPr>
            <a:spLocks noChangeAspect="1" noChangeArrowheads="1"/>
          </p:cNvSpPr>
          <p:nvPr/>
        </p:nvSpPr>
        <p:spPr bwMode="auto">
          <a:xfrm>
            <a:off x="4391025" y="4562475"/>
            <a:ext cx="49213" cy="92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5485" name="Line 189"/>
          <p:cNvSpPr>
            <a:spLocks noChangeAspect="1" noChangeShapeType="1"/>
          </p:cNvSpPr>
          <p:nvPr/>
        </p:nvSpPr>
        <p:spPr bwMode="auto">
          <a:xfrm flipH="1" flipV="1">
            <a:off x="3884613" y="2717800"/>
            <a:ext cx="506412" cy="8747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86" name="Line 190"/>
          <p:cNvSpPr>
            <a:spLocks noChangeAspect="1" noChangeShapeType="1"/>
          </p:cNvSpPr>
          <p:nvPr/>
        </p:nvSpPr>
        <p:spPr bwMode="auto">
          <a:xfrm flipH="1" flipV="1">
            <a:off x="4110038" y="2462213"/>
            <a:ext cx="271462" cy="41433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87" name="Line 191"/>
          <p:cNvSpPr>
            <a:spLocks noChangeAspect="1" noChangeShapeType="1"/>
          </p:cNvSpPr>
          <p:nvPr/>
        </p:nvSpPr>
        <p:spPr bwMode="auto">
          <a:xfrm>
            <a:off x="4564063" y="4203700"/>
            <a:ext cx="692150" cy="1936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88" name="Line 192"/>
          <p:cNvSpPr>
            <a:spLocks noChangeAspect="1" noChangeShapeType="1"/>
          </p:cNvSpPr>
          <p:nvPr/>
        </p:nvSpPr>
        <p:spPr bwMode="auto">
          <a:xfrm flipV="1">
            <a:off x="3373438" y="4081463"/>
            <a:ext cx="993775" cy="3921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89" name="Line 193"/>
          <p:cNvSpPr>
            <a:spLocks noChangeAspect="1" noChangeShapeType="1"/>
          </p:cNvSpPr>
          <p:nvPr/>
        </p:nvSpPr>
        <p:spPr bwMode="auto">
          <a:xfrm flipH="1">
            <a:off x="2344738" y="3632200"/>
            <a:ext cx="202247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 type="none" w="sm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490" name="Text Box 194"/>
          <p:cNvSpPr txBox="1">
            <a:spLocks noChangeAspect="1" noChangeArrowheads="1"/>
          </p:cNvSpPr>
          <p:nvPr/>
        </p:nvSpPr>
        <p:spPr bwMode="auto">
          <a:xfrm>
            <a:off x="7439025" y="4119563"/>
            <a:ext cx="1173163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000" b="1" i="1"/>
              <a:t>Mass spectrometer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9E342-4100-4C30-81D7-F29E5D8B9720}" type="slidenum">
              <a:rPr lang="ru-RU"/>
              <a:pPr/>
              <a:t>14</a:t>
            </a:fld>
            <a:endParaRPr lang="ru-RU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346075"/>
            <a:ext cx="8220075" cy="627063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Test Samples</a:t>
            </a:r>
            <a:endParaRPr lang="ru-RU" sz="2800">
              <a:solidFill>
                <a:srgbClr val="A50021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5181600"/>
          </a:xfrm>
        </p:spPr>
        <p:txBody>
          <a:bodyPr/>
          <a:lstStyle/>
          <a:p>
            <a:pPr>
              <a:buFontTx/>
              <a:buNone/>
            </a:pPr>
            <a:r>
              <a:rPr lang="en-GB" sz="2400" b="1" i="1"/>
              <a:t>2 kinds of samples</a:t>
            </a:r>
          </a:p>
          <a:p>
            <a:pPr lvl="1"/>
            <a:r>
              <a:rPr lang="en-GB" sz="2000" i="1"/>
              <a:t>Segments of the fuel rod (pellet in the genuine cladding without end cups)</a:t>
            </a:r>
          </a:p>
          <a:p>
            <a:pPr lvl="1"/>
            <a:r>
              <a:rPr lang="en-GB" sz="2000" i="1"/>
              <a:t>Fuel pellet without cladding (fragments of fuel pellet)</a:t>
            </a:r>
          </a:p>
          <a:p>
            <a:pPr lvl="1"/>
            <a:endParaRPr lang="en-GB" sz="2000" i="1"/>
          </a:p>
          <a:p>
            <a:pPr>
              <a:buFontTx/>
              <a:buNone/>
            </a:pPr>
            <a:r>
              <a:rPr lang="en-GB" sz="2400" b="1" i="1"/>
              <a:t>Procedure of sample preparation</a:t>
            </a:r>
          </a:p>
          <a:p>
            <a:pPr lvl="1"/>
            <a:r>
              <a:rPr lang="en-GB" sz="2000" i="1"/>
              <a:t>Certification of irradiated VVER fuel rod</a:t>
            </a:r>
          </a:p>
          <a:p>
            <a:pPr lvl="1"/>
            <a:r>
              <a:rPr lang="en-GB" sz="2000" i="1"/>
              <a:t>Manufacturing of refabricated fuel rods</a:t>
            </a:r>
          </a:p>
          <a:p>
            <a:pPr lvl="1"/>
            <a:r>
              <a:rPr lang="en-GB" sz="2000" i="1"/>
              <a:t>Short irradiation of the refabricated fuel rods in the research reactor for accumulation of short-lived fission products (at low power and low temperature)</a:t>
            </a:r>
          </a:p>
          <a:p>
            <a:pPr lvl="1"/>
            <a:r>
              <a:rPr lang="en-GB" sz="2000" i="1"/>
              <a:t>Certification of the irradiated refabricated fuel rod</a:t>
            </a:r>
          </a:p>
          <a:p>
            <a:pPr lvl="1"/>
            <a:r>
              <a:rPr lang="en-GB" sz="2000" i="1"/>
              <a:t>Preparation of samples from the irradiated refabricated fuel rod</a:t>
            </a:r>
            <a:endParaRPr lang="ru-RU" sz="2000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9A9E-35D1-4C36-83FA-62BABDB258B3}" type="slidenum">
              <a:rPr lang="ru-RU"/>
              <a:pPr/>
              <a:t>15</a:t>
            </a:fld>
            <a:endParaRPr lang="ru-RU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385763"/>
            <a:ext cx="8220075" cy="569912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Test Performance</a:t>
            </a:r>
            <a:endParaRPr lang="ru-RU" sz="4800">
              <a:solidFill>
                <a:srgbClr val="A5002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>
              <a:lnSpc>
                <a:spcPct val="95000"/>
              </a:lnSpc>
              <a:buFontTx/>
              <a:buNone/>
            </a:pPr>
            <a:r>
              <a:rPr lang="en-US" sz="2000" b="1" i="1"/>
              <a:t>Test temperature</a:t>
            </a:r>
            <a:endParaRPr lang="ru-RU" sz="2000" b="1" i="1">
              <a:latin typeface="Times New Roman" pitchFamily="18" charset="0"/>
            </a:endParaRPr>
          </a:p>
          <a:p>
            <a:pPr lvl="1" algn="just">
              <a:lnSpc>
                <a:spcPct val="95000"/>
              </a:lnSpc>
              <a:buFont typeface="Symbol" pitchFamily="18" charset="2"/>
              <a:buChar char="·"/>
            </a:pPr>
            <a:r>
              <a:rPr lang="en-US" sz="1800" i="1"/>
              <a:t>heating in the inert atmosphere up to the temperature of 600 °C</a:t>
            </a:r>
            <a:endParaRPr lang="ru-RU" sz="1800" i="1"/>
          </a:p>
          <a:p>
            <a:pPr lvl="1" algn="just">
              <a:lnSpc>
                <a:spcPct val="95000"/>
              </a:lnSpc>
              <a:buFont typeface="Symbol" pitchFamily="18" charset="2"/>
              <a:buChar char="·"/>
            </a:pPr>
            <a:r>
              <a:rPr lang="en-US" sz="1800" i="1"/>
              <a:t>heating from 600 up to 1400 °C with a rate of 5 K/s</a:t>
            </a:r>
            <a:endParaRPr lang="ru-RU" sz="1800" i="1"/>
          </a:p>
          <a:p>
            <a:pPr lvl="1" algn="just">
              <a:lnSpc>
                <a:spcPct val="95000"/>
              </a:lnSpc>
              <a:buFont typeface="Symbol" pitchFamily="18" charset="2"/>
              <a:buChar char="·"/>
            </a:pPr>
            <a:r>
              <a:rPr lang="en-US" sz="1800" i="1"/>
              <a:t>annealing at 1400 °C during 1 hour</a:t>
            </a:r>
            <a:endParaRPr lang="ru-RU" sz="1800" i="1"/>
          </a:p>
          <a:p>
            <a:pPr lvl="1" algn="just">
              <a:lnSpc>
                <a:spcPct val="95000"/>
              </a:lnSpc>
              <a:buFont typeface="Symbol" pitchFamily="18" charset="2"/>
              <a:buChar char="·"/>
            </a:pPr>
            <a:r>
              <a:rPr lang="en-US" sz="1800" i="1"/>
              <a:t>heating with a rate of ~ 1 K/s up to the specified temperature (1700 or 2300 °C</a:t>
            </a:r>
            <a:r>
              <a:rPr lang="ru-RU" sz="1800" i="1"/>
              <a:t>)</a:t>
            </a:r>
          </a:p>
          <a:p>
            <a:pPr lvl="1" algn="just">
              <a:lnSpc>
                <a:spcPct val="95000"/>
              </a:lnSpc>
              <a:buFont typeface="Symbol" pitchFamily="18" charset="2"/>
              <a:buChar char="·"/>
            </a:pPr>
            <a:r>
              <a:rPr lang="en-US" sz="1800" i="1"/>
              <a:t>annealing at the attained temperature within 30 minutes</a:t>
            </a:r>
            <a:endParaRPr lang="ru-RU" sz="1800" i="1"/>
          </a:p>
          <a:p>
            <a:pPr lvl="1" algn="just">
              <a:lnSpc>
                <a:spcPct val="95000"/>
              </a:lnSpc>
              <a:buFont typeface="Symbol" pitchFamily="18" charset="2"/>
              <a:buChar char="·"/>
            </a:pPr>
            <a:r>
              <a:rPr lang="en-US" sz="1800" i="1"/>
              <a:t>end of heating</a:t>
            </a:r>
          </a:p>
          <a:p>
            <a:pPr algn="just">
              <a:lnSpc>
                <a:spcPct val="95000"/>
              </a:lnSpc>
              <a:buFont typeface="Symbol" pitchFamily="18" charset="2"/>
              <a:buNone/>
            </a:pPr>
            <a:r>
              <a:rPr lang="en-US" sz="2000" b="1" i="1"/>
              <a:t>Parameters to be measured during the test</a:t>
            </a:r>
            <a:endParaRPr lang="ru-RU" sz="2000" b="1" i="1"/>
          </a:p>
          <a:p>
            <a:pPr lvl="1">
              <a:lnSpc>
                <a:spcPct val="95000"/>
              </a:lnSpc>
              <a:buFont typeface="Symbol" pitchFamily="18" charset="2"/>
              <a:buChar char="·"/>
            </a:pPr>
            <a:r>
              <a:rPr lang="en-US" sz="1800" i="1"/>
              <a:t>intensity of GFP in the running gas coil</a:t>
            </a:r>
            <a:r>
              <a:rPr lang="en-US" sz="1800"/>
              <a:t> </a:t>
            </a:r>
            <a:endParaRPr lang="ru-RU" sz="1800" i="1"/>
          </a:p>
          <a:p>
            <a:pPr lvl="1">
              <a:lnSpc>
                <a:spcPct val="95000"/>
              </a:lnSpc>
              <a:buFont typeface="Symbol" pitchFamily="18" charset="2"/>
              <a:buChar char="·"/>
            </a:pPr>
            <a:r>
              <a:rPr lang="en-US" sz="1800" i="1"/>
              <a:t>intensity of FP in a fuel specimen </a:t>
            </a:r>
            <a:endParaRPr lang="ru-RU" sz="1800" i="1"/>
          </a:p>
          <a:p>
            <a:pPr lvl="1">
              <a:lnSpc>
                <a:spcPct val="95000"/>
              </a:lnSpc>
              <a:buFont typeface="Symbol" pitchFamily="18" charset="2"/>
              <a:buChar char="·"/>
            </a:pPr>
            <a:r>
              <a:rPr lang="en-US" sz="1800" i="1"/>
              <a:t>intensity of FP on the main filter</a:t>
            </a:r>
            <a:endParaRPr lang="ru-RU" sz="1800" i="1"/>
          </a:p>
          <a:p>
            <a:pPr lvl="1">
              <a:lnSpc>
                <a:spcPct val="95000"/>
              </a:lnSpc>
              <a:buFont typeface="Symbol" pitchFamily="18" charset="2"/>
              <a:buChar char="·"/>
            </a:pPr>
            <a:r>
              <a:rPr lang="en-US" sz="1800" i="1"/>
              <a:t>hydrogen concentration in the carrier-gas</a:t>
            </a:r>
            <a:r>
              <a:rPr lang="en-US" sz="1800"/>
              <a:t> </a:t>
            </a:r>
            <a:r>
              <a:rPr lang="en-US" sz="1800" i="1"/>
              <a:t>after passing through the</a:t>
            </a:r>
            <a:r>
              <a:rPr lang="en-US" sz="1800"/>
              <a:t> </a:t>
            </a:r>
            <a:r>
              <a:rPr lang="en-US" sz="1800" i="1"/>
              <a:t>heater</a:t>
            </a:r>
          </a:p>
          <a:p>
            <a:pPr>
              <a:lnSpc>
                <a:spcPct val="95000"/>
              </a:lnSpc>
              <a:buFont typeface="Symbol" pitchFamily="18" charset="2"/>
              <a:buNone/>
            </a:pPr>
            <a:r>
              <a:rPr lang="en-US" sz="2000" b="1" i="1"/>
              <a:t>Results to be obtained</a:t>
            </a:r>
            <a:endParaRPr lang="ru-RU" sz="2000" b="1" i="1"/>
          </a:p>
          <a:p>
            <a:pPr lvl="1">
              <a:lnSpc>
                <a:spcPct val="95000"/>
              </a:lnSpc>
              <a:buFont typeface="Symbol" pitchFamily="18" charset="2"/>
              <a:buChar char="·"/>
            </a:pPr>
            <a:r>
              <a:rPr lang="en-US" sz="1800" i="1"/>
              <a:t>relative FP release</a:t>
            </a:r>
            <a:endParaRPr lang="ru-RU" sz="1800" i="1"/>
          </a:p>
          <a:p>
            <a:pPr lvl="1">
              <a:lnSpc>
                <a:spcPct val="95000"/>
              </a:lnSpc>
              <a:buFont typeface="Symbol" pitchFamily="18" charset="2"/>
              <a:buChar char="·"/>
            </a:pPr>
            <a:r>
              <a:rPr lang="en-US" sz="1800" i="1"/>
              <a:t>h</a:t>
            </a:r>
            <a:r>
              <a:rPr lang="ru-RU" sz="1800" i="1"/>
              <a:t>ydrogen generation</a:t>
            </a:r>
            <a:r>
              <a:rPr lang="ru-RU" sz="1600" b="1" i="1"/>
              <a:t> </a:t>
            </a:r>
            <a:endParaRPr lang="ru-RU" sz="1600" b="1"/>
          </a:p>
          <a:p>
            <a:pPr marL="1550988" lvl="3">
              <a:lnSpc>
                <a:spcPct val="90000"/>
              </a:lnSpc>
              <a:buFont typeface="Symbol" pitchFamily="18" charset="2"/>
              <a:buNone/>
            </a:pPr>
            <a:endParaRPr lang="ru-RU" sz="12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871A-FCE1-4BFE-9D43-92FB8B53052F}" type="slidenum">
              <a:rPr lang="ru-RU"/>
              <a:pPr/>
              <a:t>16</a:t>
            </a:fld>
            <a:endParaRPr lang="ru-RU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82575"/>
            <a:ext cx="8080375" cy="685800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Post-Test Examinations</a:t>
            </a:r>
            <a:endParaRPr lang="ru-RU" sz="2800" b="1">
              <a:solidFill>
                <a:srgbClr val="A5002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buFontTx/>
              <a:buAutoNum type="arabicPeriod"/>
            </a:pPr>
            <a:r>
              <a:rPr lang="en-US" sz="2400" b="1" i="1">
                <a:cs typeface="Times New Roman" pitchFamily="18" charset="0"/>
              </a:rPr>
              <a:t>Optical</a:t>
            </a:r>
            <a:r>
              <a:rPr lang="ru-RU" sz="2400" b="1" i="1"/>
              <a:t> </a:t>
            </a:r>
            <a:r>
              <a:rPr lang="en-US" sz="2400" b="1" i="1"/>
              <a:t>metallography</a:t>
            </a:r>
          </a:p>
          <a:p>
            <a:pPr marL="990600" lvl="1" indent="-533400" algn="just"/>
            <a:r>
              <a:rPr lang="en-US" sz="2000" i="1"/>
              <a:t>grain size</a:t>
            </a:r>
            <a:r>
              <a:rPr lang="ru-RU" sz="2000" i="1"/>
              <a:t> </a:t>
            </a:r>
            <a:endParaRPr lang="en-US" sz="2000" i="1"/>
          </a:p>
          <a:p>
            <a:pPr marL="990600" lvl="1" indent="-533400" algn="just"/>
            <a:r>
              <a:rPr lang="en-US" sz="2000" i="1"/>
              <a:t>porosity</a:t>
            </a:r>
            <a:r>
              <a:rPr lang="ru-RU" sz="2000" i="1"/>
              <a:t> </a:t>
            </a:r>
            <a:endParaRPr lang="en-US" sz="2000" i="1"/>
          </a:p>
          <a:p>
            <a:pPr marL="990600" lvl="1" indent="-533400" algn="just"/>
            <a:r>
              <a:rPr lang="en-US" sz="2000" i="1"/>
              <a:t>gas swelling</a:t>
            </a:r>
            <a:r>
              <a:rPr lang="ru-RU" sz="2000" i="1"/>
              <a:t> </a:t>
            </a:r>
            <a:endParaRPr lang="en-US" sz="2000" i="1"/>
          </a:p>
          <a:p>
            <a:pPr marL="990600" lvl="1" indent="-533400" algn="just"/>
            <a:endParaRPr lang="en-US" sz="2000" i="1"/>
          </a:p>
          <a:p>
            <a:pPr marL="609600" indent="-609600" algn="just">
              <a:buFontTx/>
              <a:buAutoNum type="arabicPeriod"/>
            </a:pPr>
            <a:r>
              <a:rPr lang="en-US" sz="2400" b="1" i="1"/>
              <a:t>EPMA and SEM analysis </a:t>
            </a:r>
          </a:p>
          <a:p>
            <a:pPr marL="990600" lvl="1" indent="-533400"/>
            <a:r>
              <a:rPr lang="en-US" sz="2000" i="1"/>
              <a:t>local content and radial distribution of fission products </a:t>
            </a:r>
          </a:p>
          <a:p>
            <a:pPr marL="990600" lvl="1" indent="-533400"/>
            <a:r>
              <a:rPr lang="en-GB" sz="2000" i="1"/>
              <a:t>elemental content of precipitates in the fuel</a:t>
            </a:r>
          </a:p>
          <a:p>
            <a:pPr marL="990600" lvl="1" indent="-533400"/>
            <a:endParaRPr lang="en-US" sz="2000" i="1"/>
          </a:p>
          <a:p>
            <a:pPr marL="609600" indent="-609600">
              <a:buFontTx/>
              <a:buAutoNum type="arabicPeriod"/>
            </a:pPr>
            <a:r>
              <a:rPr lang="en-US" sz="2400" b="1" i="1"/>
              <a:t>Determination of fuel stoichiometry</a:t>
            </a:r>
            <a:endParaRPr lang="ru-RU" sz="24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817D7-ACA1-437F-BBB3-C511E9B5494C}" type="slidenum">
              <a:rPr lang="ru-RU"/>
              <a:pPr/>
              <a:t>17</a:t>
            </a:fld>
            <a:endParaRPr lang="ru-RU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76250"/>
            <a:ext cx="6911975" cy="685800"/>
          </a:xfrm>
        </p:spPr>
        <p:txBody>
          <a:bodyPr/>
          <a:lstStyle/>
          <a:p>
            <a:r>
              <a:rPr lang="en-GB" sz="2800" b="1">
                <a:solidFill>
                  <a:srgbClr val="A50021"/>
                </a:solidFill>
              </a:rPr>
              <a:t>Part B.   MFPR </a:t>
            </a:r>
            <a:br>
              <a:rPr lang="en-GB" sz="2800" b="1">
                <a:solidFill>
                  <a:srgbClr val="A50021"/>
                </a:solidFill>
              </a:rPr>
            </a:br>
            <a:r>
              <a:rPr lang="en-GB" sz="2800">
                <a:solidFill>
                  <a:srgbClr val="A50021"/>
                </a:solidFill>
              </a:rPr>
              <a:t>(</a:t>
            </a:r>
            <a:r>
              <a:rPr lang="en-GB" sz="2800" u="sng">
                <a:solidFill>
                  <a:srgbClr val="A50021"/>
                </a:solidFill>
              </a:rPr>
              <a:t>M</a:t>
            </a:r>
            <a:r>
              <a:rPr lang="en-GB" sz="2800">
                <a:solidFill>
                  <a:srgbClr val="A50021"/>
                </a:solidFill>
              </a:rPr>
              <a:t>odel for </a:t>
            </a:r>
            <a:r>
              <a:rPr lang="en-GB" sz="2800" u="sng">
                <a:solidFill>
                  <a:srgbClr val="A50021"/>
                </a:solidFill>
              </a:rPr>
              <a:t>F</a:t>
            </a:r>
            <a:r>
              <a:rPr lang="en-GB" sz="2800">
                <a:solidFill>
                  <a:srgbClr val="A50021"/>
                </a:solidFill>
              </a:rPr>
              <a:t>ission </a:t>
            </a:r>
            <a:r>
              <a:rPr lang="en-GB" sz="2800" u="sng">
                <a:solidFill>
                  <a:srgbClr val="A50021"/>
                </a:solidFill>
              </a:rPr>
              <a:t>P</a:t>
            </a:r>
            <a:r>
              <a:rPr lang="en-GB" sz="2800">
                <a:solidFill>
                  <a:srgbClr val="A50021"/>
                </a:solidFill>
              </a:rPr>
              <a:t>roducts </a:t>
            </a:r>
            <a:r>
              <a:rPr lang="en-GB" sz="2800" u="sng">
                <a:solidFill>
                  <a:srgbClr val="A50021"/>
                </a:solidFill>
              </a:rPr>
              <a:t>R</a:t>
            </a:r>
            <a:r>
              <a:rPr lang="en-GB" sz="2800">
                <a:solidFill>
                  <a:srgbClr val="A50021"/>
                </a:solidFill>
              </a:rPr>
              <a:t>elease)</a:t>
            </a:r>
            <a:endParaRPr lang="ru-RU" sz="2800">
              <a:solidFill>
                <a:srgbClr val="A50021"/>
              </a:solidFill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buFontTx/>
              <a:buNone/>
            </a:pPr>
            <a:r>
              <a:rPr lang="en-US" sz="2800" b="1" i="1">
                <a:solidFill>
                  <a:srgbClr val="A50021"/>
                </a:solidFill>
              </a:rPr>
              <a:t>Objectives</a:t>
            </a:r>
          </a:p>
          <a:p>
            <a:pPr marL="990600" lvl="1" indent="-533400" algn="just">
              <a:buFontTx/>
              <a:buNone/>
            </a:pPr>
            <a:r>
              <a:rPr lang="en-GB" sz="2400" b="1" i="1"/>
              <a:t>On the base of new experimental results:</a:t>
            </a:r>
          </a:p>
          <a:p>
            <a:pPr marL="990600" lvl="1" indent="-533400" algn="just"/>
            <a:r>
              <a:rPr lang="en-GB" sz="2400" b="1" i="1"/>
              <a:t> to develop theoretical models of fission products and irradiated VVER fuel behaviour under conditions of severe accidents </a:t>
            </a:r>
          </a:p>
          <a:p>
            <a:pPr marL="990600" lvl="1" indent="-533400" algn="just"/>
            <a:r>
              <a:rPr lang="en-GB" sz="2400" b="1" i="1"/>
              <a:t>to improve and to adapt physical models and codes developed for PWR fuel to VVER fuel</a:t>
            </a:r>
            <a:endParaRPr lang="en-US" sz="24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737F-B773-4AA0-AA47-DC93B6FB73BC}" type="slidenum">
              <a:rPr lang="ru-RU"/>
              <a:pPr/>
              <a:t>18</a:t>
            </a:fld>
            <a:endParaRPr lang="ru-RU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981075"/>
            <a:ext cx="8686800" cy="5543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fr-FR" sz="2000" b="1" i="1">
                <a:solidFill>
                  <a:srgbClr val="A50021"/>
                </a:solidFill>
              </a:rPr>
              <a:t>	Development</a:t>
            </a:r>
          </a:p>
          <a:p>
            <a:pPr marL="820738" lvl="1">
              <a:lnSpc>
                <a:spcPct val="80000"/>
              </a:lnSpc>
              <a:buFontTx/>
              <a:buNone/>
            </a:pPr>
            <a:r>
              <a:rPr lang="ru-RU" sz="1800" b="1" i="1"/>
              <a:t>IBRAE-IRSN co-operation (1995-200</a:t>
            </a:r>
            <a:r>
              <a:rPr lang="en-US" sz="1800" b="1" i="1"/>
              <a:t>6</a:t>
            </a:r>
            <a:r>
              <a:rPr lang="ru-RU" sz="1800" b="1" i="1"/>
              <a:t>)</a:t>
            </a:r>
          </a:p>
          <a:p>
            <a:pPr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fr-FR" sz="1800" b="1" i="1"/>
              <a:t>	</a:t>
            </a:r>
            <a:r>
              <a:rPr lang="fr-FR" sz="2000" b="1" i="1">
                <a:solidFill>
                  <a:srgbClr val="A50021"/>
                </a:solidFill>
              </a:rPr>
              <a:t>Mechanistic description</a:t>
            </a:r>
            <a:r>
              <a:rPr lang="fr-FR" sz="2000" b="1" i="1">
                <a:solidFill>
                  <a:srgbClr val="009900"/>
                </a:solidFill>
              </a:rPr>
              <a:t> </a:t>
            </a:r>
          </a:p>
          <a:p>
            <a:pPr>
              <a:lnSpc>
                <a:spcPct val="95000"/>
              </a:lnSpc>
              <a:spcAft>
                <a:spcPct val="10000"/>
              </a:spcAft>
              <a:buFontTx/>
              <a:buNone/>
            </a:pPr>
            <a:r>
              <a:rPr lang="fr-FR" sz="1800" i="1"/>
              <a:t>	</a:t>
            </a:r>
            <a:r>
              <a:rPr lang="fr-FR" sz="1800" b="1" i="1"/>
              <a:t>of FP behavior in irradiated UO</a:t>
            </a:r>
            <a:r>
              <a:rPr lang="fr-FR" sz="1800" b="1" i="1" baseline="-25000"/>
              <a:t>2</a:t>
            </a:r>
            <a:r>
              <a:rPr lang="fr-FR" sz="1800" b="1" i="1"/>
              <a:t> with intact geometry</a:t>
            </a:r>
            <a:endParaRPr lang="ru-RU" sz="1800" b="1" i="1"/>
          </a:p>
          <a:p>
            <a:pPr marL="820738" lvl="1">
              <a:lnSpc>
                <a:spcPct val="90000"/>
              </a:lnSpc>
            </a:pPr>
            <a:r>
              <a:rPr lang="fr-FR" sz="1800" b="1" i="1"/>
              <a:t>in irradiation regime : steady state and transients</a:t>
            </a:r>
            <a:endParaRPr lang="ru-RU" sz="1800" b="1" i="1"/>
          </a:p>
          <a:p>
            <a:pPr marL="820738" lvl="1">
              <a:lnSpc>
                <a:spcPct val="90000"/>
              </a:lnSpc>
            </a:pPr>
            <a:r>
              <a:rPr lang="fr-FR" sz="1800" b="1" i="1"/>
              <a:t>in annealing regime : steady state and transients</a:t>
            </a:r>
          </a:p>
          <a:p>
            <a:pPr marL="820738" lvl="1">
              <a:lnSpc>
                <a:spcPct val="90000"/>
              </a:lnSpc>
            </a:pPr>
            <a:r>
              <a:rPr lang="en-US" sz="1800" b="1" i="1"/>
              <a:t>in accidental conditions: LOCA, severe accidents</a:t>
            </a:r>
            <a:r>
              <a:rPr lang="en-US" sz="1800" i="1"/>
              <a:t>	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en-GB" sz="2000" b="1" i="1">
                <a:solidFill>
                  <a:srgbClr val="990033"/>
                </a:solidFill>
              </a:rPr>
              <a:t>	</a:t>
            </a:r>
            <a:r>
              <a:rPr lang="fr-FR" sz="2000" b="1" i="1">
                <a:solidFill>
                  <a:srgbClr val="A50021"/>
                </a:solidFill>
              </a:rPr>
              <a:t>Two kinds of mechanistic models</a:t>
            </a:r>
            <a:endParaRPr lang="en-GB" sz="2000" b="1" i="1" u="sng">
              <a:solidFill>
                <a:srgbClr val="A50021"/>
              </a:solidFill>
            </a:endParaRPr>
          </a:p>
          <a:p>
            <a:pPr marL="820738" lvl="1">
              <a:lnSpc>
                <a:spcPct val="95000"/>
              </a:lnSpc>
              <a:spcAft>
                <a:spcPts val="400"/>
              </a:spcAft>
              <a:buFont typeface="Symbol" pitchFamily="18" charset="2"/>
              <a:buChar char="·"/>
            </a:pPr>
            <a:r>
              <a:rPr lang="fr-FR" sz="1800" b="1" i="1"/>
              <a:t>Fission gases and gas bubbles</a:t>
            </a:r>
            <a:endParaRPr lang="en-GB" sz="1800" b="1" i="1"/>
          </a:p>
          <a:p>
            <a:pPr marL="820738" lvl="1">
              <a:lnSpc>
                <a:spcPct val="95000"/>
              </a:lnSpc>
              <a:spcAft>
                <a:spcPts val="400"/>
              </a:spcAft>
              <a:buFont typeface="Symbol" pitchFamily="18" charset="2"/>
              <a:buChar char="·"/>
            </a:pPr>
            <a:r>
              <a:rPr lang="fr-FR" sz="1800" b="1" i="1"/>
              <a:t>Chemically active elements</a:t>
            </a:r>
          </a:p>
          <a:p>
            <a:pPr marL="820738" lvl="1">
              <a:lnSpc>
                <a:spcPct val="95000"/>
              </a:lnSpc>
              <a:spcAft>
                <a:spcPts val="400"/>
              </a:spcAft>
              <a:buFont typeface="Symbol" pitchFamily="18" charset="2"/>
              <a:buNone/>
            </a:pPr>
            <a:r>
              <a:rPr lang="en-GB" sz="2000" b="1" i="1">
                <a:solidFill>
                  <a:srgbClr val="009900"/>
                </a:solidFill>
                <a:sym typeface="Wingdings" pitchFamily="2" charset="2"/>
              </a:rPr>
              <a:t></a:t>
            </a:r>
            <a:r>
              <a:rPr lang="fr-FR" sz="1800" b="1" i="1">
                <a:sym typeface="Wingdings" pitchFamily="2" charset="2"/>
              </a:rPr>
              <a:t> And also…</a:t>
            </a:r>
            <a:endParaRPr lang="en-GB" sz="1800" b="1" i="1"/>
          </a:p>
          <a:p>
            <a:pPr marL="1228725" lvl="2">
              <a:lnSpc>
                <a:spcPct val="95000"/>
              </a:lnSpc>
              <a:spcAft>
                <a:spcPts val="400"/>
              </a:spcAft>
              <a:buFont typeface="Wingdings" pitchFamily="2" charset="2"/>
              <a:buChar char="Ш"/>
            </a:pPr>
            <a:r>
              <a:rPr lang="fr-FR" sz="1600" b="1" i="1"/>
              <a:t>Interaction between the two models</a:t>
            </a:r>
            <a:endParaRPr lang="en-GB" sz="1600" b="1" i="1"/>
          </a:p>
          <a:p>
            <a:pPr marL="1228725" lvl="2">
              <a:lnSpc>
                <a:spcPct val="95000"/>
              </a:lnSpc>
              <a:spcAft>
                <a:spcPts val="400"/>
              </a:spcAft>
              <a:buFont typeface="Wingdings" pitchFamily="2" charset="2"/>
              <a:buChar char="Ш"/>
            </a:pPr>
            <a:r>
              <a:rPr lang="fr-FR" sz="1600" b="1" i="1"/>
              <a:t>Fuel oxidation/vaporisation in steam/hydrogen/inert mixtures</a:t>
            </a:r>
          </a:p>
          <a:p>
            <a:pPr marL="1228725" lvl="2">
              <a:lnSpc>
                <a:spcPct val="95000"/>
              </a:lnSpc>
              <a:spcAft>
                <a:spcPts val="400"/>
              </a:spcAft>
              <a:buFont typeface="Wingdings" pitchFamily="2" charset="2"/>
              <a:buChar char="Ш"/>
            </a:pPr>
            <a:r>
              <a:rPr lang="en-GB" sz="1600" b="1" i="1"/>
              <a:t>Evolution of fuel microscopic defect structure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title"/>
          </p:nvPr>
        </p:nvSpPr>
        <p:spPr>
          <a:xfrm>
            <a:off x="466725" y="282575"/>
            <a:ext cx="8080375" cy="685800"/>
          </a:xfrm>
          <a:noFill/>
          <a:ln/>
        </p:spPr>
        <p:txBody>
          <a:bodyPr/>
          <a:lstStyle/>
          <a:p>
            <a:r>
              <a:rPr lang="en-GB" sz="2800" b="1">
                <a:solidFill>
                  <a:srgbClr val="A50021"/>
                </a:solidFill>
              </a:rPr>
              <a:t>MFPR Code</a:t>
            </a:r>
            <a:r>
              <a:rPr lang="fr-FR" sz="2800" b="1">
                <a:solidFill>
                  <a:srgbClr val="A50021"/>
                </a:solidFill>
              </a:rPr>
              <a:t> Features</a:t>
            </a:r>
            <a:endParaRPr lang="ru-RU" sz="2800" b="1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45D88-E109-4D78-99EA-F375E2FEE8E6}" type="slidenum">
              <a:rPr lang="ru-RU"/>
              <a:pPr/>
              <a:t>19</a:t>
            </a:fld>
            <a:endParaRPr lang="ru-RU"/>
          </a:p>
        </p:txBody>
      </p:sp>
      <p:sp>
        <p:nvSpPr>
          <p:cNvPr id="225283" name="AutoShape 3"/>
          <p:cNvSpPr>
            <a:spLocks noChangeAspect="1" noChangeArrowheads="1" noTextEdit="1"/>
          </p:cNvSpPr>
          <p:nvPr/>
        </p:nvSpPr>
        <p:spPr bwMode="auto">
          <a:xfrm>
            <a:off x="228600" y="990600"/>
            <a:ext cx="8763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225284" name="Group 4"/>
          <p:cNvGrpSpPr>
            <a:grpSpLocks/>
          </p:cNvGrpSpPr>
          <p:nvPr/>
        </p:nvGrpSpPr>
        <p:grpSpPr bwMode="auto">
          <a:xfrm>
            <a:off x="331788" y="989013"/>
            <a:ext cx="8556625" cy="5413375"/>
            <a:chOff x="209" y="623"/>
            <a:chExt cx="5390" cy="3410"/>
          </a:xfrm>
        </p:grpSpPr>
        <p:sp>
          <p:nvSpPr>
            <p:cNvPr id="225285" name="Rectangle 5"/>
            <p:cNvSpPr>
              <a:spLocks noChangeArrowheads="1"/>
            </p:cNvSpPr>
            <p:nvPr/>
          </p:nvSpPr>
          <p:spPr bwMode="auto">
            <a:xfrm>
              <a:off x="217" y="658"/>
              <a:ext cx="1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286" name="Rectangle 6"/>
            <p:cNvSpPr>
              <a:spLocks noChangeArrowheads="1"/>
            </p:cNvSpPr>
            <p:nvPr/>
          </p:nvSpPr>
          <p:spPr bwMode="auto">
            <a:xfrm>
              <a:off x="217" y="740"/>
              <a:ext cx="1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287" name="Oval 7"/>
            <p:cNvSpPr>
              <a:spLocks noChangeArrowheads="1"/>
            </p:cNvSpPr>
            <p:nvPr/>
          </p:nvSpPr>
          <p:spPr bwMode="auto">
            <a:xfrm>
              <a:off x="209" y="1181"/>
              <a:ext cx="2190" cy="2324"/>
            </a:xfrm>
            <a:prstGeom prst="ellipse">
              <a:avLst/>
            </a:prstGeom>
            <a:solidFill>
              <a:srgbClr val="CCFFFF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288" name="Line 8"/>
            <p:cNvSpPr>
              <a:spLocks noChangeShapeType="1"/>
            </p:cNvSpPr>
            <p:nvPr/>
          </p:nvSpPr>
          <p:spPr bwMode="auto">
            <a:xfrm>
              <a:off x="890" y="1284"/>
              <a:ext cx="227" cy="90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289" name="Freeform 9"/>
            <p:cNvSpPr>
              <a:spLocks/>
            </p:cNvSpPr>
            <p:nvPr/>
          </p:nvSpPr>
          <p:spPr bwMode="auto">
            <a:xfrm>
              <a:off x="257" y="2479"/>
              <a:ext cx="710" cy="256"/>
            </a:xfrm>
            <a:custGeom>
              <a:avLst/>
              <a:gdLst>
                <a:gd name="T0" fmla="*/ 0 w 1419"/>
                <a:gd name="T1" fmla="*/ 497 h 511"/>
                <a:gd name="T2" fmla="*/ 3 w 1419"/>
                <a:gd name="T3" fmla="*/ 511 h 511"/>
                <a:gd name="T4" fmla="*/ 1419 w 1419"/>
                <a:gd name="T5" fmla="*/ 15 h 511"/>
                <a:gd name="T6" fmla="*/ 1414 w 1419"/>
                <a:gd name="T7" fmla="*/ 0 h 511"/>
                <a:gd name="T8" fmla="*/ 0 w 1419"/>
                <a:gd name="T9" fmla="*/ 497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9" h="511">
                  <a:moveTo>
                    <a:pt x="0" y="497"/>
                  </a:moveTo>
                  <a:lnTo>
                    <a:pt x="3" y="511"/>
                  </a:lnTo>
                  <a:lnTo>
                    <a:pt x="1419" y="15"/>
                  </a:lnTo>
                  <a:lnTo>
                    <a:pt x="1414" y="0"/>
                  </a:lnTo>
                  <a:lnTo>
                    <a:pt x="0" y="4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290" name="Freeform 10"/>
            <p:cNvSpPr>
              <a:spLocks/>
            </p:cNvSpPr>
            <p:nvPr/>
          </p:nvSpPr>
          <p:spPr bwMode="auto">
            <a:xfrm>
              <a:off x="811" y="3027"/>
              <a:ext cx="359" cy="354"/>
            </a:xfrm>
            <a:custGeom>
              <a:avLst/>
              <a:gdLst>
                <a:gd name="T0" fmla="*/ 0 w 719"/>
                <a:gd name="T1" fmla="*/ 697 h 709"/>
                <a:gd name="T2" fmla="*/ 12 w 719"/>
                <a:gd name="T3" fmla="*/ 709 h 709"/>
                <a:gd name="T4" fmla="*/ 719 w 719"/>
                <a:gd name="T5" fmla="*/ 13 h 709"/>
                <a:gd name="T6" fmla="*/ 708 w 719"/>
                <a:gd name="T7" fmla="*/ 0 h 709"/>
                <a:gd name="T8" fmla="*/ 0 w 719"/>
                <a:gd name="T9" fmla="*/ 697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9" h="709">
                  <a:moveTo>
                    <a:pt x="0" y="697"/>
                  </a:moveTo>
                  <a:lnTo>
                    <a:pt x="12" y="709"/>
                  </a:lnTo>
                  <a:lnTo>
                    <a:pt x="719" y="13"/>
                  </a:lnTo>
                  <a:lnTo>
                    <a:pt x="708" y="0"/>
                  </a:lnTo>
                  <a:lnTo>
                    <a:pt x="0" y="6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291" name="Line 11"/>
            <p:cNvSpPr>
              <a:spLocks noChangeShapeType="1"/>
            </p:cNvSpPr>
            <p:nvPr/>
          </p:nvSpPr>
          <p:spPr bwMode="auto">
            <a:xfrm flipH="1" flipV="1">
              <a:off x="1588" y="2856"/>
              <a:ext cx="243" cy="49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292" name="Freeform 12"/>
            <p:cNvSpPr>
              <a:spLocks/>
            </p:cNvSpPr>
            <p:nvPr/>
          </p:nvSpPr>
          <p:spPr bwMode="auto">
            <a:xfrm>
              <a:off x="1517" y="1439"/>
              <a:ext cx="471" cy="748"/>
            </a:xfrm>
            <a:custGeom>
              <a:avLst/>
              <a:gdLst>
                <a:gd name="T0" fmla="*/ 0 w 942"/>
                <a:gd name="T1" fmla="*/ 1485 h 1496"/>
                <a:gd name="T2" fmla="*/ 17 w 942"/>
                <a:gd name="T3" fmla="*/ 1496 h 1496"/>
                <a:gd name="T4" fmla="*/ 942 w 942"/>
                <a:gd name="T5" fmla="*/ 10 h 1496"/>
                <a:gd name="T6" fmla="*/ 924 w 942"/>
                <a:gd name="T7" fmla="*/ 0 h 1496"/>
                <a:gd name="T8" fmla="*/ 0 w 942"/>
                <a:gd name="T9" fmla="*/ 1485 h 1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2" h="1496">
                  <a:moveTo>
                    <a:pt x="0" y="1485"/>
                  </a:moveTo>
                  <a:lnTo>
                    <a:pt x="17" y="1496"/>
                  </a:lnTo>
                  <a:lnTo>
                    <a:pt x="942" y="10"/>
                  </a:lnTo>
                  <a:lnTo>
                    <a:pt x="924" y="0"/>
                  </a:lnTo>
                  <a:lnTo>
                    <a:pt x="0" y="14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293" name="Freeform 13"/>
            <p:cNvSpPr>
              <a:spLocks/>
            </p:cNvSpPr>
            <p:nvPr/>
          </p:nvSpPr>
          <p:spPr bwMode="auto">
            <a:xfrm>
              <a:off x="962" y="2183"/>
              <a:ext cx="159" cy="302"/>
            </a:xfrm>
            <a:custGeom>
              <a:avLst/>
              <a:gdLst>
                <a:gd name="T0" fmla="*/ 317 w 317"/>
                <a:gd name="T1" fmla="*/ 7 h 604"/>
                <a:gd name="T2" fmla="*/ 303 w 317"/>
                <a:gd name="T3" fmla="*/ 0 h 604"/>
                <a:gd name="T4" fmla="*/ 0 w 317"/>
                <a:gd name="T5" fmla="*/ 597 h 604"/>
                <a:gd name="T6" fmla="*/ 14 w 317"/>
                <a:gd name="T7" fmla="*/ 604 h 604"/>
                <a:gd name="T8" fmla="*/ 317 w 317"/>
                <a:gd name="T9" fmla="*/ 7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7" h="604">
                  <a:moveTo>
                    <a:pt x="317" y="7"/>
                  </a:moveTo>
                  <a:lnTo>
                    <a:pt x="303" y="0"/>
                  </a:lnTo>
                  <a:lnTo>
                    <a:pt x="0" y="597"/>
                  </a:lnTo>
                  <a:lnTo>
                    <a:pt x="14" y="604"/>
                  </a:lnTo>
                  <a:lnTo>
                    <a:pt x="317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294" name="Freeform 14"/>
            <p:cNvSpPr>
              <a:spLocks/>
            </p:cNvSpPr>
            <p:nvPr/>
          </p:nvSpPr>
          <p:spPr bwMode="auto">
            <a:xfrm>
              <a:off x="962" y="2482"/>
              <a:ext cx="209" cy="549"/>
            </a:xfrm>
            <a:custGeom>
              <a:avLst/>
              <a:gdLst>
                <a:gd name="T0" fmla="*/ 405 w 419"/>
                <a:gd name="T1" fmla="*/ 1098 h 1098"/>
                <a:gd name="T2" fmla="*/ 419 w 419"/>
                <a:gd name="T3" fmla="*/ 1095 h 1098"/>
                <a:gd name="T4" fmla="*/ 16 w 419"/>
                <a:gd name="T5" fmla="*/ 0 h 1098"/>
                <a:gd name="T6" fmla="*/ 0 w 419"/>
                <a:gd name="T7" fmla="*/ 5 h 1098"/>
                <a:gd name="T8" fmla="*/ 405 w 419"/>
                <a:gd name="T9" fmla="*/ 1098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" h="1098">
                  <a:moveTo>
                    <a:pt x="405" y="1098"/>
                  </a:moveTo>
                  <a:lnTo>
                    <a:pt x="419" y="109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405" y="10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295" name="Freeform 15"/>
            <p:cNvSpPr>
              <a:spLocks/>
            </p:cNvSpPr>
            <p:nvPr/>
          </p:nvSpPr>
          <p:spPr bwMode="auto">
            <a:xfrm>
              <a:off x="1165" y="2777"/>
              <a:ext cx="337" cy="257"/>
            </a:xfrm>
            <a:custGeom>
              <a:avLst/>
              <a:gdLst>
                <a:gd name="T0" fmla="*/ 0 w 674"/>
                <a:gd name="T1" fmla="*/ 500 h 513"/>
                <a:gd name="T2" fmla="*/ 11 w 674"/>
                <a:gd name="T3" fmla="*/ 513 h 513"/>
                <a:gd name="T4" fmla="*/ 674 w 674"/>
                <a:gd name="T5" fmla="*/ 14 h 513"/>
                <a:gd name="T6" fmla="*/ 663 w 674"/>
                <a:gd name="T7" fmla="*/ 0 h 513"/>
                <a:gd name="T8" fmla="*/ 0 w 674"/>
                <a:gd name="T9" fmla="*/ 500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4" h="513">
                  <a:moveTo>
                    <a:pt x="0" y="500"/>
                  </a:moveTo>
                  <a:lnTo>
                    <a:pt x="11" y="513"/>
                  </a:lnTo>
                  <a:lnTo>
                    <a:pt x="674" y="14"/>
                  </a:lnTo>
                  <a:lnTo>
                    <a:pt x="663" y="0"/>
                  </a:lnTo>
                  <a:lnTo>
                    <a:pt x="0" y="5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296" name="Rectangle 16"/>
            <p:cNvSpPr>
              <a:spLocks noChangeArrowheads="1"/>
            </p:cNvSpPr>
            <p:nvPr/>
          </p:nvSpPr>
          <p:spPr bwMode="auto">
            <a:xfrm>
              <a:off x="1117" y="2180"/>
              <a:ext cx="404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297" name="Freeform 17"/>
            <p:cNvSpPr>
              <a:spLocks/>
            </p:cNvSpPr>
            <p:nvPr/>
          </p:nvSpPr>
          <p:spPr bwMode="auto">
            <a:xfrm>
              <a:off x="1517" y="2184"/>
              <a:ext cx="59" cy="499"/>
            </a:xfrm>
            <a:custGeom>
              <a:avLst/>
              <a:gdLst>
                <a:gd name="T0" fmla="*/ 18 w 119"/>
                <a:gd name="T1" fmla="*/ 0 h 996"/>
                <a:gd name="T2" fmla="*/ 0 w 119"/>
                <a:gd name="T3" fmla="*/ 1 h 996"/>
                <a:gd name="T4" fmla="*/ 101 w 119"/>
                <a:gd name="T5" fmla="*/ 996 h 996"/>
                <a:gd name="T6" fmla="*/ 119 w 119"/>
                <a:gd name="T7" fmla="*/ 994 h 996"/>
                <a:gd name="T8" fmla="*/ 18 w 119"/>
                <a:gd name="T9" fmla="*/ 0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996">
                  <a:moveTo>
                    <a:pt x="18" y="0"/>
                  </a:moveTo>
                  <a:lnTo>
                    <a:pt x="0" y="1"/>
                  </a:lnTo>
                  <a:lnTo>
                    <a:pt x="101" y="996"/>
                  </a:lnTo>
                  <a:lnTo>
                    <a:pt x="119" y="99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298" name="Freeform 18"/>
            <p:cNvSpPr>
              <a:spLocks/>
            </p:cNvSpPr>
            <p:nvPr/>
          </p:nvSpPr>
          <p:spPr bwMode="auto">
            <a:xfrm>
              <a:off x="1517" y="2162"/>
              <a:ext cx="660" cy="305"/>
            </a:xfrm>
            <a:custGeom>
              <a:avLst/>
              <a:gdLst>
                <a:gd name="T0" fmla="*/ 7 w 1318"/>
                <a:gd name="T1" fmla="*/ 0 h 611"/>
                <a:gd name="T2" fmla="*/ 0 w 1318"/>
                <a:gd name="T3" fmla="*/ 14 h 611"/>
                <a:gd name="T4" fmla="*/ 1311 w 1318"/>
                <a:gd name="T5" fmla="*/ 611 h 611"/>
                <a:gd name="T6" fmla="*/ 1318 w 1318"/>
                <a:gd name="T7" fmla="*/ 597 h 611"/>
                <a:gd name="T8" fmla="*/ 7 w 1318"/>
                <a:gd name="T9" fmla="*/ 0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8" h="611">
                  <a:moveTo>
                    <a:pt x="7" y="0"/>
                  </a:moveTo>
                  <a:lnTo>
                    <a:pt x="0" y="14"/>
                  </a:lnTo>
                  <a:lnTo>
                    <a:pt x="1311" y="611"/>
                  </a:lnTo>
                  <a:lnTo>
                    <a:pt x="1318" y="59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299" name="Oval 19"/>
            <p:cNvSpPr>
              <a:spLocks noChangeArrowheads="1"/>
            </p:cNvSpPr>
            <p:nvPr/>
          </p:nvSpPr>
          <p:spPr bwMode="auto">
            <a:xfrm>
              <a:off x="1824" y="2085"/>
              <a:ext cx="102" cy="101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300" name="Oval 20"/>
            <p:cNvSpPr>
              <a:spLocks noChangeArrowheads="1"/>
            </p:cNvSpPr>
            <p:nvPr/>
          </p:nvSpPr>
          <p:spPr bwMode="auto">
            <a:xfrm>
              <a:off x="1622" y="1587"/>
              <a:ext cx="57" cy="57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301" name="Freeform 21"/>
            <p:cNvSpPr>
              <a:spLocks/>
            </p:cNvSpPr>
            <p:nvPr/>
          </p:nvSpPr>
          <p:spPr bwMode="auto">
            <a:xfrm>
              <a:off x="1878" y="2059"/>
              <a:ext cx="16" cy="19"/>
            </a:xfrm>
            <a:custGeom>
              <a:avLst/>
              <a:gdLst>
                <a:gd name="T0" fmla="*/ 3 w 31"/>
                <a:gd name="T1" fmla="*/ 17 h 38"/>
                <a:gd name="T2" fmla="*/ 2 w 31"/>
                <a:gd name="T3" fmla="*/ 21 h 38"/>
                <a:gd name="T4" fmla="*/ 2 w 31"/>
                <a:gd name="T5" fmla="*/ 24 h 38"/>
                <a:gd name="T6" fmla="*/ 0 w 31"/>
                <a:gd name="T7" fmla="*/ 28 h 38"/>
                <a:gd name="T8" fmla="*/ 2 w 31"/>
                <a:gd name="T9" fmla="*/ 33 h 38"/>
                <a:gd name="T10" fmla="*/ 2 w 31"/>
                <a:gd name="T11" fmla="*/ 35 h 38"/>
                <a:gd name="T12" fmla="*/ 3 w 31"/>
                <a:gd name="T13" fmla="*/ 38 h 38"/>
                <a:gd name="T14" fmla="*/ 3 w 31"/>
                <a:gd name="T15" fmla="*/ 38 h 38"/>
                <a:gd name="T16" fmla="*/ 28 w 31"/>
                <a:gd name="T17" fmla="*/ 21 h 38"/>
                <a:gd name="T18" fmla="*/ 30 w 31"/>
                <a:gd name="T19" fmla="*/ 21 h 38"/>
                <a:gd name="T20" fmla="*/ 30 w 31"/>
                <a:gd name="T21" fmla="*/ 17 h 38"/>
                <a:gd name="T22" fmla="*/ 31 w 31"/>
                <a:gd name="T23" fmla="*/ 14 h 38"/>
                <a:gd name="T24" fmla="*/ 31 w 31"/>
                <a:gd name="T25" fmla="*/ 11 h 38"/>
                <a:gd name="T26" fmla="*/ 30 w 31"/>
                <a:gd name="T27" fmla="*/ 5 h 38"/>
                <a:gd name="T28" fmla="*/ 30 w 31"/>
                <a:gd name="T29" fmla="*/ 2 h 38"/>
                <a:gd name="T30" fmla="*/ 28 w 31"/>
                <a:gd name="T31" fmla="*/ 0 h 38"/>
                <a:gd name="T32" fmla="*/ 26 w 31"/>
                <a:gd name="T33" fmla="*/ 0 h 38"/>
                <a:gd name="T34" fmla="*/ 3 w 31"/>
                <a:gd name="T35" fmla="*/ 1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" h="38">
                  <a:moveTo>
                    <a:pt x="3" y="17"/>
                  </a:moveTo>
                  <a:lnTo>
                    <a:pt x="2" y="21"/>
                  </a:lnTo>
                  <a:lnTo>
                    <a:pt x="2" y="24"/>
                  </a:lnTo>
                  <a:lnTo>
                    <a:pt x="0" y="28"/>
                  </a:lnTo>
                  <a:lnTo>
                    <a:pt x="2" y="33"/>
                  </a:lnTo>
                  <a:lnTo>
                    <a:pt x="2" y="35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28" y="21"/>
                  </a:lnTo>
                  <a:lnTo>
                    <a:pt x="30" y="21"/>
                  </a:lnTo>
                  <a:lnTo>
                    <a:pt x="30" y="17"/>
                  </a:lnTo>
                  <a:lnTo>
                    <a:pt x="31" y="14"/>
                  </a:lnTo>
                  <a:lnTo>
                    <a:pt x="31" y="11"/>
                  </a:lnTo>
                  <a:lnTo>
                    <a:pt x="30" y="5"/>
                  </a:lnTo>
                  <a:lnTo>
                    <a:pt x="30" y="2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3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02" name="Freeform 22"/>
            <p:cNvSpPr>
              <a:spLocks/>
            </p:cNvSpPr>
            <p:nvPr/>
          </p:nvSpPr>
          <p:spPr bwMode="auto">
            <a:xfrm>
              <a:off x="1899" y="2044"/>
              <a:ext cx="16" cy="20"/>
            </a:xfrm>
            <a:custGeom>
              <a:avLst/>
              <a:gdLst>
                <a:gd name="T0" fmla="*/ 3 w 31"/>
                <a:gd name="T1" fmla="*/ 17 h 40"/>
                <a:gd name="T2" fmla="*/ 3 w 31"/>
                <a:gd name="T3" fmla="*/ 17 h 40"/>
                <a:gd name="T4" fmla="*/ 2 w 31"/>
                <a:gd name="T5" fmla="*/ 21 h 40"/>
                <a:gd name="T6" fmla="*/ 0 w 31"/>
                <a:gd name="T7" fmla="*/ 24 h 40"/>
                <a:gd name="T8" fmla="*/ 0 w 31"/>
                <a:gd name="T9" fmla="*/ 29 h 40"/>
                <a:gd name="T10" fmla="*/ 2 w 31"/>
                <a:gd name="T11" fmla="*/ 31 h 40"/>
                <a:gd name="T12" fmla="*/ 3 w 31"/>
                <a:gd name="T13" fmla="*/ 34 h 40"/>
                <a:gd name="T14" fmla="*/ 3 w 31"/>
                <a:gd name="T15" fmla="*/ 40 h 40"/>
                <a:gd name="T16" fmla="*/ 5 w 31"/>
                <a:gd name="T17" fmla="*/ 40 h 40"/>
                <a:gd name="T18" fmla="*/ 28 w 31"/>
                <a:gd name="T19" fmla="*/ 21 h 40"/>
                <a:gd name="T20" fmla="*/ 29 w 31"/>
                <a:gd name="T21" fmla="*/ 21 h 40"/>
                <a:gd name="T22" fmla="*/ 29 w 31"/>
                <a:gd name="T23" fmla="*/ 17 h 40"/>
                <a:gd name="T24" fmla="*/ 31 w 31"/>
                <a:gd name="T25" fmla="*/ 14 h 40"/>
                <a:gd name="T26" fmla="*/ 31 w 31"/>
                <a:gd name="T27" fmla="*/ 10 h 40"/>
                <a:gd name="T28" fmla="*/ 29 w 31"/>
                <a:gd name="T29" fmla="*/ 7 h 40"/>
                <a:gd name="T30" fmla="*/ 29 w 31"/>
                <a:gd name="T31" fmla="*/ 3 h 40"/>
                <a:gd name="T32" fmla="*/ 28 w 31"/>
                <a:gd name="T33" fmla="*/ 0 h 40"/>
                <a:gd name="T34" fmla="*/ 28 w 31"/>
                <a:gd name="T35" fmla="*/ 0 h 40"/>
                <a:gd name="T36" fmla="*/ 3 w 31"/>
                <a:gd name="T37" fmla="*/ 1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40">
                  <a:moveTo>
                    <a:pt x="3" y="17"/>
                  </a:moveTo>
                  <a:lnTo>
                    <a:pt x="3" y="17"/>
                  </a:lnTo>
                  <a:lnTo>
                    <a:pt x="2" y="21"/>
                  </a:lnTo>
                  <a:lnTo>
                    <a:pt x="0" y="24"/>
                  </a:lnTo>
                  <a:lnTo>
                    <a:pt x="0" y="29"/>
                  </a:lnTo>
                  <a:lnTo>
                    <a:pt x="2" y="31"/>
                  </a:lnTo>
                  <a:lnTo>
                    <a:pt x="3" y="34"/>
                  </a:lnTo>
                  <a:lnTo>
                    <a:pt x="3" y="40"/>
                  </a:lnTo>
                  <a:lnTo>
                    <a:pt x="5" y="40"/>
                  </a:lnTo>
                  <a:lnTo>
                    <a:pt x="28" y="21"/>
                  </a:lnTo>
                  <a:lnTo>
                    <a:pt x="29" y="21"/>
                  </a:lnTo>
                  <a:lnTo>
                    <a:pt x="29" y="17"/>
                  </a:lnTo>
                  <a:lnTo>
                    <a:pt x="31" y="14"/>
                  </a:lnTo>
                  <a:lnTo>
                    <a:pt x="31" y="10"/>
                  </a:lnTo>
                  <a:lnTo>
                    <a:pt x="29" y="7"/>
                  </a:lnTo>
                  <a:lnTo>
                    <a:pt x="29" y="3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03" name="Freeform 23"/>
            <p:cNvSpPr>
              <a:spLocks/>
            </p:cNvSpPr>
            <p:nvPr/>
          </p:nvSpPr>
          <p:spPr bwMode="auto">
            <a:xfrm>
              <a:off x="1920" y="2029"/>
              <a:ext cx="16" cy="20"/>
            </a:xfrm>
            <a:custGeom>
              <a:avLst/>
              <a:gdLst>
                <a:gd name="T0" fmla="*/ 3 w 31"/>
                <a:gd name="T1" fmla="*/ 17 h 39"/>
                <a:gd name="T2" fmla="*/ 3 w 31"/>
                <a:gd name="T3" fmla="*/ 17 h 39"/>
                <a:gd name="T4" fmla="*/ 1 w 31"/>
                <a:gd name="T5" fmla="*/ 22 h 39"/>
                <a:gd name="T6" fmla="*/ 0 w 31"/>
                <a:gd name="T7" fmla="*/ 26 h 39"/>
                <a:gd name="T8" fmla="*/ 0 w 31"/>
                <a:gd name="T9" fmla="*/ 29 h 39"/>
                <a:gd name="T10" fmla="*/ 1 w 31"/>
                <a:gd name="T11" fmla="*/ 32 h 39"/>
                <a:gd name="T12" fmla="*/ 3 w 31"/>
                <a:gd name="T13" fmla="*/ 36 h 39"/>
                <a:gd name="T14" fmla="*/ 3 w 31"/>
                <a:gd name="T15" fmla="*/ 39 h 39"/>
                <a:gd name="T16" fmla="*/ 5 w 31"/>
                <a:gd name="T17" fmla="*/ 39 h 39"/>
                <a:gd name="T18" fmla="*/ 28 w 31"/>
                <a:gd name="T19" fmla="*/ 22 h 39"/>
                <a:gd name="T20" fmla="*/ 29 w 31"/>
                <a:gd name="T21" fmla="*/ 17 h 39"/>
                <a:gd name="T22" fmla="*/ 29 w 31"/>
                <a:gd name="T23" fmla="*/ 14 h 39"/>
                <a:gd name="T24" fmla="*/ 31 w 31"/>
                <a:gd name="T25" fmla="*/ 12 h 39"/>
                <a:gd name="T26" fmla="*/ 31 w 31"/>
                <a:gd name="T27" fmla="*/ 7 h 39"/>
                <a:gd name="T28" fmla="*/ 29 w 31"/>
                <a:gd name="T29" fmla="*/ 3 h 39"/>
                <a:gd name="T30" fmla="*/ 29 w 31"/>
                <a:gd name="T31" fmla="*/ 0 h 39"/>
                <a:gd name="T32" fmla="*/ 28 w 31"/>
                <a:gd name="T33" fmla="*/ 0 h 39"/>
                <a:gd name="T34" fmla="*/ 28 w 31"/>
                <a:gd name="T35" fmla="*/ 0 h 39"/>
                <a:gd name="T36" fmla="*/ 3 w 31"/>
                <a:gd name="T37" fmla="*/ 1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39">
                  <a:moveTo>
                    <a:pt x="3" y="17"/>
                  </a:moveTo>
                  <a:lnTo>
                    <a:pt x="3" y="17"/>
                  </a:lnTo>
                  <a:lnTo>
                    <a:pt x="1" y="22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1" y="32"/>
                  </a:lnTo>
                  <a:lnTo>
                    <a:pt x="3" y="36"/>
                  </a:lnTo>
                  <a:lnTo>
                    <a:pt x="3" y="39"/>
                  </a:lnTo>
                  <a:lnTo>
                    <a:pt x="5" y="39"/>
                  </a:lnTo>
                  <a:lnTo>
                    <a:pt x="28" y="22"/>
                  </a:lnTo>
                  <a:lnTo>
                    <a:pt x="29" y="17"/>
                  </a:lnTo>
                  <a:lnTo>
                    <a:pt x="29" y="14"/>
                  </a:lnTo>
                  <a:lnTo>
                    <a:pt x="31" y="12"/>
                  </a:lnTo>
                  <a:lnTo>
                    <a:pt x="31" y="7"/>
                  </a:lnTo>
                  <a:lnTo>
                    <a:pt x="29" y="3"/>
                  </a:lnTo>
                  <a:lnTo>
                    <a:pt x="29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04" name="Freeform 24"/>
            <p:cNvSpPr>
              <a:spLocks/>
            </p:cNvSpPr>
            <p:nvPr/>
          </p:nvSpPr>
          <p:spPr bwMode="auto">
            <a:xfrm>
              <a:off x="1942" y="2015"/>
              <a:ext cx="15" cy="18"/>
            </a:xfrm>
            <a:custGeom>
              <a:avLst/>
              <a:gdLst>
                <a:gd name="T0" fmla="*/ 2 w 30"/>
                <a:gd name="T1" fmla="*/ 14 h 37"/>
                <a:gd name="T2" fmla="*/ 2 w 30"/>
                <a:gd name="T3" fmla="*/ 19 h 37"/>
                <a:gd name="T4" fmla="*/ 0 w 30"/>
                <a:gd name="T5" fmla="*/ 23 h 37"/>
                <a:gd name="T6" fmla="*/ 0 w 30"/>
                <a:gd name="T7" fmla="*/ 25 h 37"/>
                <a:gd name="T8" fmla="*/ 0 w 30"/>
                <a:gd name="T9" fmla="*/ 30 h 37"/>
                <a:gd name="T10" fmla="*/ 0 w 30"/>
                <a:gd name="T11" fmla="*/ 33 h 37"/>
                <a:gd name="T12" fmla="*/ 2 w 30"/>
                <a:gd name="T13" fmla="*/ 37 h 37"/>
                <a:gd name="T14" fmla="*/ 2 w 30"/>
                <a:gd name="T15" fmla="*/ 37 h 37"/>
                <a:gd name="T16" fmla="*/ 4 w 30"/>
                <a:gd name="T17" fmla="*/ 37 h 37"/>
                <a:gd name="T18" fmla="*/ 28 w 30"/>
                <a:gd name="T19" fmla="*/ 23 h 37"/>
                <a:gd name="T20" fmla="*/ 30 w 30"/>
                <a:gd name="T21" fmla="*/ 19 h 37"/>
                <a:gd name="T22" fmla="*/ 30 w 30"/>
                <a:gd name="T23" fmla="*/ 14 h 37"/>
                <a:gd name="T24" fmla="*/ 30 w 30"/>
                <a:gd name="T25" fmla="*/ 11 h 37"/>
                <a:gd name="T26" fmla="*/ 30 w 30"/>
                <a:gd name="T27" fmla="*/ 7 h 37"/>
                <a:gd name="T28" fmla="*/ 30 w 30"/>
                <a:gd name="T29" fmla="*/ 6 h 37"/>
                <a:gd name="T30" fmla="*/ 30 w 30"/>
                <a:gd name="T31" fmla="*/ 0 h 37"/>
                <a:gd name="T32" fmla="*/ 28 w 30"/>
                <a:gd name="T33" fmla="*/ 0 h 37"/>
                <a:gd name="T34" fmla="*/ 26 w 30"/>
                <a:gd name="T35" fmla="*/ 0 h 37"/>
                <a:gd name="T36" fmla="*/ 2 w 30"/>
                <a:gd name="T37" fmla="*/ 1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37">
                  <a:moveTo>
                    <a:pt x="2" y="14"/>
                  </a:moveTo>
                  <a:lnTo>
                    <a:pt x="2" y="19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4" y="37"/>
                  </a:lnTo>
                  <a:lnTo>
                    <a:pt x="28" y="23"/>
                  </a:lnTo>
                  <a:lnTo>
                    <a:pt x="30" y="19"/>
                  </a:lnTo>
                  <a:lnTo>
                    <a:pt x="30" y="14"/>
                  </a:lnTo>
                  <a:lnTo>
                    <a:pt x="30" y="11"/>
                  </a:lnTo>
                  <a:lnTo>
                    <a:pt x="30" y="7"/>
                  </a:lnTo>
                  <a:lnTo>
                    <a:pt x="30" y="6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05" name="Freeform 25"/>
            <p:cNvSpPr>
              <a:spLocks/>
            </p:cNvSpPr>
            <p:nvPr/>
          </p:nvSpPr>
          <p:spPr bwMode="auto">
            <a:xfrm>
              <a:off x="1963" y="1998"/>
              <a:ext cx="15" cy="20"/>
            </a:xfrm>
            <a:custGeom>
              <a:avLst/>
              <a:gdLst>
                <a:gd name="T0" fmla="*/ 4 w 30"/>
                <a:gd name="T1" fmla="*/ 19 h 39"/>
                <a:gd name="T2" fmla="*/ 2 w 30"/>
                <a:gd name="T3" fmla="*/ 22 h 39"/>
                <a:gd name="T4" fmla="*/ 0 w 30"/>
                <a:gd name="T5" fmla="*/ 26 h 39"/>
                <a:gd name="T6" fmla="*/ 0 w 30"/>
                <a:gd name="T7" fmla="*/ 29 h 39"/>
                <a:gd name="T8" fmla="*/ 0 w 30"/>
                <a:gd name="T9" fmla="*/ 32 h 39"/>
                <a:gd name="T10" fmla="*/ 0 w 30"/>
                <a:gd name="T11" fmla="*/ 38 h 39"/>
                <a:gd name="T12" fmla="*/ 2 w 30"/>
                <a:gd name="T13" fmla="*/ 39 h 39"/>
                <a:gd name="T14" fmla="*/ 4 w 30"/>
                <a:gd name="T15" fmla="*/ 39 h 39"/>
                <a:gd name="T16" fmla="*/ 4 w 30"/>
                <a:gd name="T17" fmla="*/ 39 h 39"/>
                <a:gd name="T18" fmla="*/ 28 w 30"/>
                <a:gd name="T19" fmla="*/ 22 h 39"/>
                <a:gd name="T20" fmla="*/ 30 w 30"/>
                <a:gd name="T21" fmla="*/ 22 h 39"/>
                <a:gd name="T22" fmla="*/ 30 w 30"/>
                <a:gd name="T23" fmla="*/ 19 h 39"/>
                <a:gd name="T24" fmla="*/ 30 w 30"/>
                <a:gd name="T25" fmla="*/ 15 h 39"/>
                <a:gd name="T26" fmla="*/ 30 w 30"/>
                <a:gd name="T27" fmla="*/ 10 h 39"/>
                <a:gd name="T28" fmla="*/ 30 w 30"/>
                <a:gd name="T29" fmla="*/ 8 h 39"/>
                <a:gd name="T30" fmla="*/ 30 w 30"/>
                <a:gd name="T31" fmla="*/ 5 h 39"/>
                <a:gd name="T32" fmla="*/ 28 w 30"/>
                <a:gd name="T33" fmla="*/ 0 h 39"/>
                <a:gd name="T34" fmla="*/ 28 w 30"/>
                <a:gd name="T35" fmla="*/ 0 h 39"/>
                <a:gd name="T36" fmla="*/ 4 w 30"/>
                <a:gd name="T37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39">
                  <a:moveTo>
                    <a:pt x="4" y="19"/>
                  </a:moveTo>
                  <a:lnTo>
                    <a:pt x="2" y="22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2" y="39"/>
                  </a:lnTo>
                  <a:lnTo>
                    <a:pt x="4" y="39"/>
                  </a:lnTo>
                  <a:lnTo>
                    <a:pt x="4" y="39"/>
                  </a:lnTo>
                  <a:lnTo>
                    <a:pt x="28" y="22"/>
                  </a:lnTo>
                  <a:lnTo>
                    <a:pt x="30" y="22"/>
                  </a:lnTo>
                  <a:lnTo>
                    <a:pt x="30" y="19"/>
                  </a:lnTo>
                  <a:lnTo>
                    <a:pt x="30" y="15"/>
                  </a:lnTo>
                  <a:lnTo>
                    <a:pt x="30" y="10"/>
                  </a:lnTo>
                  <a:lnTo>
                    <a:pt x="30" y="8"/>
                  </a:lnTo>
                  <a:lnTo>
                    <a:pt x="30" y="5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4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06" name="Freeform 26"/>
            <p:cNvSpPr>
              <a:spLocks/>
            </p:cNvSpPr>
            <p:nvPr/>
          </p:nvSpPr>
          <p:spPr bwMode="auto">
            <a:xfrm>
              <a:off x="1984" y="1985"/>
              <a:ext cx="15" cy="19"/>
            </a:xfrm>
            <a:custGeom>
              <a:avLst/>
              <a:gdLst>
                <a:gd name="T0" fmla="*/ 3 w 30"/>
                <a:gd name="T1" fmla="*/ 19 h 38"/>
                <a:gd name="T2" fmla="*/ 2 w 30"/>
                <a:gd name="T3" fmla="*/ 19 h 38"/>
                <a:gd name="T4" fmla="*/ 0 w 30"/>
                <a:gd name="T5" fmla="*/ 21 h 38"/>
                <a:gd name="T6" fmla="*/ 0 w 30"/>
                <a:gd name="T7" fmla="*/ 24 h 38"/>
                <a:gd name="T8" fmla="*/ 0 w 30"/>
                <a:gd name="T9" fmla="*/ 28 h 38"/>
                <a:gd name="T10" fmla="*/ 0 w 30"/>
                <a:gd name="T11" fmla="*/ 33 h 38"/>
                <a:gd name="T12" fmla="*/ 2 w 30"/>
                <a:gd name="T13" fmla="*/ 36 h 38"/>
                <a:gd name="T14" fmla="*/ 3 w 30"/>
                <a:gd name="T15" fmla="*/ 38 h 38"/>
                <a:gd name="T16" fmla="*/ 3 w 30"/>
                <a:gd name="T17" fmla="*/ 38 h 38"/>
                <a:gd name="T18" fmla="*/ 28 w 30"/>
                <a:gd name="T19" fmla="*/ 21 h 38"/>
                <a:gd name="T20" fmla="*/ 30 w 30"/>
                <a:gd name="T21" fmla="*/ 21 h 38"/>
                <a:gd name="T22" fmla="*/ 30 w 30"/>
                <a:gd name="T23" fmla="*/ 19 h 38"/>
                <a:gd name="T24" fmla="*/ 30 w 30"/>
                <a:gd name="T25" fmla="*/ 14 h 38"/>
                <a:gd name="T26" fmla="*/ 30 w 30"/>
                <a:gd name="T27" fmla="*/ 11 h 38"/>
                <a:gd name="T28" fmla="*/ 30 w 30"/>
                <a:gd name="T29" fmla="*/ 7 h 38"/>
                <a:gd name="T30" fmla="*/ 30 w 30"/>
                <a:gd name="T31" fmla="*/ 4 h 38"/>
                <a:gd name="T32" fmla="*/ 28 w 30"/>
                <a:gd name="T33" fmla="*/ 0 h 38"/>
                <a:gd name="T34" fmla="*/ 28 w 30"/>
                <a:gd name="T35" fmla="*/ 0 h 38"/>
                <a:gd name="T36" fmla="*/ 3 w 30"/>
                <a:gd name="T3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38">
                  <a:moveTo>
                    <a:pt x="3" y="19"/>
                  </a:moveTo>
                  <a:lnTo>
                    <a:pt x="2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0" y="33"/>
                  </a:lnTo>
                  <a:lnTo>
                    <a:pt x="2" y="36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28" y="21"/>
                  </a:lnTo>
                  <a:lnTo>
                    <a:pt x="30" y="21"/>
                  </a:lnTo>
                  <a:lnTo>
                    <a:pt x="30" y="19"/>
                  </a:lnTo>
                  <a:lnTo>
                    <a:pt x="30" y="14"/>
                  </a:lnTo>
                  <a:lnTo>
                    <a:pt x="30" y="11"/>
                  </a:lnTo>
                  <a:lnTo>
                    <a:pt x="30" y="7"/>
                  </a:lnTo>
                  <a:lnTo>
                    <a:pt x="30" y="4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07" name="Freeform 27"/>
            <p:cNvSpPr>
              <a:spLocks/>
            </p:cNvSpPr>
            <p:nvPr/>
          </p:nvSpPr>
          <p:spPr bwMode="auto">
            <a:xfrm>
              <a:off x="2006" y="1970"/>
              <a:ext cx="15" cy="20"/>
            </a:xfrm>
            <a:custGeom>
              <a:avLst/>
              <a:gdLst>
                <a:gd name="T0" fmla="*/ 1 w 29"/>
                <a:gd name="T1" fmla="*/ 19 h 40"/>
                <a:gd name="T2" fmla="*/ 1 w 29"/>
                <a:gd name="T3" fmla="*/ 19 h 40"/>
                <a:gd name="T4" fmla="*/ 0 w 29"/>
                <a:gd name="T5" fmla="*/ 21 h 40"/>
                <a:gd name="T6" fmla="*/ 0 w 29"/>
                <a:gd name="T7" fmla="*/ 26 h 40"/>
                <a:gd name="T8" fmla="*/ 0 w 29"/>
                <a:gd name="T9" fmla="*/ 29 h 40"/>
                <a:gd name="T10" fmla="*/ 0 w 29"/>
                <a:gd name="T11" fmla="*/ 33 h 40"/>
                <a:gd name="T12" fmla="*/ 1 w 29"/>
                <a:gd name="T13" fmla="*/ 36 h 40"/>
                <a:gd name="T14" fmla="*/ 1 w 29"/>
                <a:gd name="T15" fmla="*/ 40 h 40"/>
                <a:gd name="T16" fmla="*/ 3 w 29"/>
                <a:gd name="T17" fmla="*/ 40 h 40"/>
                <a:gd name="T18" fmla="*/ 26 w 29"/>
                <a:gd name="T19" fmla="*/ 21 h 40"/>
                <a:gd name="T20" fmla="*/ 28 w 29"/>
                <a:gd name="T21" fmla="*/ 21 h 40"/>
                <a:gd name="T22" fmla="*/ 28 w 29"/>
                <a:gd name="T23" fmla="*/ 19 h 40"/>
                <a:gd name="T24" fmla="*/ 29 w 29"/>
                <a:gd name="T25" fmla="*/ 15 h 40"/>
                <a:gd name="T26" fmla="*/ 29 w 29"/>
                <a:gd name="T27" fmla="*/ 10 h 40"/>
                <a:gd name="T28" fmla="*/ 28 w 29"/>
                <a:gd name="T29" fmla="*/ 7 h 40"/>
                <a:gd name="T30" fmla="*/ 28 w 29"/>
                <a:gd name="T31" fmla="*/ 3 h 40"/>
                <a:gd name="T32" fmla="*/ 26 w 29"/>
                <a:gd name="T33" fmla="*/ 0 h 40"/>
                <a:gd name="T34" fmla="*/ 26 w 29"/>
                <a:gd name="T35" fmla="*/ 0 h 40"/>
                <a:gd name="T36" fmla="*/ 1 w 29"/>
                <a:gd name="T37" fmla="*/ 1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" h="40">
                  <a:moveTo>
                    <a:pt x="1" y="19"/>
                  </a:moveTo>
                  <a:lnTo>
                    <a:pt x="1" y="19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0" y="33"/>
                  </a:lnTo>
                  <a:lnTo>
                    <a:pt x="1" y="36"/>
                  </a:lnTo>
                  <a:lnTo>
                    <a:pt x="1" y="40"/>
                  </a:lnTo>
                  <a:lnTo>
                    <a:pt x="3" y="40"/>
                  </a:lnTo>
                  <a:lnTo>
                    <a:pt x="26" y="21"/>
                  </a:lnTo>
                  <a:lnTo>
                    <a:pt x="28" y="21"/>
                  </a:lnTo>
                  <a:lnTo>
                    <a:pt x="28" y="19"/>
                  </a:lnTo>
                  <a:lnTo>
                    <a:pt x="29" y="15"/>
                  </a:lnTo>
                  <a:lnTo>
                    <a:pt x="29" y="10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08" name="Freeform 28"/>
            <p:cNvSpPr>
              <a:spLocks/>
            </p:cNvSpPr>
            <p:nvPr/>
          </p:nvSpPr>
          <p:spPr bwMode="auto">
            <a:xfrm>
              <a:off x="2027" y="1955"/>
              <a:ext cx="15" cy="20"/>
            </a:xfrm>
            <a:custGeom>
              <a:avLst/>
              <a:gdLst>
                <a:gd name="T0" fmla="*/ 4 w 30"/>
                <a:gd name="T1" fmla="*/ 19 h 39"/>
                <a:gd name="T2" fmla="*/ 2 w 30"/>
                <a:gd name="T3" fmla="*/ 19 h 39"/>
                <a:gd name="T4" fmla="*/ 0 w 30"/>
                <a:gd name="T5" fmla="*/ 22 h 39"/>
                <a:gd name="T6" fmla="*/ 0 w 30"/>
                <a:gd name="T7" fmla="*/ 26 h 39"/>
                <a:gd name="T8" fmla="*/ 0 w 30"/>
                <a:gd name="T9" fmla="*/ 29 h 39"/>
                <a:gd name="T10" fmla="*/ 0 w 30"/>
                <a:gd name="T11" fmla="*/ 32 h 39"/>
                <a:gd name="T12" fmla="*/ 2 w 30"/>
                <a:gd name="T13" fmla="*/ 36 h 39"/>
                <a:gd name="T14" fmla="*/ 4 w 30"/>
                <a:gd name="T15" fmla="*/ 39 h 39"/>
                <a:gd name="T16" fmla="*/ 4 w 30"/>
                <a:gd name="T17" fmla="*/ 39 h 39"/>
                <a:gd name="T18" fmla="*/ 28 w 30"/>
                <a:gd name="T19" fmla="*/ 22 h 39"/>
                <a:gd name="T20" fmla="*/ 28 w 30"/>
                <a:gd name="T21" fmla="*/ 19 h 39"/>
                <a:gd name="T22" fmla="*/ 30 w 30"/>
                <a:gd name="T23" fmla="*/ 15 h 39"/>
                <a:gd name="T24" fmla="*/ 30 w 30"/>
                <a:gd name="T25" fmla="*/ 12 h 39"/>
                <a:gd name="T26" fmla="*/ 30 w 30"/>
                <a:gd name="T27" fmla="*/ 8 h 39"/>
                <a:gd name="T28" fmla="*/ 30 w 30"/>
                <a:gd name="T29" fmla="*/ 3 h 39"/>
                <a:gd name="T30" fmla="*/ 28 w 30"/>
                <a:gd name="T31" fmla="*/ 0 h 39"/>
                <a:gd name="T32" fmla="*/ 28 w 30"/>
                <a:gd name="T33" fmla="*/ 0 h 39"/>
                <a:gd name="T34" fmla="*/ 27 w 30"/>
                <a:gd name="T35" fmla="*/ 0 h 39"/>
                <a:gd name="T36" fmla="*/ 4 w 30"/>
                <a:gd name="T37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39">
                  <a:moveTo>
                    <a:pt x="4" y="19"/>
                  </a:moveTo>
                  <a:lnTo>
                    <a:pt x="2" y="19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0" y="32"/>
                  </a:lnTo>
                  <a:lnTo>
                    <a:pt x="2" y="36"/>
                  </a:lnTo>
                  <a:lnTo>
                    <a:pt x="4" y="39"/>
                  </a:lnTo>
                  <a:lnTo>
                    <a:pt x="4" y="39"/>
                  </a:lnTo>
                  <a:lnTo>
                    <a:pt x="28" y="22"/>
                  </a:lnTo>
                  <a:lnTo>
                    <a:pt x="28" y="19"/>
                  </a:lnTo>
                  <a:lnTo>
                    <a:pt x="30" y="15"/>
                  </a:lnTo>
                  <a:lnTo>
                    <a:pt x="30" y="12"/>
                  </a:lnTo>
                  <a:lnTo>
                    <a:pt x="30" y="8"/>
                  </a:lnTo>
                  <a:lnTo>
                    <a:pt x="30" y="3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7" y="0"/>
                  </a:lnTo>
                  <a:lnTo>
                    <a:pt x="4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09" name="Freeform 29"/>
            <p:cNvSpPr>
              <a:spLocks/>
            </p:cNvSpPr>
            <p:nvPr/>
          </p:nvSpPr>
          <p:spPr bwMode="auto">
            <a:xfrm>
              <a:off x="2048" y="1941"/>
              <a:ext cx="14" cy="19"/>
            </a:xfrm>
            <a:custGeom>
              <a:avLst/>
              <a:gdLst>
                <a:gd name="T0" fmla="*/ 4 w 30"/>
                <a:gd name="T1" fmla="*/ 16 h 38"/>
                <a:gd name="T2" fmla="*/ 2 w 30"/>
                <a:gd name="T3" fmla="*/ 19 h 38"/>
                <a:gd name="T4" fmla="*/ 0 w 30"/>
                <a:gd name="T5" fmla="*/ 23 h 38"/>
                <a:gd name="T6" fmla="*/ 0 w 30"/>
                <a:gd name="T7" fmla="*/ 28 h 38"/>
                <a:gd name="T8" fmla="*/ 0 w 30"/>
                <a:gd name="T9" fmla="*/ 30 h 38"/>
                <a:gd name="T10" fmla="*/ 0 w 30"/>
                <a:gd name="T11" fmla="*/ 33 h 38"/>
                <a:gd name="T12" fmla="*/ 2 w 30"/>
                <a:gd name="T13" fmla="*/ 38 h 38"/>
                <a:gd name="T14" fmla="*/ 4 w 30"/>
                <a:gd name="T15" fmla="*/ 38 h 38"/>
                <a:gd name="T16" fmla="*/ 4 w 30"/>
                <a:gd name="T17" fmla="*/ 38 h 38"/>
                <a:gd name="T18" fmla="*/ 28 w 30"/>
                <a:gd name="T19" fmla="*/ 23 h 38"/>
                <a:gd name="T20" fmla="*/ 30 w 30"/>
                <a:gd name="T21" fmla="*/ 19 h 38"/>
                <a:gd name="T22" fmla="*/ 30 w 30"/>
                <a:gd name="T23" fmla="*/ 16 h 38"/>
                <a:gd name="T24" fmla="*/ 30 w 30"/>
                <a:gd name="T25" fmla="*/ 11 h 38"/>
                <a:gd name="T26" fmla="*/ 30 w 30"/>
                <a:gd name="T27" fmla="*/ 9 h 38"/>
                <a:gd name="T28" fmla="*/ 30 w 30"/>
                <a:gd name="T29" fmla="*/ 6 h 38"/>
                <a:gd name="T30" fmla="*/ 30 w 30"/>
                <a:gd name="T31" fmla="*/ 0 h 38"/>
                <a:gd name="T32" fmla="*/ 28 w 30"/>
                <a:gd name="T33" fmla="*/ 0 h 38"/>
                <a:gd name="T34" fmla="*/ 28 w 30"/>
                <a:gd name="T35" fmla="*/ 0 h 38"/>
                <a:gd name="T36" fmla="*/ 4 w 30"/>
                <a:gd name="T37" fmla="*/ 1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38">
                  <a:moveTo>
                    <a:pt x="4" y="16"/>
                  </a:moveTo>
                  <a:lnTo>
                    <a:pt x="2" y="19"/>
                  </a:lnTo>
                  <a:lnTo>
                    <a:pt x="0" y="23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4" y="38"/>
                  </a:lnTo>
                  <a:lnTo>
                    <a:pt x="28" y="23"/>
                  </a:lnTo>
                  <a:lnTo>
                    <a:pt x="30" y="19"/>
                  </a:lnTo>
                  <a:lnTo>
                    <a:pt x="30" y="16"/>
                  </a:lnTo>
                  <a:lnTo>
                    <a:pt x="30" y="11"/>
                  </a:lnTo>
                  <a:lnTo>
                    <a:pt x="30" y="9"/>
                  </a:lnTo>
                  <a:lnTo>
                    <a:pt x="30" y="6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10" name="Freeform 30"/>
            <p:cNvSpPr>
              <a:spLocks/>
            </p:cNvSpPr>
            <p:nvPr/>
          </p:nvSpPr>
          <p:spPr bwMode="auto">
            <a:xfrm>
              <a:off x="2069" y="1925"/>
              <a:ext cx="15" cy="20"/>
            </a:xfrm>
            <a:custGeom>
              <a:avLst/>
              <a:gdLst>
                <a:gd name="T0" fmla="*/ 4 w 32"/>
                <a:gd name="T1" fmla="*/ 18 h 40"/>
                <a:gd name="T2" fmla="*/ 2 w 32"/>
                <a:gd name="T3" fmla="*/ 23 h 40"/>
                <a:gd name="T4" fmla="*/ 0 w 32"/>
                <a:gd name="T5" fmla="*/ 25 h 40"/>
                <a:gd name="T6" fmla="*/ 0 w 32"/>
                <a:gd name="T7" fmla="*/ 28 h 40"/>
                <a:gd name="T8" fmla="*/ 0 w 32"/>
                <a:gd name="T9" fmla="*/ 31 h 40"/>
                <a:gd name="T10" fmla="*/ 0 w 32"/>
                <a:gd name="T11" fmla="*/ 37 h 40"/>
                <a:gd name="T12" fmla="*/ 2 w 32"/>
                <a:gd name="T13" fmla="*/ 40 h 40"/>
                <a:gd name="T14" fmla="*/ 4 w 32"/>
                <a:gd name="T15" fmla="*/ 40 h 40"/>
                <a:gd name="T16" fmla="*/ 4 w 32"/>
                <a:gd name="T17" fmla="*/ 40 h 40"/>
                <a:gd name="T18" fmla="*/ 30 w 32"/>
                <a:gd name="T19" fmla="*/ 23 h 40"/>
                <a:gd name="T20" fmla="*/ 30 w 32"/>
                <a:gd name="T21" fmla="*/ 23 h 40"/>
                <a:gd name="T22" fmla="*/ 32 w 32"/>
                <a:gd name="T23" fmla="*/ 18 h 40"/>
                <a:gd name="T24" fmla="*/ 32 w 32"/>
                <a:gd name="T25" fmla="*/ 14 h 40"/>
                <a:gd name="T26" fmla="*/ 32 w 32"/>
                <a:gd name="T27" fmla="*/ 11 h 40"/>
                <a:gd name="T28" fmla="*/ 32 w 32"/>
                <a:gd name="T29" fmla="*/ 7 h 40"/>
                <a:gd name="T30" fmla="*/ 30 w 32"/>
                <a:gd name="T31" fmla="*/ 4 h 40"/>
                <a:gd name="T32" fmla="*/ 30 w 32"/>
                <a:gd name="T33" fmla="*/ 0 h 40"/>
                <a:gd name="T34" fmla="*/ 28 w 32"/>
                <a:gd name="T35" fmla="*/ 0 h 40"/>
                <a:gd name="T36" fmla="*/ 4 w 32"/>
                <a:gd name="T37" fmla="*/ 1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" h="40">
                  <a:moveTo>
                    <a:pt x="4" y="18"/>
                  </a:moveTo>
                  <a:lnTo>
                    <a:pt x="2" y="23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2" y="40"/>
                  </a:lnTo>
                  <a:lnTo>
                    <a:pt x="4" y="40"/>
                  </a:lnTo>
                  <a:lnTo>
                    <a:pt x="4" y="40"/>
                  </a:lnTo>
                  <a:lnTo>
                    <a:pt x="30" y="23"/>
                  </a:lnTo>
                  <a:lnTo>
                    <a:pt x="30" y="23"/>
                  </a:lnTo>
                  <a:lnTo>
                    <a:pt x="32" y="18"/>
                  </a:lnTo>
                  <a:lnTo>
                    <a:pt x="32" y="14"/>
                  </a:lnTo>
                  <a:lnTo>
                    <a:pt x="32" y="11"/>
                  </a:lnTo>
                  <a:lnTo>
                    <a:pt x="32" y="7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4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11" name="Freeform 31"/>
            <p:cNvSpPr>
              <a:spLocks/>
            </p:cNvSpPr>
            <p:nvPr/>
          </p:nvSpPr>
          <p:spPr bwMode="auto">
            <a:xfrm>
              <a:off x="2090" y="1911"/>
              <a:ext cx="15" cy="19"/>
            </a:xfrm>
            <a:custGeom>
              <a:avLst/>
              <a:gdLst>
                <a:gd name="T0" fmla="*/ 2 w 29"/>
                <a:gd name="T1" fmla="*/ 19 h 40"/>
                <a:gd name="T2" fmla="*/ 0 w 29"/>
                <a:gd name="T3" fmla="*/ 19 h 40"/>
                <a:gd name="T4" fmla="*/ 0 w 29"/>
                <a:gd name="T5" fmla="*/ 23 h 40"/>
                <a:gd name="T6" fmla="*/ 0 w 29"/>
                <a:gd name="T7" fmla="*/ 24 h 40"/>
                <a:gd name="T8" fmla="*/ 0 w 29"/>
                <a:gd name="T9" fmla="*/ 29 h 40"/>
                <a:gd name="T10" fmla="*/ 0 w 29"/>
                <a:gd name="T11" fmla="*/ 33 h 40"/>
                <a:gd name="T12" fmla="*/ 0 w 29"/>
                <a:gd name="T13" fmla="*/ 36 h 40"/>
                <a:gd name="T14" fmla="*/ 2 w 29"/>
                <a:gd name="T15" fmla="*/ 40 h 40"/>
                <a:gd name="T16" fmla="*/ 2 w 29"/>
                <a:gd name="T17" fmla="*/ 40 h 40"/>
                <a:gd name="T18" fmla="*/ 28 w 29"/>
                <a:gd name="T19" fmla="*/ 23 h 40"/>
                <a:gd name="T20" fmla="*/ 28 w 29"/>
                <a:gd name="T21" fmla="*/ 23 h 40"/>
                <a:gd name="T22" fmla="*/ 29 w 29"/>
                <a:gd name="T23" fmla="*/ 19 h 40"/>
                <a:gd name="T24" fmla="*/ 29 w 29"/>
                <a:gd name="T25" fmla="*/ 14 h 40"/>
                <a:gd name="T26" fmla="*/ 29 w 29"/>
                <a:gd name="T27" fmla="*/ 11 h 40"/>
                <a:gd name="T28" fmla="*/ 29 w 29"/>
                <a:gd name="T29" fmla="*/ 7 h 40"/>
                <a:gd name="T30" fmla="*/ 28 w 29"/>
                <a:gd name="T31" fmla="*/ 4 h 40"/>
                <a:gd name="T32" fmla="*/ 28 w 29"/>
                <a:gd name="T33" fmla="*/ 0 h 40"/>
                <a:gd name="T34" fmla="*/ 26 w 29"/>
                <a:gd name="T35" fmla="*/ 0 h 40"/>
                <a:gd name="T36" fmla="*/ 2 w 29"/>
                <a:gd name="T37" fmla="*/ 1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" h="40">
                  <a:moveTo>
                    <a:pt x="2" y="19"/>
                  </a:moveTo>
                  <a:lnTo>
                    <a:pt x="0" y="19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0" y="29"/>
                  </a:lnTo>
                  <a:lnTo>
                    <a:pt x="0" y="33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2" y="40"/>
                  </a:lnTo>
                  <a:lnTo>
                    <a:pt x="28" y="23"/>
                  </a:lnTo>
                  <a:lnTo>
                    <a:pt x="28" y="23"/>
                  </a:lnTo>
                  <a:lnTo>
                    <a:pt x="29" y="19"/>
                  </a:lnTo>
                  <a:lnTo>
                    <a:pt x="29" y="14"/>
                  </a:lnTo>
                  <a:lnTo>
                    <a:pt x="29" y="11"/>
                  </a:lnTo>
                  <a:lnTo>
                    <a:pt x="29" y="7"/>
                  </a:lnTo>
                  <a:lnTo>
                    <a:pt x="28" y="4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12" name="Freeform 32"/>
            <p:cNvSpPr>
              <a:spLocks/>
            </p:cNvSpPr>
            <p:nvPr/>
          </p:nvSpPr>
          <p:spPr bwMode="auto">
            <a:xfrm>
              <a:off x="2111" y="1897"/>
              <a:ext cx="15" cy="19"/>
            </a:xfrm>
            <a:custGeom>
              <a:avLst/>
              <a:gdLst>
                <a:gd name="T0" fmla="*/ 3 w 29"/>
                <a:gd name="T1" fmla="*/ 17 h 38"/>
                <a:gd name="T2" fmla="*/ 1 w 29"/>
                <a:gd name="T3" fmla="*/ 17 h 38"/>
                <a:gd name="T4" fmla="*/ 0 w 29"/>
                <a:gd name="T5" fmla="*/ 20 h 38"/>
                <a:gd name="T6" fmla="*/ 0 w 29"/>
                <a:gd name="T7" fmla="*/ 24 h 38"/>
                <a:gd name="T8" fmla="*/ 0 w 29"/>
                <a:gd name="T9" fmla="*/ 27 h 38"/>
                <a:gd name="T10" fmla="*/ 0 w 29"/>
                <a:gd name="T11" fmla="*/ 31 h 38"/>
                <a:gd name="T12" fmla="*/ 1 w 29"/>
                <a:gd name="T13" fmla="*/ 34 h 38"/>
                <a:gd name="T14" fmla="*/ 3 w 29"/>
                <a:gd name="T15" fmla="*/ 38 h 38"/>
                <a:gd name="T16" fmla="*/ 3 w 29"/>
                <a:gd name="T17" fmla="*/ 38 h 38"/>
                <a:gd name="T18" fmla="*/ 28 w 29"/>
                <a:gd name="T19" fmla="*/ 20 h 38"/>
                <a:gd name="T20" fmla="*/ 28 w 29"/>
                <a:gd name="T21" fmla="*/ 20 h 38"/>
                <a:gd name="T22" fmla="*/ 29 w 29"/>
                <a:gd name="T23" fmla="*/ 17 h 38"/>
                <a:gd name="T24" fmla="*/ 29 w 29"/>
                <a:gd name="T25" fmla="*/ 13 h 38"/>
                <a:gd name="T26" fmla="*/ 29 w 29"/>
                <a:gd name="T27" fmla="*/ 10 h 38"/>
                <a:gd name="T28" fmla="*/ 29 w 29"/>
                <a:gd name="T29" fmla="*/ 5 h 38"/>
                <a:gd name="T30" fmla="*/ 28 w 29"/>
                <a:gd name="T31" fmla="*/ 3 h 38"/>
                <a:gd name="T32" fmla="*/ 28 w 29"/>
                <a:gd name="T33" fmla="*/ 0 h 38"/>
                <a:gd name="T34" fmla="*/ 26 w 29"/>
                <a:gd name="T35" fmla="*/ 0 h 38"/>
                <a:gd name="T36" fmla="*/ 3 w 29"/>
                <a:gd name="T37" fmla="*/ 1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" h="38">
                  <a:moveTo>
                    <a:pt x="3" y="17"/>
                  </a:moveTo>
                  <a:lnTo>
                    <a:pt x="1" y="17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31"/>
                  </a:lnTo>
                  <a:lnTo>
                    <a:pt x="1" y="34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28" y="20"/>
                  </a:lnTo>
                  <a:lnTo>
                    <a:pt x="28" y="20"/>
                  </a:lnTo>
                  <a:lnTo>
                    <a:pt x="29" y="17"/>
                  </a:lnTo>
                  <a:lnTo>
                    <a:pt x="29" y="13"/>
                  </a:lnTo>
                  <a:lnTo>
                    <a:pt x="29" y="10"/>
                  </a:lnTo>
                  <a:lnTo>
                    <a:pt x="29" y="5"/>
                  </a:lnTo>
                  <a:lnTo>
                    <a:pt x="28" y="3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3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13" name="Freeform 33"/>
            <p:cNvSpPr>
              <a:spLocks/>
            </p:cNvSpPr>
            <p:nvPr/>
          </p:nvSpPr>
          <p:spPr bwMode="auto">
            <a:xfrm>
              <a:off x="2132" y="1882"/>
              <a:ext cx="15" cy="17"/>
            </a:xfrm>
            <a:custGeom>
              <a:avLst/>
              <a:gdLst>
                <a:gd name="T0" fmla="*/ 4 w 30"/>
                <a:gd name="T1" fmla="*/ 14 h 35"/>
                <a:gd name="T2" fmla="*/ 2 w 30"/>
                <a:gd name="T3" fmla="*/ 19 h 35"/>
                <a:gd name="T4" fmla="*/ 0 w 30"/>
                <a:gd name="T5" fmla="*/ 21 h 35"/>
                <a:gd name="T6" fmla="*/ 0 w 30"/>
                <a:gd name="T7" fmla="*/ 25 h 35"/>
                <a:gd name="T8" fmla="*/ 0 w 30"/>
                <a:gd name="T9" fmla="*/ 30 h 35"/>
                <a:gd name="T10" fmla="*/ 0 w 30"/>
                <a:gd name="T11" fmla="*/ 33 h 35"/>
                <a:gd name="T12" fmla="*/ 2 w 30"/>
                <a:gd name="T13" fmla="*/ 35 h 35"/>
                <a:gd name="T14" fmla="*/ 4 w 30"/>
                <a:gd name="T15" fmla="*/ 35 h 35"/>
                <a:gd name="T16" fmla="*/ 4 w 30"/>
                <a:gd name="T17" fmla="*/ 35 h 35"/>
                <a:gd name="T18" fmla="*/ 28 w 30"/>
                <a:gd name="T19" fmla="*/ 21 h 35"/>
                <a:gd name="T20" fmla="*/ 28 w 30"/>
                <a:gd name="T21" fmla="*/ 19 h 35"/>
                <a:gd name="T22" fmla="*/ 30 w 30"/>
                <a:gd name="T23" fmla="*/ 14 h 35"/>
                <a:gd name="T24" fmla="*/ 30 w 30"/>
                <a:gd name="T25" fmla="*/ 11 h 35"/>
                <a:gd name="T26" fmla="*/ 30 w 30"/>
                <a:gd name="T27" fmla="*/ 7 h 35"/>
                <a:gd name="T28" fmla="*/ 30 w 30"/>
                <a:gd name="T29" fmla="*/ 2 h 35"/>
                <a:gd name="T30" fmla="*/ 28 w 30"/>
                <a:gd name="T31" fmla="*/ 0 h 35"/>
                <a:gd name="T32" fmla="*/ 28 w 30"/>
                <a:gd name="T33" fmla="*/ 0 h 35"/>
                <a:gd name="T34" fmla="*/ 27 w 30"/>
                <a:gd name="T35" fmla="*/ 0 h 35"/>
                <a:gd name="T36" fmla="*/ 4 w 30"/>
                <a:gd name="T37" fmla="*/ 1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35">
                  <a:moveTo>
                    <a:pt x="4" y="14"/>
                  </a:moveTo>
                  <a:lnTo>
                    <a:pt x="2" y="19"/>
                  </a:lnTo>
                  <a:lnTo>
                    <a:pt x="0" y="21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2" y="35"/>
                  </a:lnTo>
                  <a:lnTo>
                    <a:pt x="4" y="35"/>
                  </a:lnTo>
                  <a:lnTo>
                    <a:pt x="4" y="35"/>
                  </a:lnTo>
                  <a:lnTo>
                    <a:pt x="28" y="21"/>
                  </a:lnTo>
                  <a:lnTo>
                    <a:pt x="28" y="19"/>
                  </a:lnTo>
                  <a:lnTo>
                    <a:pt x="30" y="14"/>
                  </a:lnTo>
                  <a:lnTo>
                    <a:pt x="30" y="11"/>
                  </a:lnTo>
                  <a:lnTo>
                    <a:pt x="30" y="7"/>
                  </a:lnTo>
                  <a:lnTo>
                    <a:pt x="30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7" y="0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14" name="Freeform 34"/>
            <p:cNvSpPr>
              <a:spLocks/>
            </p:cNvSpPr>
            <p:nvPr/>
          </p:nvSpPr>
          <p:spPr bwMode="auto">
            <a:xfrm>
              <a:off x="2153" y="1868"/>
              <a:ext cx="16" cy="18"/>
            </a:xfrm>
            <a:custGeom>
              <a:avLst/>
              <a:gdLst>
                <a:gd name="T0" fmla="*/ 4 w 32"/>
                <a:gd name="T1" fmla="*/ 16 h 36"/>
                <a:gd name="T2" fmla="*/ 2 w 32"/>
                <a:gd name="T3" fmla="*/ 17 h 36"/>
                <a:gd name="T4" fmla="*/ 0 w 32"/>
                <a:gd name="T5" fmla="*/ 23 h 36"/>
                <a:gd name="T6" fmla="*/ 0 w 32"/>
                <a:gd name="T7" fmla="*/ 26 h 36"/>
                <a:gd name="T8" fmla="*/ 0 w 32"/>
                <a:gd name="T9" fmla="*/ 29 h 36"/>
                <a:gd name="T10" fmla="*/ 0 w 32"/>
                <a:gd name="T11" fmla="*/ 33 h 36"/>
                <a:gd name="T12" fmla="*/ 2 w 32"/>
                <a:gd name="T13" fmla="*/ 36 h 36"/>
                <a:gd name="T14" fmla="*/ 4 w 32"/>
                <a:gd name="T15" fmla="*/ 36 h 36"/>
                <a:gd name="T16" fmla="*/ 4 w 32"/>
                <a:gd name="T17" fmla="*/ 36 h 36"/>
                <a:gd name="T18" fmla="*/ 28 w 32"/>
                <a:gd name="T19" fmla="*/ 23 h 36"/>
                <a:gd name="T20" fmla="*/ 30 w 32"/>
                <a:gd name="T21" fmla="*/ 17 h 36"/>
                <a:gd name="T22" fmla="*/ 32 w 32"/>
                <a:gd name="T23" fmla="*/ 16 h 36"/>
                <a:gd name="T24" fmla="*/ 32 w 32"/>
                <a:gd name="T25" fmla="*/ 12 h 36"/>
                <a:gd name="T26" fmla="*/ 32 w 32"/>
                <a:gd name="T27" fmla="*/ 7 h 36"/>
                <a:gd name="T28" fmla="*/ 32 w 32"/>
                <a:gd name="T29" fmla="*/ 4 h 36"/>
                <a:gd name="T30" fmla="*/ 30 w 32"/>
                <a:gd name="T31" fmla="*/ 0 h 36"/>
                <a:gd name="T32" fmla="*/ 28 w 32"/>
                <a:gd name="T33" fmla="*/ 0 h 36"/>
                <a:gd name="T34" fmla="*/ 28 w 32"/>
                <a:gd name="T35" fmla="*/ 0 h 36"/>
                <a:gd name="T36" fmla="*/ 4 w 32"/>
                <a:gd name="T37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" h="36">
                  <a:moveTo>
                    <a:pt x="4" y="16"/>
                  </a:moveTo>
                  <a:lnTo>
                    <a:pt x="2" y="17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0" y="33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8" y="23"/>
                  </a:lnTo>
                  <a:lnTo>
                    <a:pt x="30" y="17"/>
                  </a:lnTo>
                  <a:lnTo>
                    <a:pt x="32" y="16"/>
                  </a:lnTo>
                  <a:lnTo>
                    <a:pt x="32" y="12"/>
                  </a:lnTo>
                  <a:lnTo>
                    <a:pt x="32" y="7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15" name="Freeform 35"/>
            <p:cNvSpPr>
              <a:spLocks/>
            </p:cNvSpPr>
            <p:nvPr/>
          </p:nvSpPr>
          <p:spPr bwMode="auto">
            <a:xfrm>
              <a:off x="2175" y="1851"/>
              <a:ext cx="14" cy="20"/>
            </a:xfrm>
            <a:custGeom>
              <a:avLst/>
              <a:gdLst>
                <a:gd name="T0" fmla="*/ 2 w 28"/>
                <a:gd name="T1" fmla="*/ 18 h 40"/>
                <a:gd name="T2" fmla="*/ 0 w 28"/>
                <a:gd name="T3" fmla="*/ 23 h 40"/>
                <a:gd name="T4" fmla="*/ 0 w 28"/>
                <a:gd name="T5" fmla="*/ 26 h 40"/>
                <a:gd name="T6" fmla="*/ 0 w 28"/>
                <a:gd name="T7" fmla="*/ 28 h 40"/>
                <a:gd name="T8" fmla="*/ 0 w 28"/>
                <a:gd name="T9" fmla="*/ 33 h 40"/>
                <a:gd name="T10" fmla="*/ 0 w 28"/>
                <a:gd name="T11" fmla="*/ 37 h 40"/>
                <a:gd name="T12" fmla="*/ 0 w 28"/>
                <a:gd name="T13" fmla="*/ 40 h 40"/>
                <a:gd name="T14" fmla="*/ 2 w 28"/>
                <a:gd name="T15" fmla="*/ 40 h 40"/>
                <a:gd name="T16" fmla="*/ 2 w 28"/>
                <a:gd name="T17" fmla="*/ 40 h 40"/>
                <a:gd name="T18" fmla="*/ 26 w 28"/>
                <a:gd name="T19" fmla="*/ 23 h 40"/>
                <a:gd name="T20" fmla="*/ 28 w 28"/>
                <a:gd name="T21" fmla="*/ 23 h 40"/>
                <a:gd name="T22" fmla="*/ 28 w 28"/>
                <a:gd name="T23" fmla="*/ 18 h 40"/>
                <a:gd name="T24" fmla="*/ 28 w 28"/>
                <a:gd name="T25" fmla="*/ 14 h 40"/>
                <a:gd name="T26" fmla="*/ 28 w 28"/>
                <a:gd name="T27" fmla="*/ 12 h 40"/>
                <a:gd name="T28" fmla="*/ 28 w 28"/>
                <a:gd name="T29" fmla="*/ 7 h 40"/>
                <a:gd name="T30" fmla="*/ 28 w 28"/>
                <a:gd name="T31" fmla="*/ 4 h 40"/>
                <a:gd name="T32" fmla="*/ 26 w 28"/>
                <a:gd name="T33" fmla="*/ 0 h 40"/>
                <a:gd name="T34" fmla="*/ 26 w 28"/>
                <a:gd name="T35" fmla="*/ 0 h 40"/>
                <a:gd name="T36" fmla="*/ 2 w 28"/>
                <a:gd name="T37" fmla="*/ 1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40">
                  <a:moveTo>
                    <a:pt x="2" y="18"/>
                  </a:move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0" y="33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2" y="40"/>
                  </a:lnTo>
                  <a:lnTo>
                    <a:pt x="26" y="23"/>
                  </a:lnTo>
                  <a:lnTo>
                    <a:pt x="28" y="23"/>
                  </a:lnTo>
                  <a:lnTo>
                    <a:pt x="28" y="18"/>
                  </a:lnTo>
                  <a:lnTo>
                    <a:pt x="28" y="14"/>
                  </a:lnTo>
                  <a:lnTo>
                    <a:pt x="28" y="12"/>
                  </a:lnTo>
                  <a:lnTo>
                    <a:pt x="28" y="7"/>
                  </a:lnTo>
                  <a:lnTo>
                    <a:pt x="28" y="4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16" name="Freeform 36"/>
            <p:cNvSpPr>
              <a:spLocks/>
            </p:cNvSpPr>
            <p:nvPr/>
          </p:nvSpPr>
          <p:spPr bwMode="auto">
            <a:xfrm>
              <a:off x="2196" y="1837"/>
              <a:ext cx="15" cy="19"/>
            </a:xfrm>
            <a:custGeom>
              <a:avLst/>
              <a:gdLst>
                <a:gd name="T0" fmla="*/ 2 w 29"/>
                <a:gd name="T1" fmla="*/ 19 h 40"/>
                <a:gd name="T2" fmla="*/ 2 w 29"/>
                <a:gd name="T3" fmla="*/ 19 h 40"/>
                <a:gd name="T4" fmla="*/ 0 w 29"/>
                <a:gd name="T5" fmla="*/ 23 h 40"/>
                <a:gd name="T6" fmla="*/ 0 w 29"/>
                <a:gd name="T7" fmla="*/ 26 h 40"/>
                <a:gd name="T8" fmla="*/ 0 w 29"/>
                <a:gd name="T9" fmla="*/ 29 h 40"/>
                <a:gd name="T10" fmla="*/ 0 w 29"/>
                <a:gd name="T11" fmla="*/ 33 h 40"/>
                <a:gd name="T12" fmla="*/ 2 w 29"/>
                <a:gd name="T13" fmla="*/ 36 h 40"/>
                <a:gd name="T14" fmla="*/ 2 w 29"/>
                <a:gd name="T15" fmla="*/ 40 h 40"/>
                <a:gd name="T16" fmla="*/ 3 w 29"/>
                <a:gd name="T17" fmla="*/ 40 h 40"/>
                <a:gd name="T18" fmla="*/ 28 w 29"/>
                <a:gd name="T19" fmla="*/ 23 h 40"/>
                <a:gd name="T20" fmla="*/ 28 w 29"/>
                <a:gd name="T21" fmla="*/ 23 h 40"/>
                <a:gd name="T22" fmla="*/ 29 w 29"/>
                <a:gd name="T23" fmla="*/ 19 h 40"/>
                <a:gd name="T24" fmla="*/ 29 w 29"/>
                <a:gd name="T25" fmla="*/ 16 h 40"/>
                <a:gd name="T26" fmla="*/ 29 w 29"/>
                <a:gd name="T27" fmla="*/ 11 h 40"/>
                <a:gd name="T28" fmla="*/ 29 w 29"/>
                <a:gd name="T29" fmla="*/ 9 h 40"/>
                <a:gd name="T30" fmla="*/ 28 w 29"/>
                <a:gd name="T31" fmla="*/ 5 h 40"/>
                <a:gd name="T32" fmla="*/ 28 w 29"/>
                <a:gd name="T33" fmla="*/ 0 h 40"/>
                <a:gd name="T34" fmla="*/ 26 w 29"/>
                <a:gd name="T35" fmla="*/ 0 h 40"/>
                <a:gd name="T36" fmla="*/ 2 w 29"/>
                <a:gd name="T37" fmla="*/ 1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" h="40">
                  <a:moveTo>
                    <a:pt x="2" y="19"/>
                  </a:moveTo>
                  <a:lnTo>
                    <a:pt x="2" y="19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0" y="33"/>
                  </a:lnTo>
                  <a:lnTo>
                    <a:pt x="2" y="36"/>
                  </a:lnTo>
                  <a:lnTo>
                    <a:pt x="2" y="40"/>
                  </a:lnTo>
                  <a:lnTo>
                    <a:pt x="3" y="40"/>
                  </a:lnTo>
                  <a:lnTo>
                    <a:pt x="28" y="23"/>
                  </a:lnTo>
                  <a:lnTo>
                    <a:pt x="28" y="23"/>
                  </a:lnTo>
                  <a:lnTo>
                    <a:pt x="29" y="19"/>
                  </a:lnTo>
                  <a:lnTo>
                    <a:pt x="29" y="16"/>
                  </a:lnTo>
                  <a:lnTo>
                    <a:pt x="29" y="11"/>
                  </a:lnTo>
                  <a:lnTo>
                    <a:pt x="29" y="9"/>
                  </a:lnTo>
                  <a:lnTo>
                    <a:pt x="28" y="5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17" name="Freeform 37"/>
            <p:cNvSpPr>
              <a:spLocks/>
            </p:cNvSpPr>
            <p:nvPr/>
          </p:nvSpPr>
          <p:spPr bwMode="auto">
            <a:xfrm>
              <a:off x="2217" y="1823"/>
              <a:ext cx="16" cy="19"/>
            </a:xfrm>
            <a:custGeom>
              <a:avLst/>
              <a:gdLst>
                <a:gd name="T0" fmla="*/ 1 w 31"/>
                <a:gd name="T1" fmla="*/ 17 h 38"/>
                <a:gd name="T2" fmla="*/ 1 w 31"/>
                <a:gd name="T3" fmla="*/ 17 h 38"/>
                <a:gd name="T4" fmla="*/ 0 w 31"/>
                <a:gd name="T5" fmla="*/ 22 h 38"/>
                <a:gd name="T6" fmla="*/ 0 w 31"/>
                <a:gd name="T7" fmla="*/ 24 h 38"/>
                <a:gd name="T8" fmla="*/ 0 w 31"/>
                <a:gd name="T9" fmla="*/ 27 h 38"/>
                <a:gd name="T10" fmla="*/ 0 w 31"/>
                <a:gd name="T11" fmla="*/ 32 h 38"/>
                <a:gd name="T12" fmla="*/ 1 w 31"/>
                <a:gd name="T13" fmla="*/ 36 h 38"/>
                <a:gd name="T14" fmla="*/ 1 w 31"/>
                <a:gd name="T15" fmla="*/ 38 h 38"/>
                <a:gd name="T16" fmla="*/ 3 w 31"/>
                <a:gd name="T17" fmla="*/ 38 h 38"/>
                <a:gd name="T18" fmla="*/ 28 w 31"/>
                <a:gd name="T19" fmla="*/ 22 h 38"/>
                <a:gd name="T20" fmla="*/ 28 w 31"/>
                <a:gd name="T21" fmla="*/ 17 h 38"/>
                <a:gd name="T22" fmla="*/ 29 w 31"/>
                <a:gd name="T23" fmla="*/ 13 h 38"/>
                <a:gd name="T24" fmla="*/ 31 w 31"/>
                <a:gd name="T25" fmla="*/ 10 h 38"/>
                <a:gd name="T26" fmla="*/ 31 w 31"/>
                <a:gd name="T27" fmla="*/ 7 h 38"/>
                <a:gd name="T28" fmla="*/ 29 w 31"/>
                <a:gd name="T29" fmla="*/ 3 h 38"/>
                <a:gd name="T30" fmla="*/ 28 w 31"/>
                <a:gd name="T31" fmla="*/ 0 h 38"/>
                <a:gd name="T32" fmla="*/ 28 w 31"/>
                <a:gd name="T33" fmla="*/ 0 h 38"/>
                <a:gd name="T34" fmla="*/ 26 w 31"/>
                <a:gd name="T35" fmla="*/ 0 h 38"/>
                <a:gd name="T36" fmla="*/ 1 w 31"/>
                <a:gd name="T37" fmla="*/ 1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38">
                  <a:moveTo>
                    <a:pt x="1" y="17"/>
                  </a:moveTo>
                  <a:lnTo>
                    <a:pt x="1" y="17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32"/>
                  </a:lnTo>
                  <a:lnTo>
                    <a:pt x="1" y="36"/>
                  </a:lnTo>
                  <a:lnTo>
                    <a:pt x="1" y="38"/>
                  </a:lnTo>
                  <a:lnTo>
                    <a:pt x="3" y="38"/>
                  </a:lnTo>
                  <a:lnTo>
                    <a:pt x="28" y="22"/>
                  </a:lnTo>
                  <a:lnTo>
                    <a:pt x="28" y="17"/>
                  </a:lnTo>
                  <a:lnTo>
                    <a:pt x="29" y="13"/>
                  </a:lnTo>
                  <a:lnTo>
                    <a:pt x="31" y="10"/>
                  </a:lnTo>
                  <a:lnTo>
                    <a:pt x="31" y="7"/>
                  </a:lnTo>
                  <a:lnTo>
                    <a:pt x="29" y="3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18" name="Freeform 38"/>
            <p:cNvSpPr>
              <a:spLocks/>
            </p:cNvSpPr>
            <p:nvPr/>
          </p:nvSpPr>
          <p:spPr bwMode="auto">
            <a:xfrm>
              <a:off x="2238" y="1808"/>
              <a:ext cx="15" cy="18"/>
            </a:xfrm>
            <a:custGeom>
              <a:avLst/>
              <a:gdLst>
                <a:gd name="T0" fmla="*/ 3 w 31"/>
                <a:gd name="T1" fmla="*/ 16 h 37"/>
                <a:gd name="T2" fmla="*/ 1 w 31"/>
                <a:gd name="T3" fmla="*/ 19 h 37"/>
                <a:gd name="T4" fmla="*/ 0 w 31"/>
                <a:gd name="T5" fmla="*/ 23 h 37"/>
                <a:gd name="T6" fmla="*/ 0 w 31"/>
                <a:gd name="T7" fmla="*/ 26 h 37"/>
                <a:gd name="T8" fmla="*/ 0 w 31"/>
                <a:gd name="T9" fmla="*/ 30 h 37"/>
                <a:gd name="T10" fmla="*/ 0 w 31"/>
                <a:gd name="T11" fmla="*/ 33 h 37"/>
                <a:gd name="T12" fmla="*/ 1 w 31"/>
                <a:gd name="T13" fmla="*/ 37 h 37"/>
                <a:gd name="T14" fmla="*/ 3 w 31"/>
                <a:gd name="T15" fmla="*/ 37 h 37"/>
                <a:gd name="T16" fmla="*/ 3 w 31"/>
                <a:gd name="T17" fmla="*/ 37 h 37"/>
                <a:gd name="T18" fmla="*/ 27 w 31"/>
                <a:gd name="T19" fmla="*/ 23 h 37"/>
                <a:gd name="T20" fmla="*/ 27 w 31"/>
                <a:gd name="T21" fmla="*/ 19 h 37"/>
                <a:gd name="T22" fmla="*/ 29 w 31"/>
                <a:gd name="T23" fmla="*/ 16 h 37"/>
                <a:gd name="T24" fmla="*/ 31 w 31"/>
                <a:gd name="T25" fmla="*/ 11 h 37"/>
                <a:gd name="T26" fmla="*/ 31 w 31"/>
                <a:gd name="T27" fmla="*/ 7 h 37"/>
                <a:gd name="T28" fmla="*/ 29 w 31"/>
                <a:gd name="T29" fmla="*/ 6 h 37"/>
                <a:gd name="T30" fmla="*/ 27 w 31"/>
                <a:gd name="T31" fmla="*/ 0 h 37"/>
                <a:gd name="T32" fmla="*/ 27 w 31"/>
                <a:gd name="T33" fmla="*/ 0 h 37"/>
                <a:gd name="T34" fmla="*/ 26 w 31"/>
                <a:gd name="T35" fmla="*/ 0 h 37"/>
                <a:gd name="T36" fmla="*/ 3 w 31"/>
                <a:gd name="T37" fmla="*/ 1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37">
                  <a:moveTo>
                    <a:pt x="3" y="16"/>
                  </a:moveTo>
                  <a:lnTo>
                    <a:pt x="1" y="19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1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27" y="23"/>
                  </a:lnTo>
                  <a:lnTo>
                    <a:pt x="27" y="19"/>
                  </a:lnTo>
                  <a:lnTo>
                    <a:pt x="29" y="16"/>
                  </a:lnTo>
                  <a:lnTo>
                    <a:pt x="31" y="11"/>
                  </a:lnTo>
                  <a:lnTo>
                    <a:pt x="31" y="7"/>
                  </a:lnTo>
                  <a:lnTo>
                    <a:pt x="29" y="6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6" y="0"/>
                  </a:lnTo>
                  <a:lnTo>
                    <a:pt x="3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19" name="Freeform 39"/>
            <p:cNvSpPr>
              <a:spLocks/>
            </p:cNvSpPr>
            <p:nvPr/>
          </p:nvSpPr>
          <p:spPr bwMode="auto">
            <a:xfrm>
              <a:off x="2259" y="1794"/>
              <a:ext cx="15" cy="18"/>
            </a:xfrm>
            <a:custGeom>
              <a:avLst/>
              <a:gdLst>
                <a:gd name="T0" fmla="*/ 4 w 32"/>
                <a:gd name="T1" fmla="*/ 14 h 34"/>
                <a:gd name="T2" fmla="*/ 2 w 32"/>
                <a:gd name="T3" fmla="*/ 17 h 34"/>
                <a:gd name="T4" fmla="*/ 2 w 32"/>
                <a:gd name="T5" fmla="*/ 21 h 34"/>
                <a:gd name="T6" fmla="*/ 0 w 32"/>
                <a:gd name="T7" fmla="*/ 24 h 34"/>
                <a:gd name="T8" fmla="*/ 0 w 32"/>
                <a:gd name="T9" fmla="*/ 27 h 34"/>
                <a:gd name="T10" fmla="*/ 2 w 32"/>
                <a:gd name="T11" fmla="*/ 33 h 34"/>
                <a:gd name="T12" fmla="*/ 2 w 32"/>
                <a:gd name="T13" fmla="*/ 34 h 34"/>
                <a:gd name="T14" fmla="*/ 4 w 32"/>
                <a:gd name="T15" fmla="*/ 34 h 34"/>
                <a:gd name="T16" fmla="*/ 4 w 32"/>
                <a:gd name="T17" fmla="*/ 34 h 34"/>
                <a:gd name="T18" fmla="*/ 28 w 32"/>
                <a:gd name="T19" fmla="*/ 21 h 34"/>
                <a:gd name="T20" fmla="*/ 30 w 32"/>
                <a:gd name="T21" fmla="*/ 17 h 34"/>
                <a:gd name="T22" fmla="*/ 30 w 32"/>
                <a:gd name="T23" fmla="*/ 14 h 34"/>
                <a:gd name="T24" fmla="*/ 32 w 32"/>
                <a:gd name="T25" fmla="*/ 10 h 34"/>
                <a:gd name="T26" fmla="*/ 32 w 32"/>
                <a:gd name="T27" fmla="*/ 5 h 34"/>
                <a:gd name="T28" fmla="*/ 30 w 32"/>
                <a:gd name="T29" fmla="*/ 2 h 34"/>
                <a:gd name="T30" fmla="*/ 30 w 32"/>
                <a:gd name="T31" fmla="*/ 0 h 34"/>
                <a:gd name="T32" fmla="*/ 28 w 32"/>
                <a:gd name="T33" fmla="*/ 0 h 34"/>
                <a:gd name="T34" fmla="*/ 27 w 32"/>
                <a:gd name="T35" fmla="*/ 0 h 34"/>
                <a:gd name="T36" fmla="*/ 4 w 32"/>
                <a:gd name="T37" fmla="*/ 1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" h="34">
                  <a:moveTo>
                    <a:pt x="4" y="14"/>
                  </a:moveTo>
                  <a:lnTo>
                    <a:pt x="2" y="17"/>
                  </a:lnTo>
                  <a:lnTo>
                    <a:pt x="2" y="21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2" y="33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28" y="21"/>
                  </a:lnTo>
                  <a:lnTo>
                    <a:pt x="30" y="17"/>
                  </a:lnTo>
                  <a:lnTo>
                    <a:pt x="30" y="14"/>
                  </a:lnTo>
                  <a:lnTo>
                    <a:pt x="32" y="10"/>
                  </a:lnTo>
                  <a:lnTo>
                    <a:pt x="32" y="5"/>
                  </a:lnTo>
                  <a:lnTo>
                    <a:pt x="30" y="2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7" y="0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20" name="Freeform 40"/>
            <p:cNvSpPr>
              <a:spLocks/>
            </p:cNvSpPr>
            <p:nvPr/>
          </p:nvSpPr>
          <p:spPr bwMode="auto">
            <a:xfrm>
              <a:off x="2280" y="1777"/>
              <a:ext cx="15" cy="20"/>
            </a:xfrm>
            <a:custGeom>
              <a:avLst/>
              <a:gdLst>
                <a:gd name="T0" fmla="*/ 2 w 30"/>
                <a:gd name="T1" fmla="*/ 19 h 40"/>
                <a:gd name="T2" fmla="*/ 0 w 30"/>
                <a:gd name="T3" fmla="*/ 23 h 40"/>
                <a:gd name="T4" fmla="*/ 0 w 30"/>
                <a:gd name="T5" fmla="*/ 26 h 40"/>
                <a:gd name="T6" fmla="*/ 0 w 30"/>
                <a:gd name="T7" fmla="*/ 31 h 40"/>
                <a:gd name="T8" fmla="*/ 0 w 30"/>
                <a:gd name="T9" fmla="*/ 33 h 40"/>
                <a:gd name="T10" fmla="*/ 0 w 30"/>
                <a:gd name="T11" fmla="*/ 37 h 40"/>
                <a:gd name="T12" fmla="*/ 0 w 30"/>
                <a:gd name="T13" fmla="*/ 40 h 40"/>
                <a:gd name="T14" fmla="*/ 2 w 30"/>
                <a:gd name="T15" fmla="*/ 40 h 40"/>
                <a:gd name="T16" fmla="*/ 2 w 30"/>
                <a:gd name="T17" fmla="*/ 40 h 40"/>
                <a:gd name="T18" fmla="*/ 28 w 30"/>
                <a:gd name="T19" fmla="*/ 23 h 40"/>
                <a:gd name="T20" fmla="*/ 28 w 30"/>
                <a:gd name="T21" fmla="*/ 23 h 40"/>
                <a:gd name="T22" fmla="*/ 30 w 30"/>
                <a:gd name="T23" fmla="*/ 19 h 40"/>
                <a:gd name="T24" fmla="*/ 30 w 30"/>
                <a:gd name="T25" fmla="*/ 16 h 40"/>
                <a:gd name="T26" fmla="*/ 30 w 30"/>
                <a:gd name="T27" fmla="*/ 12 h 40"/>
                <a:gd name="T28" fmla="*/ 30 w 30"/>
                <a:gd name="T29" fmla="*/ 9 h 40"/>
                <a:gd name="T30" fmla="*/ 28 w 30"/>
                <a:gd name="T31" fmla="*/ 4 h 40"/>
                <a:gd name="T32" fmla="*/ 28 w 30"/>
                <a:gd name="T33" fmla="*/ 0 h 40"/>
                <a:gd name="T34" fmla="*/ 26 w 30"/>
                <a:gd name="T35" fmla="*/ 0 h 40"/>
                <a:gd name="T36" fmla="*/ 2 w 30"/>
                <a:gd name="T37" fmla="*/ 1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40">
                  <a:moveTo>
                    <a:pt x="2" y="19"/>
                  </a:moveTo>
                  <a:lnTo>
                    <a:pt x="0" y="23"/>
                  </a:lnTo>
                  <a:lnTo>
                    <a:pt x="0" y="26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2" y="40"/>
                  </a:lnTo>
                  <a:lnTo>
                    <a:pt x="28" y="23"/>
                  </a:lnTo>
                  <a:lnTo>
                    <a:pt x="28" y="23"/>
                  </a:lnTo>
                  <a:lnTo>
                    <a:pt x="30" y="19"/>
                  </a:lnTo>
                  <a:lnTo>
                    <a:pt x="30" y="16"/>
                  </a:lnTo>
                  <a:lnTo>
                    <a:pt x="30" y="12"/>
                  </a:lnTo>
                  <a:lnTo>
                    <a:pt x="30" y="9"/>
                  </a:lnTo>
                  <a:lnTo>
                    <a:pt x="28" y="4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21" name="Freeform 41"/>
            <p:cNvSpPr>
              <a:spLocks/>
            </p:cNvSpPr>
            <p:nvPr/>
          </p:nvSpPr>
          <p:spPr bwMode="auto">
            <a:xfrm>
              <a:off x="2301" y="1767"/>
              <a:ext cx="11" cy="16"/>
            </a:xfrm>
            <a:custGeom>
              <a:avLst/>
              <a:gdLst>
                <a:gd name="T0" fmla="*/ 2 w 21"/>
                <a:gd name="T1" fmla="*/ 10 h 32"/>
                <a:gd name="T2" fmla="*/ 2 w 21"/>
                <a:gd name="T3" fmla="*/ 10 h 32"/>
                <a:gd name="T4" fmla="*/ 0 w 21"/>
                <a:gd name="T5" fmla="*/ 14 h 32"/>
                <a:gd name="T6" fmla="*/ 0 w 21"/>
                <a:gd name="T7" fmla="*/ 19 h 32"/>
                <a:gd name="T8" fmla="*/ 0 w 21"/>
                <a:gd name="T9" fmla="*/ 20 h 32"/>
                <a:gd name="T10" fmla="*/ 0 w 21"/>
                <a:gd name="T11" fmla="*/ 24 h 32"/>
                <a:gd name="T12" fmla="*/ 2 w 21"/>
                <a:gd name="T13" fmla="*/ 29 h 32"/>
                <a:gd name="T14" fmla="*/ 2 w 21"/>
                <a:gd name="T15" fmla="*/ 32 h 32"/>
                <a:gd name="T16" fmla="*/ 3 w 21"/>
                <a:gd name="T17" fmla="*/ 32 h 32"/>
                <a:gd name="T18" fmla="*/ 19 w 21"/>
                <a:gd name="T19" fmla="*/ 20 h 32"/>
                <a:gd name="T20" fmla="*/ 19 w 21"/>
                <a:gd name="T21" fmla="*/ 19 h 32"/>
                <a:gd name="T22" fmla="*/ 19 w 21"/>
                <a:gd name="T23" fmla="*/ 14 h 32"/>
                <a:gd name="T24" fmla="*/ 21 w 21"/>
                <a:gd name="T25" fmla="*/ 10 h 32"/>
                <a:gd name="T26" fmla="*/ 19 w 21"/>
                <a:gd name="T27" fmla="*/ 7 h 32"/>
                <a:gd name="T28" fmla="*/ 19 w 21"/>
                <a:gd name="T29" fmla="*/ 3 h 32"/>
                <a:gd name="T30" fmla="*/ 17 w 21"/>
                <a:gd name="T31" fmla="*/ 0 h 32"/>
                <a:gd name="T32" fmla="*/ 2 w 21"/>
                <a:gd name="T33" fmla="*/ 1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32">
                  <a:moveTo>
                    <a:pt x="2" y="10"/>
                  </a:moveTo>
                  <a:lnTo>
                    <a:pt x="2" y="10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2" y="29"/>
                  </a:lnTo>
                  <a:lnTo>
                    <a:pt x="2" y="32"/>
                  </a:lnTo>
                  <a:lnTo>
                    <a:pt x="3" y="32"/>
                  </a:lnTo>
                  <a:lnTo>
                    <a:pt x="19" y="20"/>
                  </a:lnTo>
                  <a:lnTo>
                    <a:pt x="19" y="19"/>
                  </a:lnTo>
                  <a:lnTo>
                    <a:pt x="19" y="14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9" y="3"/>
                  </a:lnTo>
                  <a:lnTo>
                    <a:pt x="17" y="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22" name="Freeform 42"/>
            <p:cNvSpPr>
              <a:spLocks/>
            </p:cNvSpPr>
            <p:nvPr/>
          </p:nvSpPr>
          <p:spPr bwMode="auto">
            <a:xfrm>
              <a:off x="2306" y="1716"/>
              <a:ext cx="36" cy="114"/>
            </a:xfrm>
            <a:custGeom>
              <a:avLst/>
              <a:gdLst>
                <a:gd name="T0" fmla="*/ 14 w 71"/>
                <a:gd name="T1" fmla="*/ 227 h 227"/>
                <a:gd name="T2" fmla="*/ 71 w 71"/>
                <a:gd name="T3" fmla="*/ 66 h 227"/>
                <a:gd name="T4" fmla="*/ 0 w 71"/>
                <a:gd name="T5" fmla="*/ 0 h 227"/>
                <a:gd name="T6" fmla="*/ 14 w 71"/>
                <a:gd name="T7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" h="227">
                  <a:moveTo>
                    <a:pt x="14" y="227"/>
                  </a:moveTo>
                  <a:lnTo>
                    <a:pt x="71" y="66"/>
                  </a:lnTo>
                  <a:lnTo>
                    <a:pt x="0" y="0"/>
                  </a:lnTo>
                  <a:lnTo>
                    <a:pt x="14" y="2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23" name="Rectangle 43"/>
            <p:cNvSpPr>
              <a:spLocks noChangeArrowheads="1"/>
            </p:cNvSpPr>
            <p:nvPr/>
          </p:nvSpPr>
          <p:spPr bwMode="auto">
            <a:xfrm>
              <a:off x="2407" y="624"/>
              <a:ext cx="2333" cy="661"/>
            </a:xfrm>
            <a:prstGeom prst="rect">
              <a:avLst/>
            </a:prstGeom>
            <a:solidFill>
              <a:srgbClr val="FFFFCC"/>
            </a:solidFill>
            <a:ln w="8001">
              <a:solidFill>
                <a:srgbClr val="9900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324" name="Rectangle 44"/>
            <p:cNvSpPr>
              <a:spLocks noChangeArrowheads="1"/>
            </p:cNvSpPr>
            <p:nvPr/>
          </p:nvSpPr>
          <p:spPr bwMode="auto">
            <a:xfrm>
              <a:off x="2459" y="624"/>
              <a:ext cx="2199" cy="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25" name="Rectangle 45"/>
            <p:cNvSpPr>
              <a:spLocks noChangeArrowheads="1"/>
            </p:cNvSpPr>
            <p:nvPr/>
          </p:nvSpPr>
          <p:spPr bwMode="auto">
            <a:xfrm>
              <a:off x="2490" y="623"/>
              <a:ext cx="109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Intragranular gas atoms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26" name="Rectangle 46"/>
            <p:cNvSpPr>
              <a:spLocks noChangeArrowheads="1"/>
            </p:cNvSpPr>
            <p:nvPr/>
          </p:nvSpPr>
          <p:spPr bwMode="auto">
            <a:xfrm>
              <a:off x="3557" y="623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27" name="Rectangle 47"/>
            <p:cNvSpPr>
              <a:spLocks noChangeArrowheads="1"/>
            </p:cNvSpPr>
            <p:nvPr/>
          </p:nvSpPr>
          <p:spPr bwMode="auto">
            <a:xfrm>
              <a:off x="2480" y="731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28" name="Rectangle 48"/>
            <p:cNvSpPr>
              <a:spLocks noChangeArrowheads="1"/>
            </p:cNvSpPr>
            <p:nvPr/>
          </p:nvSpPr>
          <p:spPr bwMode="auto">
            <a:xfrm>
              <a:off x="2523" y="731"/>
              <a:ext cx="146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diffusion towards grain boundary (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29" name="Rectangle 49"/>
            <p:cNvSpPr>
              <a:spLocks noChangeArrowheads="1"/>
            </p:cNvSpPr>
            <p:nvPr/>
          </p:nvSpPr>
          <p:spPr bwMode="auto">
            <a:xfrm>
              <a:off x="3970" y="721"/>
              <a:ext cx="6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  <a:latin typeface="Symbol" pitchFamily="18" charset="2"/>
                </a:rPr>
                <a:t>С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30" name="Rectangle 50"/>
            <p:cNvSpPr>
              <a:spLocks noChangeArrowheads="1"/>
            </p:cNvSpPr>
            <p:nvPr/>
          </p:nvSpPr>
          <p:spPr bwMode="auto">
            <a:xfrm>
              <a:off x="4033" y="731"/>
              <a:ext cx="6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concentration)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31" name="Rectangle 51"/>
            <p:cNvSpPr>
              <a:spLocks noChangeArrowheads="1"/>
            </p:cNvSpPr>
            <p:nvPr/>
          </p:nvSpPr>
          <p:spPr bwMode="auto">
            <a:xfrm>
              <a:off x="4627" y="731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32" name="Rectangle 52"/>
            <p:cNvSpPr>
              <a:spLocks noChangeArrowheads="1"/>
            </p:cNvSpPr>
            <p:nvPr/>
          </p:nvSpPr>
          <p:spPr bwMode="auto">
            <a:xfrm>
              <a:off x="2480" y="837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33" name="Rectangle 53"/>
            <p:cNvSpPr>
              <a:spLocks noChangeArrowheads="1"/>
            </p:cNvSpPr>
            <p:nvPr/>
          </p:nvSpPr>
          <p:spPr bwMode="auto">
            <a:xfrm>
              <a:off x="2526" y="837"/>
              <a:ext cx="170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bubble nucleation &amp; capture by bubbles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34" name="Rectangle 54"/>
            <p:cNvSpPr>
              <a:spLocks noChangeArrowheads="1"/>
            </p:cNvSpPr>
            <p:nvPr/>
          </p:nvSpPr>
          <p:spPr bwMode="auto">
            <a:xfrm>
              <a:off x="4192" y="837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35" name="Rectangle 55"/>
            <p:cNvSpPr>
              <a:spLocks noChangeArrowheads="1"/>
            </p:cNvSpPr>
            <p:nvPr/>
          </p:nvSpPr>
          <p:spPr bwMode="auto">
            <a:xfrm>
              <a:off x="2480" y="944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36" name="Rectangle 56"/>
            <p:cNvSpPr>
              <a:spLocks noChangeArrowheads="1"/>
            </p:cNvSpPr>
            <p:nvPr/>
          </p:nvSpPr>
          <p:spPr bwMode="auto">
            <a:xfrm>
              <a:off x="2520" y="944"/>
              <a:ext cx="100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capture by dislocations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37" name="Rectangle 57"/>
            <p:cNvSpPr>
              <a:spLocks noChangeArrowheads="1"/>
            </p:cNvSpPr>
            <p:nvPr/>
          </p:nvSpPr>
          <p:spPr bwMode="auto">
            <a:xfrm>
              <a:off x="3499" y="944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38" name="Rectangle 58"/>
            <p:cNvSpPr>
              <a:spLocks noChangeArrowheads="1"/>
            </p:cNvSpPr>
            <p:nvPr/>
          </p:nvSpPr>
          <p:spPr bwMode="auto">
            <a:xfrm>
              <a:off x="2480" y="1058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39" name="Rectangle 59"/>
            <p:cNvSpPr>
              <a:spLocks noChangeArrowheads="1"/>
            </p:cNvSpPr>
            <p:nvPr/>
          </p:nvSpPr>
          <p:spPr bwMode="auto">
            <a:xfrm>
              <a:off x="2515" y="1058"/>
              <a:ext cx="33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directio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40" name="Rectangle 60"/>
            <p:cNvSpPr>
              <a:spLocks noChangeArrowheads="1"/>
            </p:cNvSpPr>
            <p:nvPr/>
          </p:nvSpPr>
          <p:spPr bwMode="auto">
            <a:xfrm>
              <a:off x="2847" y="1058"/>
              <a:ext cx="66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nal diffusion by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41" name="Rectangle 61"/>
            <p:cNvSpPr>
              <a:spLocks noChangeArrowheads="1"/>
            </p:cNvSpPr>
            <p:nvPr/>
          </p:nvSpPr>
          <p:spPr bwMode="auto">
            <a:xfrm>
              <a:off x="3508" y="1048"/>
              <a:ext cx="6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  <a:latin typeface="Symbol" pitchFamily="18" charset="2"/>
                </a:rPr>
                <a:t>С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42" name="Rectangle 62"/>
            <p:cNvSpPr>
              <a:spLocks noChangeArrowheads="1"/>
            </p:cNvSpPr>
            <p:nvPr/>
          </p:nvSpPr>
          <p:spPr bwMode="auto">
            <a:xfrm>
              <a:off x="3567" y="1058"/>
              <a:ext cx="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T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43" name="Rectangle 63"/>
            <p:cNvSpPr>
              <a:spLocks noChangeArrowheads="1"/>
            </p:cNvSpPr>
            <p:nvPr/>
          </p:nvSpPr>
          <p:spPr bwMode="auto">
            <a:xfrm>
              <a:off x="3624" y="1058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44" name="Rectangle 64"/>
            <p:cNvSpPr>
              <a:spLocks noChangeArrowheads="1"/>
            </p:cNvSpPr>
            <p:nvPr/>
          </p:nvSpPr>
          <p:spPr bwMode="auto">
            <a:xfrm>
              <a:off x="2480" y="1164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45" name="Rectangle 65"/>
            <p:cNvSpPr>
              <a:spLocks noChangeArrowheads="1"/>
            </p:cNvSpPr>
            <p:nvPr/>
          </p:nvSpPr>
          <p:spPr bwMode="auto">
            <a:xfrm>
              <a:off x="2514" y="1164"/>
              <a:ext cx="23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grain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46" name="Rectangle 66"/>
            <p:cNvSpPr>
              <a:spLocks noChangeArrowheads="1"/>
            </p:cNvSpPr>
            <p:nvPr/>
          </p:nvSpPr>
          <p:spPr bwMode="auto">
            <a:xfrm>
              <a:off x="2747" y="1164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47" name="Rectangle 67"/>
            <p:cNvSpPr>
              <a:spLocks noChangeArrowheads="1"/>
            </p:cNvSpPr>
            <p:nvPr/>
          </p:nvSpPr>
          <p:spPr bwMode="auto">
            <a:xfrm>
              <a:off x="2792" y="1164"/>
              <a:ext cx="159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boundary sweeping, dislocation creep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48" name="Rectangle 68"/>
            <p:cNvSpPr>
              <a:spLocks noChangeArrowheads="1"/>
            </p:cNvSpPr>
            <p:nvPr/>
          </p:nvSpPr>
          <p:spPr bwMode="auto">
            <a:xfrm>
              <a:off x="4360" y="1164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49" name="Freeform 69"/>
            <p:cNvSpPr>
              <a:spLocks/>
            </p:cNvSpPr>
            <p:nvPr/>
          </p:nvSpPr>
          <p:spPr bwMode="auto">
            <a:xfrm>
              <a:off x="1617" y="1543"/>
              <a:ext cx="20" cy="18"/>
            </a:xfrm>
            <a:custGeom>
              <a:avLst/>
              <a:gdLst>
                <a:gd name="T0" fmla="*/ 3 w 40"/>
                <a:gd name="T1" fmla="*/ 28 h 36"/>
                <a:gd name="T2" fmla="*/ 1 w 40"/>
                <a:gd name="T3" fmla="*/ 30 h 36"/>
                <a:gd name="T4" fmla="*/ 0 w 40"/>
                <a:gd name="T5" fmla="*/ 31 h 36"/>
                <a:gd name="T6" fmla="*/ 1 w 40"/>
                <a:gd name="T7" fmla="*/ 33 h 36"/>
                <a:gd name="T8" fmla="*/ 3 w 40"/>
                <a:gd name="T9" fmla="*/ 35 h 36"/>
                <a:gd name="T10" fmla="*/ 5 w 40"/>
                <a:gd name="T11" fmla="*/ 36 h 36"/>
                <a:gd name="T12" fmla="*/ 8 w 40"/>
                <a:gd name="T13" fmla="*/ 36 h 36"/>
                <a:gd name="T14" fmla="*/ 36 w 40"/>
                <a:gd name="T15" fmla="*/ 11 h 36"/>
                <a:gd name="T16" fmla="*/ 38 w 40"/>
                <a:gd name="T17" fmla="*/ 9 h 36"/>
                <a:gd name="T18" fmla="*/ 40 w 40"/>
                <a:gd name="T19" fmla="*/ 7 h 36"/>
                <a:gd name="T20" fmla="*/ 40 w 40"/>
                <a:gd name="T21" fmla="*/ 5 h 36"/>
                <a:gd name="T22" fmla="*/ 38 w 40"/>
                <a:gd name="T23" fmla="*/ 4 h 36"/>
                <a:gd name="T24" fmla="*/ 36 w 40"/>
                <a:gd name="T25" fmla="*/ 2 h 36"/>
                <a:gd name="T26" fmla="*/ 35 w 40"/>
                <a:gd name="T27" fmla="*/ 0 h 36"/>
                <a:gd name="T28" fmla="*/ 33 w 40"/>
                <a:gd name="T29" fmla="*/ 0 h 36"/>
                <a:gd name="T30" fmla="*/ 31 w 40"/>
                <a:gd name="T31" fmla="*/ 2 h 36"/>
                <a:gd name="T32" fmla="*/ 3 w 40"/>
                <a:gd name="T33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36">
                  <a:moveTo>
                    <a:pt x="3" y="28"/>
                  </a:moveTo>
                  <a:lnTo>
                    <a:pt x="1" y="30"/>
                  </a:lnTo>
                  <a:lnTo>
                    <a:pt x="0" y="31"/>
                  </a:lnTo>
                  <a:lnTo>
                    <a:pt x="1" y="33"/>
                  </a:lnTo>
                  <a:lnTo>
                    <a:pt x="3" y="35"/>
                  </a:lnTo>
                  <a:lnTo>
                    <a:pt x="5" y="36"/>
                  </a:lnTo>
                  <a:lnTo>
                    <a:pt x="8" y="36"/>
                  </a:lnTo>
                  <a:lnTo>
                    <a:pt x="36" y="11"/>
                  </a:lnTo>
                  <a:lnTo>
                    <a:pt x="38" y="9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38" y="4"/>
                  </a:lnTo>
                  <a:lnTo>
                    <a:pt x="36" y="2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1" y="2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50" name="Freeform 70"/>
            <p:cNvSpPr>
              <a:spLocks/>
            </p:cNvSpPr>
            <p:nvPr/>
          </p:nvSpPr>
          <p:spPr bwMode="auto">
            <a:xfrm>
              <a:off x="1643" y="1521"/>
              <a:ext cx="20" cy="18"/>
            </a:xfrm>
            <a:custGeom>
              <a:avLst/>
              <a:gdLst>
                <a:gd name="T0" fmla="*/ 2 w 40"/>
                <a:gd name="T1" fmla="*/ 25 h 36"/>
                <a:gd name="T2" fmla="*/ 0 w 40"/>
                <a:gd name="T3" fmla="*/ 29 h 36"/>
                <a:gd name="T4" fmla="*/ 0 w 40"/>
                <a:gd name="T5" fmla="*/ 29 h 36"/>
                <a:gd name="T6" fmla="*/ 0 w 40"/>
                <a:gd name="T7" fmla="*/ 30 h 36"/>
                <a:gd name="T8" fmla="*/ 0 w 40"/>
                <a:gd name="T9" fmla="*/ 32 h 36"/>
                <a:gd name="T10" fmla="*/ 2 w 40"/>
                <a:gd name="T11" fmla="*/ 34 h 36"/>
                <a:gd name="T12" fmla="*/ 4 w 40"/>
                <a:gd name="T13" fmla="*/ 36 h 36"/>
                <a:gd name="T14" fmla="*/ 5 w 40"/>
                <a:gd name="T15" fmla="*/ 36 h 36"/>
                <a:gd name="T16" fmla="*/ 7 w 40"/>
                <a:gd name="T17" fmla="*/ 34 h 36"/>
                <a:gd name="T18" fmla="*/ 37 w 40"/>
                <a:gd name="T19" fmla="*/ 8 h 36"/>
                <a:gd name="T20" fmla="*/ 38 w 40"/>
                <a:gd name="T21" fmla="*/ 6 h 36"/>
                <a:gd name="T22" fmla="*/ 40 w 40"/>
                <a:gd name="T23" fmla="*/ 5 h 36"/>
                <a:gd name="T24" fmla="*/ 40 w 40"/>
                <a:gd name="T25" fmla="*/ 3 h 36"/>
                <a:gd name="T26" fmla="*/ 38 w 40"/>
                <a:gd name="T27" fmla="*/ 1 h 36"/>
                <a:gd name="T28" fmla="*/ 37 w 40"/>
                <a:gd name="T29" fmla="*/ 0 h 36"/>
                <a:gd name="T30" fmla="*/ 35 w 40"/>
                <a:gd name="T31" fmla="*/ 0 h 36"/>
                <a:gd name="T32" fmla="*/ 33 w 40"/>
                <a:gd name="T33" fmla="*/ 0 h 36"/>
                <a:gd name="T34" fmla="*/ 31 w 40"/>
                <a:gd name="T35" fmla="*/ 0 h 36"/>
                <a:gd name="T36" fmla="*/ 2 w 40"/>
                <a:gd name="T37" fmla="*/ 2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36">
                  <a:moveTo>
                    <a:pt x="2" y="25"/>
                  </a:moveTo>
                  <a:lnTo>
                    <a:pt x="0" y="29"/>
                  </a:lnTo>
                  <a:lnTo>
                    <a:pt x="0" y="29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2" y="34"/>
                  </a:lnTo>
                  <a:lnTo>
                    <a:pt x="4" y="36"/>
                  </a:lnTo>
                  <a:lnTo>
                    <a:pt x="5" y="36"/>
                  </a:lnTo>
                  <a:lnTo>
                    <a:pt x="7" y="34"/>
                  </a:lnTo>
                  <a:lnTo>
                    <a:pt x="37" y="8"/>
                  </a:lnTo>
                  <a:lnTo>
                    <a:pt x="38" y="6"/>
                  </a:lnTo>
                  <a:lnTo>
                    <a:pt x="40" y="5"/>
                  </a:lnTo>
                  <a:lnTo>
                    <a:pt x="40" y="3"/>
                  </a:lnTo>
                  <a:lnTo>
                    <a:pt x="38" y="1"/>
                  </a:lnTo>
                  <a:lnTo>
                    <a:pt x="37" y="0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1" y="0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51" name="Freeform 71"/>
            <p:cNvSpPr>
              <a:spLocks/>
            </p:cNvSpPr>
            <p:nvPr/>
          </p:nvSpPr>
          <p:spPr bwMode="auto">
            <a:xfrm>
              <a:off x="1668" y="1498"/>
              <a:ext cx="20" cy="18"/>
            </a:xfrm>
            <a:custGeom>
              <a:avLst/>
              <a:gdLst>
                <a:gd name="T0" fmla="*/ 1 w 38"/>
                <a:gd name="T1" fmla="*/ 26 h 36"/>
                <a:gd name="T2" fmla="*/ 0 w 38"/>
                <a:gd name="T3" fmla="*/ 27 h 36"/>
                <a:gd name="T4" fmla="*/ 0 w 38"/>
                <a:gd name="T5" fmla="*/ 31 h 36"/>
                <a:gd name="T6" fmla="*/ 0 w 38"/>
                <a:gd name="T7" fmla="*/ 31 h 36"/>
                <a:gd name="T8" fmla="*/ 0 w 38"/>
                <a:gd name="T9" fmla="*/ 32 h 36"/>
                <a:gd name="T10" fmla="*/ 1 w 38"/>
                <a:gd name="T11" fmla="*/ 36 h 36"/>
                <a:gd name="T12" fmla="*/ 3 w 38"/>
                <a:gd name="T13" fmla="*/ 36 h 36"/>
                <a:gd name="T14" fmla="*/ 5 w 38"/>
                <a:gd name="T15" fmla="*/ 36 h 36"/>
                <a:gd name="T16" fmla="*/ 7 w 38"/>
                <a:gd name="T17" fmla="*/ 36 h 36"/>
                <a:gd name="T18" fmla="*/ 36 w 38"/>
                <a:gd name="T19" fmla="*/ 8 h 36"/>
                <a:gd name="T20" fmla="*/ 38 w 38"/>
                <a:gd name="T21" fmla="*/ 8 h 36"/>
                <a:gd name="T22" fmla="*/ 38 w 38"/>
                <a:gd name="T23" fmla="*/ 5 h 36"/>
                <a:gd name="T24" fmla="*/ 38 w 38"/>
                <a:gd name="T25" fmla="*/ 3 h 36"/>
                <a:gd name="T26" fmla="*/ 38 w 38"/>
                <a:gd name="T27" fmla="*/ 3 h 36"/>
                <a:gd name="T28" fmla="*/ 36 w 38"/>
                <a:gd name="T29" fmla="*/ 0 h 36"/>
                <a:gd name="T30" fmla="*/ 35 w 38"/>
                <a:gd name="T31" fmla="*/ 0 h 36"/>
                <a:gd name="T32" fmla="*/ 35 w 38"/>
                <a:gd name="T33" fmla="*/ 0 h 36"/>
                <a:gd name="T34" fmla="*/ 31 w 38"/>
                <a:gd name="T35" fmla="*/ 0 h 36"/>
                <a:gd name="T36" fmla="*/ 1 w 38"/>
                <a:gd name="T37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6">
                  <a:moveTo>
                    <a:pt x="1" y="26"/>
                  </a:moveTo>
                  <a:lnTo>
                    <a:pt x="0" y="2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1" y="36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7" y="36"/>
                  </a:lnTo>
                  <a:lnTo>
                    <a:pt x="36" y="8"/>
                  </a:lnTo>
                  <a:lnTo>
                    <a:pt x="38" y="8"/>
                  </a:lnTo>
                  <a:lnTo>
                    <a:pt x="38" y="5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36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52" name="Freeform 72"/>
            <p:cNvSpPr>
              <a:spLocks/>
            </p:cNvSpPr>
            <p:nvPr/>
          </p:nvSpPr>
          <p:spPr bwMode="auto">
            <a:xfrm>
              <a:off x="1694" y="1476"/>
              <a:ext cx="20" cy="18"/>
            </a:xfrm>
            <a:custGeom>
              <a:avLst/>
              <a:gdLst>
                <a:gd name="T0" fmla="*/ 4 w 40"/>
                <a:gd name="T1" fmla="*/ 28 h 36"/>
                <a:gd name="T2" fmla="*/ 2 w 40"/>
                <a:gd name="T3" fmla="*/ 28 h 36"/>
                <a:gd name="T4" fmla="*/ 0 w 40"/>
                <a:gd name="T5" fmla="*/ 31 h 36"/>
                <a:gd name="T6" fmla="*/ 0 w 40"/>
                <a:gd name="T7" fmla="*/ 33 h 36"/>
                <a:gd name="T8" fmla="*/ 2 w 40"/>
                <a:gd name="T9" fmla="*/ 34 h 36"/>
                <a:gd name="T10" fmla="*/ 4 w 40"/>
                <a:gd name="T11" fmla="*/ 36 h 36"/>
                <a:gd name="T12" fmla="*/ 5 w 40"/>
                <a:gd name="T13" fmla="*/ 36 h 36"/>
                <a:gd name="T14" fmla="*/ 7 w 40"/>
                <a:gd name="T15" fmla="*/ 36 h 36"/>
                <a:gd name="T16" fmla="*/ 9 w 40"/>
                <a:gd name="T17" fmla="*/ 36 h 36"/>
                <a:gd name="T18" fmla="*/ 39 w 40"/>
                <a:gd name="T19" fmla="*/ 10 h 36"/>
                <a:gd name="T20" fmla="*/ 40 w 40"/>
                <a:gd name="T21" fmla="*/ 9 h 36"/>
                <a:gd name="T22" fmla="*/ 40 w 40"/>
                <a:gd name="T23" fmla="*/ 5 h 36"/>
                <a:gd name="T24" fmla="*/ 40 w 40"/>
                <a:gd name="T25" fmla="*/ 5 h 36"/>
                <a:gd name="T26" fmla="*/ 40 w 40"/>
                <a:gd name="T27" fmla="*/ 3 h 36"/>
                <a:gd name="T28" fmla="*/ 39 w 40"/>
                <a:gd name="T29" fmla="*/ 0 h 36"/>
                <a:gd name="T30" fmla="*/ 37 w 40"/>
                <a:gd name="T31" fmla="*/ 0 h 36"/>
                <a:gd name="T32" fmla="*/ 35 w 40"/>
                <a:gd name="T33" fmla="*/ 0 h 36"/>
                <a:gd name="T34" fmla="*/ 33 w 40"/>
                <a:gd name="T35" fmla="*/ 0 h 36"/>
                <a:gd name="T36" fmla="*/ 4 w 40"/>
                <a:gd name="T3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36">
                  <a:moveTo>
                    <a:pt x="4" y="28"/>
                  </a:moveTo>
                  <a:lnTo>
                    <a:pt x="2" y="28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2" y="34"/>
                  </a:lnTo>
                  <a:lnTo>
                    <a:pt x="4" y="36"/>
                  </a:lnTo>
                  <a:lnTo>
                    <a:pt x="5" y="36"/>
                  </a:lnTo>
                  <a:lnTo>
                    <a:pt x="7" y="36"/>
                  </a:lnTo>
                  <a:lnTo>
                    <a:pt x="9" y="36"/>
                  </a:lnTo>
                  <a:lnTo>
                    <a:pt x="39" y="10"/>
                  </a:lnTo>
                  <a:lnTo>
                    <a:pt x="40" y="9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40" y="3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4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53" name="Freeform 73"/>
            <p:cNvSpPr>
              <a:spLocks/>
            </p:cNvSpPr>
            <p:nvPr/>
          </p:nvSpPr>
          <p:spPr bwMode="auto">
            <a:xfrm>
              <a:off x="1720" y="1454"/>
              <a:ext cx="20" cy="18"/>
            </a:xfrm>
            <a:custGeom>
              <a:avLst/>
              <a:gdLst>
                <a:gd name="T0" fmla="*/ 3 w 40"/>
                <a:gd name="T1" fmla="*/ 28 h 36"/>
                <a:gd name="T2" fmla="*/ 1 w 40"/>
                <a:gd name="T3" fmla="*/ 30 h 36"/>
                <a:gd name="T4" fmla="*/ 0 w 40"/>
                <a:gd name="T5" fmla="*/ 31 h 36"/>
                <a:gd name="T6" fmla="*/ 0 w 40"/>
                <a:gd name="T7" fmla="*/ 33 h 36"/>
                <a:gd name="T8" fmla="*/ 1 w 40"/>
                <a:gd name="T9" fmla="*/ 35 h 36"/>
                <a:gd name="T10" fmla="*/ 3 w 40"/>
                <a:gd name="T11" fmla="*/ 36 h 36"/>
                <a:gd name="T12" fmla="*/ 5 w 40"/>
                <a:gd name="T13" fmla="*/ 36 h 36"/>
                <a:gd name="T14" fmla="*/ 7 w 40"/>
                <a:gd name="T15" fmla="*/ 36 h 36"/>
                <a:gd name="T16" fmla="*/ 7 w 40"/>
                <a:gd name="T17" fmla="*/ 36 h 36"/>
                <a:gd name="T18" fmla="*/ 36 w 40"/>
                <a:gd name="T19" fmla="*/ 11 h 36"/>
                <a:gd name="T20" fmla="*/ 36 w 40"/>
                <a:gd name="T21" fmla="*/ 9 h 36"/>
                <a:gd name="T22" fmla="*/ 40 w 40"/>
                <a:gd name="T23" fmla="*/ 7 h 36"/>
                <a:gd name="T24" fmla="*/ 40 w 40"/>
                <a:gd name="T25" fmla="*/ 5 h 36"/>
                <a:gd name="T26" fmla="*/ 36 w 40"/>
                <a:gd name="T27" fmla="*/ 2 h 36"/>
                <a:gd name="T28" fmla="*/ 36 w 40"/>
                <a:gd name="T29" fmla="*/ 2 h 36"/>
                <a:gd name="T30" fmla="*/ 34 w 40"/>
                <a:gd name="T31" fmla="*/ 0 h 36"/>
                <a:gd name="T32" fmla="*/ 33 w 40"/>
                <a:gd name="T33" fmla="*/ 0 h 36"/>
                <a:gd name="T34" fmla="*/ 31 w 40"/>
                <a:gd name="T35" fmla="*/ 2 h 36"/>
                <a:gd name="T36" fmla="*/ 3 w 40"/>
                <a:gd name="T3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36">
                  <a:moveTo>
                    <a:pt x="3" y="28"/>
                  </a:moveTo>
                  <a:lnTo>
                    <a:pt x="1" y="30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1" y="35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36" y="11"/>
                  </a:lnTo>
                  <a:lnTo>
                    <a:pt x="36" y="9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31" y="2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54" name="Freeform 74"/>
            <p:cNvSpPr>
              <a:spLocks/>
            </p:cNvSpPr>
            <p:nvPr/>
          </p:nvSpPr>
          <p:spPr bwMode="auto">
            <a:xfrm>
              <a:off x="1746" y="1431"/>
              <a:ext cx="19" cy="18"/>
            </a:xfrm>
            <a:custGeom>
              <a:avLst/>
              <a:gdLst>
                <a:gd name="T0" fmla="*/ 0 w 38"/>
                <a:gd name="T1" fmla="*/ 26 h 37"/>
                <a:gd name="T2" fmla="*/ 0 w 38"/>
                <a:gd name="T3" fmla="*/ 28 h 37"/>
                <a:gd name="T4" fmla="*/ 0 w 38"/>
                <a:gd name="T5" fmla="*/ 30 h 37"/>
                <a:gd name="T6" fmla="*/ 0 w 38"/>
                <a:gd name="T7" fmla="*/ 31 h 37"/>
                <a:gd name="T8" fmla="*/ 0 w 38"/>
                <a:gd name="T9" fmla="*/ 33 h 37"/>
                <a:gd name="T10" fmla="*/ 0 w 38"/>
                <a:gd name="T11" fmla="*/ 35 h 37"/>
                <a:gd name="T12" fmla="*/ 3 w 38"/>
                <a:gd name="T13" fmla="*/ 37 h 37"/>
                <a:gd name="T14" fmla="*/ 3 w 38"/>
                <a:gd name="T15" fmla="*/ 37 h 37"/>
                <a:gd name="T16" fmla="*/ 5 w 38"/>
                <a:gd name="T17" fmla="*/ 35 h 37"/>
                <a:gd name="T18" fmla="*/ 35 w 38"/>
                <a:gd name="T19" fmla="*/ 9 h 37"/>
                <a:gd name="T20" fmla="*/ 36 w 38"/>
                <a:gd name="T21" fmla="*/ 7 h 37"/>
                <a:gd name="T22" fmla="*/ 38 w 38"/>
                <a:gd name="T23" fmla="*/ 6 h 37"/>
                <a:gd name="T24" fmla="*/ 38 w 38"/>
                <a:gd name="T25" fmla="*/ 4 h 37"/>
                <a:gd name="T26" fmla="*/ 36 w 38"/>
                <a:gd name="T27" fmla="*/ 2 h 37"/>
                <a:gd name="T28" fmla="*/ 35 w 38"/>
                <a:gd name="T29" fmla="*/ 0 h 37"/>
                <a:gd name="T30" fmla="*/ 33 w 38"/>
                <a:gd name="T31" fmla="*/ 0 h 37"/>
                <a:gd name="T32" fmla="*/ 33 w 38"/>
                <a:gd name="T33" fmla="*/ 0 h 37"/>
                <a:gd name="T34" fmla="*/ 31 w 38"/>
                <a:gd name="T35" fmla="*/ 0 h 37"/>
                <a:gd name="T36" fmla="*/ 0 w 38"/>
                <a:gd name="T37" fmla="*/ 2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7">
                  <a:moveTo>
                    <a:pt x="0" y="26"/>
                  </a:moveTo>
                  <a:lnTo>
                    <a:pt x="0" y="28"/>
                  </a:lnTo>
                  <a:lnTo>
                    <a:pt x="0" y="30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0" y="35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5" y="35"/>
                  </a:lnTo>
                  <a:lnTo>
                    <a:pt x="35" y="9"/>
                  </a:lnTo>
                  <a:lnTo>
                    <a:pt x="36" y="7"/>
                  </a:lnTo>
                  <a:lnTo>
                    <a:pt x="38" y="6"/>
                  </a:lnTo>
                  <a:lnTo>
                    <a:pt x="38" y="4"/>
                  </a:lnTo>
                  <a:lnTo>
                    <a:pt x="36" y="2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1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55" name="Freeform 75"/>
            <p:cNvSpPr>
              <a:spLocks/>
            </p:cNvSpPr>
            <p:nvPr/>
          </p:nvSpPr>
          <p:spPr bwMode="auto">
            <a:xfrm>
              <a:off x="1772" y="1409"/>
              <a:ext cx="18" cy="18"/>
            </a:xfrm>
            <a:custGeom>
              <a:avLst/>
              <a:gdLst>
                <a:gd name="T0" fmla="*/ 0 w 37"/>
                <a:gd name="T1" fmla="*/ 26 h 36"/>
                <a:gd name="T2" fmla="*/ 0 w 37"/>
                <a:gd name="T3" fmla="*/ 27 h 36"/>
                <a:gd name="T4" fmla="*/ 0 w 37"/>
                <a:gd name="T5" fmla="*/ 29 h 36"/>
                <a:gd name="T6" fmla="*/ 0 w 37"/>
                <a:gd name="T7" fmla="*/ 31 h 36"/>
                <a:gd name="T8" fmla="*/ 0 w 37"/>
                <a:gd name="T9" fmla="*/ 32 h 36"/>
                <a:gd name="T10" fmla="*/ 0 w 37"/>
                <a:gd name="T11" fmla="*/ 34 h 36"/>
                <a:gd name="T12" fmla="*/ 2 w 37"/>
                <a:gd name="T13" fmla="*/ 36 h 36"/>
                <a:gd name="T14" fmla="*/ 4 w 37"/>
                <a:gd name="T15" fmla="*/ 36 h 36"/>
                <a:gd name="T16" fmla="*/ 5 w 37"/>
                <a:gd name="T17" fmla="*/ 34 h 36"/>
                <a:gd name="T18" fmla="*/ 35 w 37"/>
                <a:gd name="T19" fmla="*/ 8 h 36"/>
                <a:gd name="T20" fmla="*/ 37 w 37"/>
                <a:gd name="T21" fmla="*/ 7 h 36"/>
                <a:gd name="T22" fmla="*/ 37 w 37"/>
                <a:gd name="T23" fmla="*/ 5 h 36"/>
                <a:gd name="T24" fmla="*/ 37 w 37"/>
                <a:gd name="T25" fmla="*/ 3 h 36"/>
                <a:gd name="T26" fmla="*/ 37 w 37"/>
                <a:gd name="T27" fmla="*/ 1 h 36"/>
                <a:gd name="T28" fmla="*/ 35 w 37"/>
                <a:gd name="T29" fmla="*/ 0 h 36"/>
                <a:gd name="T30" fmla="*/ 33 w 37"/>
                <a:gd name="T31" fmla="*/ 0 h 36"/>
                <a:gd name="T32" fmla="*/ 32 w 37"/>
                <a:gd name="T33" fmla="*/ 0 h 36"/>
                <a:gd name="T34" fmla="*/ 30 w 37"/>
                <a:gd name="T35" fmla="*/ 0 h 36"/>
                <a:gd name="T36" fmla="*/ 0 w 37"/>
                <a:gd name="T37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6">
                  <a:moveTo>
                    <a:pt x="0" y="26"/>
                  </a:moveTo>
                  <a:lnTo>
                    <a:pt x="0" y="27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5" y="34"/>
                  </a:lnTo>
                  <a:lnTo>
                    <a:pt x="35" y="8"/>
                  </a:lnTo>
                  <a:lnTo>
                    <a:pt x="37" y="7"/>
                  </a:lnTo>
                  <a:lnTo>
                    <a:pt x="37" y="5"/>
                  </a:lnTo>
                  <a:lnTo>
                    <a:pt x="37" y="3"/>
                  </a:lnTo>
                  <a:lnTo>
                    <a:pt x="37" y="1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56" name="Freeform 76"/>
            <p:cNvSpPr>
              <a:spLocks/>
            </p:cNvSpPr>
            <p:nvPr/>
          </p:nvSpPr>
          <p:spPr bwMode="auto">
            <a:xfrm>
              <a:off x="1797" y="1386"/>
              <a:ext cx="19" cy="18"/>
            </a:xfrm>
            <a:custGeom>
              <a:avLst/>
              <a:gdLst>
                <a:gd name="T0" fmla="*/ 2 w 36"/>
                <a:gd name="T1" fmla="*/ 28 h 36"/>
                <a:gd name="T2" fmla="*/ 0 w 36"/>
                <a:gd name="T3" fmla="*/ 30 h 36"/>
                <a:gd name="T4" fmla="*/ 0 w 36"/>
                <a:gd name="T5" fmla="*/ 31 h 36"/>
                <a:gd name="T6" fmla="*/ 0 w 36"/>
                <a:gd name="T7" fmla="*/ 33 h 36"/>
                <a:gd name="T8" fmla="*/ 0 w 36"/>
                <a:gd name="T9" fmla="*/ 35 h 36"/>
                <a:gd name="T10" fmla="*/ 2 w 36"/>
                <a:gd name="T11" fmla="*/ 36 h 36"/>
                <a:gd name="T12" fmla="*/ 3 w 36"/>
                <a:gd name="T13" fmla="*/ 36 h 36"/>
                <a:gd name="T14" fmla="*/ 5 w 36"/>
                <a:gd name="T15" fmla="*/ 36 h 36"/>
                <a:gd name="T16" fmla="*/ 5 w 36"/>
                <a:gd name="T17" fmla="*/ 36 h 36"/>
                <a:gd name="T18" fmla="*/ 35 w 36"/>
                <a:gd name="T19" fmla="*/ 11 h 36"/>
                <a:gd name="T20" fmla="*/ 36 w 36"/>
                <a:gd name="T21" fmla="*/ 9 h 36"/>
                <a:gd name="T22" fmla="*/ 36 w 36"/>
                <a:gd name="T23" fmla="*/ 7 h 36"/>
                <a:gd name="T24" fmla="*/ 36 w 36"/>
                <a:gd name="T25" fmla="*/ 5 h 36"/>
                <a:gd name="T26" fmla="*/ 36 w 36"/>
                <a:gd name="T27" fmla="*/ 4 h 36"/>
                <a:gd name="T28" fmla="*/ 35 w 36"/>
                <a:gd name="T29" fmla="*/ 2 h 36"/>
                <a:gd name="T30" fmla="*/ 35 w 36"/>
                <a:gd name="T31" fmla="*/ 0 h 36"/>
                <a:gd name="T32" fmla="*/ 33 w 36"/>
                <a:gd name="T33" fmla="*/ 0 h 36"/>
                <a:gd name="T34" fmla="*/ 31 w 36"/>
                <a:gd name="T35" fmla="*/ 2 h 36"/>
                <a:gd name="T36" fmla="*/ 2 w 36"/>
                <a:gd name="T3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36">
                  <a:moveTo>
                    <a:pt x="2" y="28"/>
                  </a:moveTo>
                  <a:lnTo>
                    <a:pt x="0" y="30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0" y="35"/>
                  </a:lnTo>
                  <a:lnTo>
                    <a:pt x="2" y="36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35" y="11"/>
                  </a:lnTo>
                  <a:lnTo>
                    <a:pt x="36" y="9"/>
                  </a:lnTo>
                  <a:lnTo>
                    <a:pt x="36" y="7"/>
                  </a:lnTo>
                  <a:lnTo>
                    <a:pt x="36" y="5"/>
                  </a:lnTo>
                  <a:lnTo>
                    <a:pt x="36" y="4"/>
                  </a:lnTo>
                  <a:lnTo>
                    <a:pt x="35" y="2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1" y="2"/>
                  </a:lnTo>
                  <a:lnTo>
                    <a:pt x="2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57" name="Freeform 77"/>
            <p:cNvSpPr>
              <a:spLocks/>
            </p:cNvSpPr>
            <p:nvPr/>
          </p:nvSpPr>
          <p:spPr bwMode="auto">
            <a:xfrm>
              <a:off x="1823" y="1363"/>
              <a:ext cx="19" cy="18"/>
            </a:xfrm>
            <a:custGeom>
              <a:avLst/>
              <a:gdLst>
                <a:gd name="T0" fmla="*/ 4 w 39"/>
                <a:gd name="T1" fmla="*/ 27 h 36"/>
                <a:gd name="T2" fmla="*/ 0 w 39"/>
                <a:gd name="T3" fmla="*/ 29 h 36"/>
                <a:gd name="T4" fmla="*/ 0 w 39"/>
                <a:gd name="T5" fmla="*/ 31 h 36"/>
                <a:gd name="T6" fmla="*/ 0 w 39"/>
                <a:gd name="T7" fmla="*/ 32 h 36"/>
                <a:gd name="T8" fmla="*/ 0 w 39"/>
                <a:gd name="T9" fmla="*/ 34 h 36"/>
                <a:gd name="T10" fmla="*/ 4 w 39"/>
                <a:gd name="T11" fmla="*/ 36 h 36"/>
                <a:gd name="T12" fmla="*/ 4 w 39"/>
                <a:gd name="T13" fmla="*/ 36 h 36"/>
                <a:gd name="T14" fmla="*/ 6 w 39"/>
                <a:gd name="T15" fmla="*/ 36 h 36"/>
                <a:gd name="T16" fmla="*/ 7 w 39"/>
                <a:gd name="T17" fmla="*/ 36 h 36"/>
                <a:gd name="T18" fmla="*/ 37 w 39"/>
                <a:gd name="T19" fmla="*/ 10 h 36"/>
                <a:gd name="T20" fmla="*/ 39 w 39"/>
                <a:gd name="T21" fmla="*/ 8 h 36"/>
                <a:gd name="T22" fmla="*/ 39 w 39"/>
                <a:gd name="T23" fmla="*/ 6 h 36"/>
                <a:gd name="T24" fmla="*/ 39 w 39"/>
                <a:gd name="T25" fmla="*/ 5 h 36"/>
                <a:gd name="T26" fmla="*/ 39 w 39"/>
                <a:gd name="T27" fmla="*/ 3 h 36"/>
                <a:gd name="T28" fmla="*/ 37 w 39"/>
                <a:gd name="T29" fmla="*/ 1 h 36"/>
                <a:gd name="T30" fmla="*/ 35 w 39"/>
                <a:gd name="T31" fmla="*/ 0 h 36"/>
                <a:gd name="T32" fmla="*/ 33 w 39"/>
                <a:gd name="T33" fmla="*/ 0 h 36"/>
                <a:gd name="T34" fmla="*/ 33 w 39"/>
                <a:gd name="T35" fmla="*/ 1 h 36"/>
                <a:gd name="T36" fmla="*/ 4 w 39"/>
                <a:gd name="T37" fmla="*/ 2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36">
                  <a:moveTo>
                    <a:pt x="4" y="27"/>
                  </a:moveTo>
                  <a:lnTo>
                    <a:pt x="0" y="29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6" y="36"/>
                  </a:lnTo>
                  <a:lnTo>
                    <a:pt x="7" y="36"/>
                  </a:lnTo>
                  <a:lnTo>
                    <a:pt x="37" y="10"/>
                  </a:lnTo>
                  <a:lnTo>
                    <a:pt x="39" y="8"/>
                  </a:lnTo>
                  <a:lnTo>
                    <a:pt x="39" y="6"/>
                  </a:lnTo>
                  <a:lnTo>
                    <a:pt x="39" y="5"/>
                  </a:lnTo>
                  <a:lnTo>
                    <a:pt x="39" y="3"/>
                  </a:lnTo>
                  <a:lnTo>
                    <a:pt x="37" y="1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3" y="1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58" name="Freeform 78"/>
            <p:cNvSpPr>
              <a:spLocks/>
            </p:cNvSpPr>
            <p:nvPr/>
          </p:nvSpPr>
          <p:spPr bwMode="auto">
            <a:xfrm>
              <a:off x="1848" y="1341"/>
              <a:ext cx="20" cy="18"/>
            </a:xfrm>
            <a:custGeom>
              <a:avLst/>
              <a:gdLst>
                <a:gd name="T0" fmla="*/ 3 w 40"/>
                <a:gd name="T1" fmla="*/ 26 h 36"/>
                <a:gd name="T2" fmla="*/ 2 w 40"/>
                <a:gd name="T3" fmla="*/ 27 h 36"/>
                <a:gd name="T4" fmla="*/ 0 w 40"/>
                <a:gd name="T5" fmla="*/ 29 h 36"/>
                <a:gd name="T6" fmla="*/ 0 w 40"/>
                <a:gd name="T7" fmla="*/ 31 h 36"/>
                <a:gd name="T8" fmla="*/ 2 w 40"/>
                <a:gd name="T9" fmla="*/ 32 h 36"/>
                <a:gd name="T10" fmla="*/ 3 w 40"/>
                <a:gd name="T11" fmla="*/ 34 h 36"/>
                <a:gd name="T12" fmla="*/ 5 w 40"/>
                <a:gd name="T13" fmla="*/ 36 h 36"/>
                <a:gd name="T14" fmla="*/ 7 w 40"/>
                <a:gd name="T15" fmla="*/ 36 h 36"/>
                <a:gd name="T16" fmla="*/ 9 w 40"/>
                <a:gd name="T17" fmla="*/ 34 h 36"/>
                <a:gd name="T18" fmla="*/ 37 w 40"/>
                <a:gd name="T19" fmla="*/ 8 h 36"/>
                <a:gd name="T20" fmla="*/ 38 w 40"/>
                <a:gd name="T21" fmla="*/ 7 h 36"/>
                <a:gd name="T22" fmla="*/ 40 w 40"/>
                <a:gd name="T23" fmla="*/ 5 h 36"/>
                <a:gd name="T24" fmla="*/ 40 w 40"/>
                <a:gd name="T25" fmla="*/ 3 h 36"/>
                <a:gd name="T26" fmla="*/ 38 w 40"/>
                <a:gd name="T27" fmla="*/ 1 h 36"/>
                <a:gd name="T28" fmla="*/ 37 w 40"/>
                <a:gd name="T29" fmla="*/ 0 h 36"/>
                <a:gd name="T30" fmla="*/ 35 w 40"/>
                <a:gd name="T31" fmla="*/ 0 h 36"/>
                <a:gd name="T32" fmla="*/ 33 w 40"/>
                <a:gd name="T33" fmla="*/ 0 h 36"/>
                <a:gd name="T34" fmla="*/ 31 w 40"/>
                <a:gd name="T35" fmla="*/ 0 h 36"/>
                <a:gd name="T36" fmla="*/ 3 w 40"/>
                <a:gd name="T37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36">
                  <a:moveTo>
                    <a:pt x="3" y="26"/>
                  </a:moveTo>
                  <a:lnTo>
                    <a:pt x="2" y="27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2" y="32"/>
                  </a:lnTo>
                  <a:lnTo>
                    <a:pt x="3" y="34"/>
                  </a:lnTo>
                  <a:lnTo>
                    <a:pt x="5" y="36"/>
                  </a:lnTo>
                  <a:lnTo>
                    <a:pt x="7" y="36"/>
                  </a:lnTo>
                  <a:lnTo>
                    <a:pt x="9" y="34"/>
                  </a:lnTo>
                  <a:lnTo>
                    <a:pt x="37" y="8"/>
                  </a:lnTo>
                  <a:lnTo>
                    <a:pt x="38" y="7"/>
                  </a:lnTo>
                  <a:lnTo>
                    <a:pt x="40" y="5"/>
                  </a:lnTo>
                  <a:lnTo>
                    <a:pt x="40" y="3"/>
                  </a:lnTo>
                  <a:lnTo>
                    <a:pt x="38" y="1"/>
                  </a:lnTo>
                  <a:lnTo>
                    <a:pt x="37" y="0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1" y="0"/>
                  </a:lnTo>
                  <a:lnTo>
                    <a:pt x="3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59" name="Freeform 79"/>
            <p:cNvSpPr>
              <a:spLocks/>
            </p:cNvSpPr>
            <p:nvPr/>
          </p:nvSpPr>
          <p:spPr bwMode="auto">
            <a:xfrm>
              <a:off x="1874" y="1319"/>
              <a:ext cx="20" cy="18"/>
            </a:xfrm>
            <a:custGeom>
              <a:avLst/>
              <a:gdLst>
                <a:gd name="T0" fmla="*/ 2 w 40"/>
                <a:gd name="T1" fmla="*/ 26 h 36"/>
                <a:gd name="T2" fmla="*/ 0 w 40"/>
                <a:gd name="T3" fmla="*/ 28 h 36"/>
                <a:gd name="T4" fmla="*/ 0 w 40"/>
                <a:gd name="T5" fmla="*/ 29 h 36"/>
                <a:gd name="T6" fmla="*/ 0 w 40"/>
                <a:gd name="T7" fmla="*/ 31 h 36"/>
                <a:gd name="T8" fmla="*/ 0 w 40"/>
                <a:gd name="T9" fmla="*/ 33 h 36"/>
                <a:gd name="T10" fmla="*/ 2 w 40"/>
                <a:gd name="T11" fmla="*/ 34 h 36"/>
                <a:gd name="T12" fmla="*/ 4 w 40"/>
                <a:gd name="T13" fmla="*/ 36 h 36"/>
                <a:gd name="T14" fmla="*/ 5 w 40"/>
                <a:gd name="T15" fmla="*/ 36 h 36"/>
                <a:gd name="T16" fmla="*/ 7 w 40"/>
                <a:gd name="T17" fmla="*/ 34 h 36"/>
                <a:gd name="T18" fmla="*/ 37 w 40"/>
                <a:gd name="T19" fmla="*/ 9 h 36"/>
                <a:gd name="T20" fmla="*/ 39 w 40"/>
                <a:gd name="T21" fmla="*/ 7 h 36"/>
                <a:gd name="T22" fmla="*/ 40 w 40"/>
                <a:gd name="T23" fmla="*/ 5 h 36"/>
                <a:gd name="T24" fmla="*/ 40 w 40"/>
                <a:gd name="T25" fmla="*/ 5 h 36"/>
                <a:gd name="T26" fmla="*/ 39 w 40"/>
                <a:gd name="T27" fmla="*/ 2 h 36"/>
                <a:gd name="T28" fmla="*/ 37 w 40"/>
                <a:gd name="T29" fmla="*/ 0 h 36"/>
                <a:gd name="T30" fmla="*/ 35 w 40"/>
                <a:gd name="T31" fmla="*/ 0 h 36"/>
                <a:gd name="T32" fmla="*/ 33 w 40"/>
                <a:gd name="T33" fmla="*/ 0 h 36"/>
                <a:gd name="T34" fmla="*/ 32 w 40"/>
                <a:gd name="T35" fmla="*/ 0 h 36"/>
                <a:gd name="T36" fmla="*/ 2 w 40"/>
                <a:gd name="T37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36">
                  <a:moveTo>
                    <a:pt x="2" y="26"/>
                  </a:moveTo>
                  <a:lnTo>
                    <a:pt x="0" y="28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2" y="34"/>
                  </a:lnTo>
                  <a:lnTo>
                    <a:pt x="4" y="36"/>
                  </a:lnTo>
                  <a:lnTo>
                    <a:pt x="5" y="36"/>
                  </a:lnTo>
                  <a:lnTo>
                    <a:pt x="7" y="34"/>
                  </a:lnTo>
                  <a:lnTo>
                    <a:pt x="37" y="9"/>
                  </a:lnTo>
                  <a:lnTo>
                    <a:pt x="39" y="7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39" y="2"/>
                  </a:lnTo>
                  <a:lnTo>
                    <a:pt x="37" y="0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2" y="0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60" name="Freeform 80"/>
            <p:cNvSpPr>
              <a:spLocks/>
            </p:cNvSpPr>
            <p:nvPr/>
          </p:nvSpPr>
          <p:spPr bwMode="auto">
            <a:xfrm>
              <a:off x="1899" y="1295"/>
              <a:ext cx="20" cy="18"/>
            </a:xfrm>
            <a:custGeom>
              <a:avLst/>
              <a:gdLst>
                <a:gd name="T0" fmla="*/ 3 w 38"/>
                <a:gd name="T1" fmla="*/ 27 h 36"/>
                <a:gd name="T2" fmla="*/ 0 w 38"/>
                <a:gd name="T3" fmla="*/ 29 h 36"/>
                <a:gd name="T4" fmla="*/ 0 w 38"/>
                <a:gd name="T5" fmla="*/ 31 h 36"/>
                <a:gd name="T6" fmla="*/ 0 w 38"/>
                <a:gd name="T7" fmla="*/ 32 h 36"/>
                <a:gd name="T8" fmla="*/ 0 w 38"/>
                <a:gd name="T9" fmla="*/ 34 h 36"/>
                <a:gd name="T10" fmla="*/ 3 w 38"/>
                <a:gd name="T11" fmla="*/ 36 h 36"/>
                <a:gd name="T12" fmla="*/ 3 w 38"/>
                <a:gd name="T13" fmla="*/ 36 h 36"/>
                <a:gd name="T14" fmla="*/ 5 w 38"/>
                <a:gd name="T15" fmla="*/ 36 h 36"/>
                <a:gd name="T16" fmla="*/ 7 w 38"/>
                <a:gd name="T17" fmla="*/ 36 h 36"/>
                <a:gd name="T18" fmla="*/ 38 w 38"/>
                <a:gd name="T19" fmla="*/ 10 h 36"/>
                <a:gd name="T20" fmla="*/ 38 w 38"/>
                <a:gd name="T21" fmla="*/ 10 h 36"/>
                <a:gd name="T22" fmla="*/ 38 w 38"/>
                <a:gd name="T23" fmla="*/ 8 h 36"/>
                <a:gd name="T24" fmla="*/ 38 w 38"/>
                <a:gd name="T25" fmla="*/ 5 h 36"/>
                <a:gd name="T26" fmla="*/ 38 w 38"/>
                <a:gd name="T27" fmla="*/ 5 h 36"/>
                <a:gd name="T28" fmla="*/ 38 w 38"/>
                <a:gd name="T29" fmla="*/ 3 h 36"/>
                <a:gd name="T30" fmla="*/ 35 w 38"/>
                <a:gd name="T31" fmla="*/ 0 h 36"/>
                <a:gd name="T32" fmla="*/ 35 w 38"/>
                <a:gd name="T33" fmla="*/ 0 h 36"/>
                <a:gd name="T34" fmla="*/ 33 w 38"/>
                <a:gd name="T35" fmla="*/ 3 h 36"/>
                <a:gd name="T36" fmla="*/ 3 w 38"/>
                <a:gd name="T37" fmla="*/ 2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6">
                  <a:moveTo>
                    <a:pt x="3" y="27"/>
                  </a:moveTo>
                  <a:lnTo>
                    <a:pt x="0" y="29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7" y="36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38" y="8"/>
                  </a:lnTo>
                  <a:lnTo>
                    <a:pt x="38" y="5"/>
                  </a:lnTo>
                  <a:lnTo>
                    <a:pt x="38" y="5"/>
                  </a:lnTo>
                  <a:lnTo>
                    <a:pt x="38" y="3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3" y="3"/>
                  </a:lnTo>
                  <a:lnTo>
                    <a:pt x="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61" name="Freeform 81"/>
            <p:cNvSpPr>
              <a:spLocks/>
            </p:cNvSpPr>
            <p:nvPr/>
          </p:nvSpPr>
          <p:spPr bwMode="auto">
            <a:xfrm>
              <a:off x="1926" y="1273"/>
              <a:ext cx="19" cy="18"/>
            </a:xfrm>
            <a:custGeom>
              <a:avLst/>
              <a:gdLst>
                <a:gd name="T0" fmla="*/ 2 w 39"/>
                <a:gd name="T1" fmla="*/ 27 h 36"/>
                <a:gd name="T2" fmla="*/ 0 w 39"/>
                <a:gd name="T3" fmla="*/ 31 h 36"/>
                <a:gd name="T4" fmla="*/ 0 w 39"/>
                <a:gd name="T5" fmla="*/ 31 h 36"/>
                <a:gd name="T6" fmla="*/ 0 w 39"/>
                <a:gd name="T7" fmla="*/ 32 h 36"/>
                <a:gd name="T8" fmla="*/ 0 w 39"/>
                <a:gd name="T9" fmla="*/ 36 h 36"/>
                <a:gd name="T10" fmla="*/ 2 w 39"/>
                <a:gd name="T11" fmla="*/ 36 h 36"/>
                <a:gd name="T12" fmla="*/ 4 w 39"/>
                <a:gd name="T13" fmla="*/ 36 h 36"/>
                <a:gd name="T14" fmla="*/ 5 w 39"/>
                <a:gd name="T15" fmla="*/ 36 h 36"/>
                <a:gd name="T16" fmla="*/ 7 w 39"/>
                <a:gd name="T17" fmla="*/ 36 h 36"/>
                <a:gd name="T18" fmla="*/ 37 w 39"/>
                <a:gd name="T19" fmla="*/ 10 h 36"/>
                <a:gd name="T20" fmla="*/ 39 w 39"/>
                <a:gd name="T21" fmla="*/ 8 h 36"/>
                <a:gd name="T22" fmla="*/ 39 w 39"/>
                <a:gd name="T23" fmla="*/ 8 h 36"/>
                <a:gd name="T24" fmla="*/ 39 w 39"/>
                <a:gd name="T25" fmla="*/ 5 h 36"/>
                <a:gd name="T26" fmla="*/ 39 w 39"/>
                <a:gd name="T27" fmla="*/ 3 h 36"/>
                <a:gd name="T28" fmla="*/ 37 w 39"/>
                <a:gd name="T29" fmla="*/ 2 h 36"/>
                <a:gd name="T30" fmla="*/ 35 w 39"/>
                <a:gd name="T31" fmla="*/ 0 h 36"/>
                <a:gd name="T32" fmla="*/ 33 w 39"/>
                <a:gd name="T33" fmla="*/ 0 h 36"/>
                <a:gd name="T34" fmla="*/ 32 w 39"/>
                <a:gd name="T35" fmla="*/ 2 h 36"/>
                <a:gd name="T36" fmla="*/ 2 w 39"/>
                <a:gd name="T37" fmla="*/ 2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36">
                  <a:moveTo>
                    <a:pt x="2" y="27"/>
                  </a:moveTo>
                  <a:lnTo>
                    <a:pt x="0" y="31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5" y="36"/>
                  </a:lnTo>
                  <a:lnTo>
                    <a:pt x="7" y="36"/>
                  </a:lnTo>
                  <a:lnTo>
                    <a:pt x="37" y="10"/>
                  </a:lnTo>
                  <a:lnTo>
                    <a:pt x="39" y="8"/>
                  </a:lnTo>
                  <a:lnTo>
                    <a:pt x="39" y="8"/>
                  </a:lnTo>
                  <a:lnTo>
                    <a:pt x="39" y="5"/>
                  </a:lnTo>
                  <a:lnTo>
                    <a:pt x="39" y="3"/>
                  </a:lnTo>
                  <a:lnTo>
                    <a:pt x="37" y="2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2" y="2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62" name="Freeform 82"/>
            <p:cNvSpPr>
              <a:spLocks/>
            </p:cNvSpPr>
            <p:nvPr/>
          </p:nvSpPr>
          <p:spPr bwMode="auto">
            <a:xfrm>
              <a:off x="1951" y="1251"/>
              <a:ext cx="20" cy="18"/>
            </a:xfrm>
            <a:custGeom>
              <a:avLst/>
              <a:gdLst>
                <a:gd name="T0" fmla="*/ 3 w 40"/>
                <a:gd name="T1" fmla="*/ 28 h 38"/>
                <a:gd name="T2" fmla="*/ 1 w 40"/>
                <a:gd name="T3" fmla="*/ 28 h 38"/>
                <a:gd name="T4" fmla="*/ 0 w 40"/>
                <a:gd name="T5" fmla="*/ 31 h 38"/>
                <a:gd name="T6" fmla="*/ 0 w 40"/>
                <a:gd name="T7" fmla="*/ 33 h 38"/>
                <a:gd name="T8" fmla="*/ 1 w 40"/>
                <a:gd name="T9" fmla="*/ 33 h 38"/>
                <a:gd name="T10" fmla="*/ 3 w 40"/>
                <a:gd name="T11" fmla="*/ 34 h 38"/>
                <a:gd name="T12" fmla="*/ 5 w 40"/>
                <a:gd name="T13" fmla="*/ 38 h 38"/>
                <a:gd name="T14" fmla="*/ 7 w 40"/>
                <a:gd name="T15" fmla="*/ 38 h 38"/>
                <a:gd name="T16" fmla="*/ 7 w 40"/>
                <a:gd name="T17" fmla="*/ 34 h 38"/>
                <a:gd name="T18" fmla="*/ 36 w 40"/>
                <a:gd name="T19" fmla="*/ 10 h 38"/>
                <a:gd name="T20" fmla="*/ 40 w 40"/>
                <a:gd name="T21" fmla="*/ 7 h 38"/>
                <a:gd name="T22" fmla="*/ 40 w 40"/>
                <a:gd name="T23" fmla="*/ 5 h 38"/>
                <a:gd name="T24" fmla="*/ 40 w 40"/>
                <a:gd name="T25" fmla="*/ 5 h 38"/>
                <a:gd name="T26" fmla="*/ 40 w 40"/>
                <a:gd name="T27" fmla="*/ 3 h 38"/>
                <a:gd name="T28" fmla="*/ 36 w 40"/>
                <a:gd name="T29" fmla="*/ 0 h 38"/>
                <a:gd name="T30" fmla="*/ 36 w 40"/>
                <a:gd name="T31" fmla="*/ 0 h 38"/>
                <a:gd name="T32" fmla="*/ 35 w 40"/>
                <a:gd name="T33" fmla="*/ 0 h 38"/>
                <a:gd name="T34" fmla="*/ 33 w 40"/>
                <a:gd name="T35" fmla="*/ 0 h 38"/>
                <a:gd name="T36" fmla="*/ 3 w 40"/>
                <a:gd name="T37" fmla="*/ 2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38">
                  <a:moveTo>
                    <a:pt x="3" y="28"/>
                  </a:moveTo>
                  <a:lnTo>
                    <a:pt x="1" y="28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1" y="33"/>
                  </a:lnTo>
                  <a:lnTo>
                    <a:pt x="3" y="34"/>
                  </a:lnTo>
                  <a:lnTo>
                    <a:pt x="5" y="38"/>
                  </a:lnTo>
                  <a:lnTo>
                    <a:pt x="7" y="38"/>
                  </a:lnTo>
                  <a:lnTo>
                    <a:pt x="7" y="34"/>
                  </a:lnTo>
                  <a:lnTo>
                    <a:pt x="36" y="10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40" y="3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63" name="Freeform 83"/>
            <p:cNvSpPr>
              <a:spLocks/>
            </p:cNvSpPr>
            <p:nvPr/>
          </p:nvSpPr>
          <p:spPr bwMode="auto">
            <a:xfrm>
              <a:off x="1977" y="1228"/>
              <a:ext cx="19" cy="19"/>
            </a:xfrm>
            <a:custGeom>
              <a:avLst/>
              <a:gdLst>
                <a:gd name="T0" fmla="*/ 4 w 38"/>
                <a:gd name="T1" fmla="*/ 28 h 38"/>
                <a:gd name="T2" fmla="*/ 2 w 38"/>
                <a:gd name="T3" fmla="*/ 30 h 38"/>
                <a:gd name="T4" fmla="*/ 0 w 38"/>
                <a:gd name="T5" fmla="*/ 30 h 38"/>
                <a:gd name="T6" fmla="*/ 0 w 38"/>
                <a:gd name="T7" fmla="*/ 33 h 38"/>
                <a:gd name="T8" fmla="*/ 2 w 38"/>
                <a:gd name="T9" fmla="*/ 35 h 38"/>
                <a:gd name="T10" fmla="*/ 4 w 38"/>
                <a:gd name="T11" fmla="*/ 35 h 38"/>
                <a:gd name="T12" fmla="*/ 4 w 38"/>
                <a:gd name="T13" fmla="*/ 38 h 38"/>
                <a:gd name="T14" fmla="*/ 7 w 38"/>
                <a:gd name="T15" fmla="*/ 38 h 38"/>
                <a:gd name="T16" fmla="*/ 7 w 38"/>
                <a:gd name="T17" fmla="*/ 35 h 38"/>
                <a:gd name="T18" fmla="*/ 37 w 38"/>
                <a:gd name="T19" fmla="*/ 11 h 38"/>
                <a:gd name="T20" fmla="*/ 37 w 38"/>
                <a:gd name="T21" fmla="*/ 7 h 38"/>
                <a:gd name="T22" fmla="*/ 38 w 38"/>
                <a:gd name="T23" fmla="*/ 7 h 38"/>
                <a:gd name="T24" fmla="*/ 38 w 38"/>
                <a:gd name="T25" fmla="*/ 5 h 38"/>
                <a:gd name="T26" fmla="*/ 37 w 38"/>
                <a:gd name="T27" fmla="*/ 2 h 38"/>
                <a:gd name="T28" fmla="*/ 37 w 38"/>
                <a:gd name="T29" fmla="*/ 0 h 38"/>
                <a:gd name="T30" fmla="*/ 33 w 38"/>
                <a:gd name="T31" fmla="*/ 0 h 38"/>
                <a:gd name="T32" fmla="*/ 33 w 38"/>
                <a:gd name="T33" fmla="*/ 0 h 38"/>
                <a:gd name="T34" fmla="*/ 31 w 38"/>
                <a:gd name="T35" fmla="*/ 0 h 38"/>
                <a:gd name="T36" fmla="*/ 4 w 38"/>
                <a:gd name="T37" fmla="*/ 2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8">
                  <a:moveTo>
                    <a:pt x="4" y="28"/>
                  </a:moveTo>
                  <a:lnTo>
                    <a:pt x="2" y="30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2" y="35"/>
                  </a:lnTo>
                  <a:lnTo>
                    <a:pt x="4" y="35"/>
                  </a:lnTo>
                  <a:lnTo>
                    <a:pt x="4" y="38"/>
                  </a:lnTo>
                  <a:lnTo>
                    <a:pt x="7" y="38"/>
                  </a:lnTo>
                  <a:lnTo>
                    <a:pt x="7" y="35"/>
                  </a:lnTo>
                  <a:lnTo>
                    <a:pt x="37" y="11"/>
                  </a:lnTo>
                  <a:lnTo>
                    <a:pt x="37" y="7"/>
                  </a:lnTo>
                  <a:lnTo>
                    <a:pt x="38" y="7"/>
                  </a:lnTo>
                  <a:lnTo>
                    <a:pt x="38" y="5"/>
                  </a:lnTo>
                  <a:lnTo>
                    <a:pt x="37" y="2"/>
                  </a:lnTo>
                  <a:lnTo>
                    <a:pt x="37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1" y="0"/>
                  </a:lnTo>
                  <a:lnTo>
                    <a:pt x="4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64" name="Freeform 84"/>
            <p:cNvSpPr>
              <a:spLocks/>
            </p:cNvSpPr>
            <p:nvPr/>
          </p:nvSpPr>
          <p:spPr bwMode="auto">
            <a:xfrm>
              <a:off x="2003" y="1206"/>
              <a:ext cx="19" cy="18"/>
            </a:xfrm>
            <a:custGeom>
              <a:avLst/>
              <a:gdLst>
                <a:gd name="T0" fmla="*/ 0 w 39"/>
                <a:gd name="T1" fmla="*/ 27 h 36"/>
                <a:gd name="T2" fmla="*/ 0 w 39"/>
                <a:gd name="T3" fmla="*/ 29 h 36"/>
                <a:gd name="T4" fmla="*/ 0 w 39"/>
                <a:gd name="T5" fmla="*/ 31 h 36"/>
                <a:gd name="T6" fmla="*/ 0 w 39"/>
                <a:gd name="T7" fmla="*/ 32 h 36"/>
                <a:gd name="T8" fmla="*/ 0 w 39"/>
                <a:gd name="T9" fmla="*/ 34 h 36"/>
                <a:gd name="T10" fmla="*/ 0 w 39"/>
                <a:gd name="T11" fmla="*/ 36 h 36"/>
                <a:gd name="T12" fmla="*/ 2 w 39"/>
                <a:gd name="T13" fmla="*/ 36 h 36"/>
                <a:gd name="T14" fmla="*/ 4 w 39"/>
                <a:gd name="T15" fmla="*/ 36 h 36"/>
                <a:gd name="T16" fmla="*/ 6 w 39"/>
                <a:gd name="T17" fmla="*/ 36 h 36"/>
                <a:gd name="T18" fmla="*/ 35 w 39"/>
                <a:gd name="T19" fmla="*/ 10 h 36"/>
                <a:gd name="T20" fmla="*/ 37 w 39"/>
                <a:gd name="T21" fmla="*/ 8 h 36"/>
                <a:gd name="T22" fmla="*/ 39 w 39"/>
                <a:gd name="T23" fmla="*/ 6 h 36"/>
                <a:gd name="T24" fmla="*/ 39 w 39"/>
                <a:gd name="T25" fmla="*/ 5 h 36"/>
                <a:gd name="T26" fmla="*/ 37 w 39"/>
                <a:gd name="T27" fmla="*/ 3 h 36"/>
                <a:gd name="T28" fmla="*/ 35 w 39"/>
                <a:gd name="T29" fmla="*/ 1 h 36"/>
                <a:gd name="T30" fmla="*/ 34 w 39"/>
                <a:gd name="T31" fmla="*/ 0 h 36"/>
                <a:gd name="T32" fmla="*/ 32 w 39"/>
                <a:gd name="T33" fmla="*/ 0 h 36"/>
                <a:gd name="T34" fmla="*/ 32 w 39"/>
                <a:gd name="T35" fmla="*/ 1 h 36"/>
                <a:gd name="T36" fmla="*/ 0 w 39"/>
                <a:gd name="T37" fmla="*/ 2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36">
                  <a:moveTo>
                    <a:pt x="0" y="27"/>
                  </a:moveTo>
                  <a:lnTo>
                    <a:pt x="0" y="29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6" y="36"/>
                  </a:lnTo>
                  <a:lnTo>
                    <a:pt x="35" y="10"/>
                  </a:lnTo>
                  <a:lnTo>
                    <a:pt x="37" y="8"/>
                  </a:lnTo>
                  <a:lnTo>
                    <a:pt x="39" y="6"/>
                  </a:lnTo>
                  <a:lnTo>
                    <a:pt x="39" y="5"/>
                  </a:lnTo>
                  <a:lnTo>
                    <a:pt x="37" y="3"/>
                  </a:lnTo>
                  <a:lnTo>
                    <a:pt x="35" y="1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65" name="Freeform 85"/>
            <p:cNvSpPr>
              <a:spLocks/>
            </p:cNvSpPr>
            <p:nvPr/>
          </p:nvSpPr>
          <p:spPr bwMode="auto">
            <a:xfrm>
              <a:off x="2028" y="1183"/>
              <a:ext cx="19" cy="18"/>
            </a:xfrm>
            <a:custGeom>
              <a:avLst/>
              <a:gdLst>
                <a:gd name="T0" fmla="*/ 2 w 37"/>
                <a:gd name="T1" fmla="*/ 27 h 36"/>
                <a:gd name="T2" fmla="*/ 0 w 37"/>
                <a:gd name="T3" fmla="*/ 29 h 36"/>
                <a:gd name="T4" fmla="*/ 0 w 37"/>
                <a:gd name="T5" fmla="*/ 31 h 36"/>
                <a:gd name="T6" fmla="*/ 0 w 37"/>
                <a:gd name="T7" fmla="*/ 32 h 36"/>
                <a:gd name="T8" fmla="*/ 0 w 37"/>
                <a:gd name="T9" fmla="*/ 34 h 36"/>
                <a:gd name="T10" fmla="*/ 2 w 37"/>
                <a:gd name="T11" fmla="*/ 36 h 36"/>
                <a:gd name="T12" fmla="*/ 3 w 37"/>
                <a:gd name="T13" fmla="*/ 36 h 36"/>
                <a:gd name="T14" fmla="*/ 5 w 37"/>
                <a:gd name="T15" fmla="*/ 36 h 36"/>
                <a:gd name="T16" fmla="*/ 5 w 37"/>
                <a:gd name="T17" fmla="*/ 36 h 36"/>
                <a:gd name="T18" fmla="*/ 35 w 37"/>
                <a:gd name="T19" fmla="*/ 10 h 36"/>
                <a:gd name="T20" fmla="*/ 37 w 37"/>
                <a:gd name="T21" fmla="*/ 8 h 36"/>
                <a:gd name="T22" fmla="*/ 37 w 37"/>
                <a:gd name="T23" fmla="*/ 7 h 36"/>
                <a:gd name="T24" fmla="*/ 37 w 37"/>
                <a:gd name="T25" fmla="*/ 5 h 36"/>
                <a:gd name="T26" fmla="*/ 37 w 37"/>
                <a:gd name="T27" fmla="*/ 3 h 36"/>
                <a:gd name="T28" fmla="*/ 35 w 37"/>
                <a:gd name="T29" fmla="*/ 2 h 36"/>
                <a:gd name="T30" fmla="*/ 35 w 37"/>
                <a:gd name="T31" fmla="*/ 0 h 36"/>
                <a:gd name="T32" fmla="*/ 33 w 37"/>
                <a:gd name="T33" fmla="*/ 0 h 36"/>
                <a:gd name="T34" fmla="*/ 31 w 37"/>
                <a:gd name="T35" fmla="*/ 2 h 36"/>
                <a:gd name="T36" fmla="*/ 2 w 37"/>
                <a:gd name="T37" fmla="*/ 2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6">
                  <a:moveTo>
                    <a:pt x="2" y="27"/>
                  </a:moveTo>
                  <a:lnTo>
                    <a:pt x="0" y="29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35" y="10"/>
                  </a:lnTo>
                  <a:lnTo>
                    <a:pt x="37" y="8"/>
                  </a:lnTo>
                  <a:lnTo>
                    <a:pt x="37" y="7"/>
                  </a:lnTo>
                  <a:lnTo>
                    <a:pt x="37" y="5"/>
                  </a:lnTo>
                  <a:lnTo>
                    <a:pt x="37" y="3"/>
                  </a:lnTo>
                  <a:lnTo>
                    <a:pt x="35" y="2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1" y="2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66" name="Freeform 86"/>
            <p:cNvSpPr>
              <a:spLocks/>
            </p:cNvSpPr>
            <p:nvPr/>
          </p:nvSpPr>
          <p:spPr bwMode="auto">
            <a:xfrm>
              <a:off x="2054" y="1161"/>
              <a:ext cx="19" cy="18"/>
            </a:xfrm>
            <a:custGeom>
              <a:avLst/>
              <a:gdLst>
                <a:gd name="T0" fmla="*/ 3 w 38"/>
                <a:gd name="T1" fmla="*/ 26 h 36"/>
                <a:gd name="T2" fmla="*/ 1 w 38"/>
                <a:gd name="T3" fmla="*/ 28 h 36"/>
                <a:gd name="T4" fmla="*/ 0 w 38"/>
                <a:gd name="T5" fmla="*/ 29 h 36"/>
                <a:gd name="T6" fmla="*/ 0 w 38"/>
                <a:gd name="T7" fmla="*/ 31 h 36"/>
                <a:gd name="T8" fmla="*/ 1 w 38"/>
                <a:gd name="T9" fmla="*/ 33 h 36"/>
                <a:gd name="T10" fmla="*/ 3 w 38"/>
                <a:gd name="T11" fmla="*/ 34 h 36"/>
                <a:gd name="T12" fmla="*/ 3 w 38"/>
                <a:gd name="T13" fmla="*/ 36 h 36"/>
                <a:gd name="T14" fmla="*/ 5 w 38"/>
                <a:gd name="T15" fmla="*/ 36 h 36"/>
                <a:gd name="T16" fmla="*/ 7 w 38"/>
                <a:gd name="T17" fmla="*/ 34 h 36"/>
                <a:gd name="T18" fmla="*/ 36 w 38"/>
                <a:gd name="T19" fmla="*/ 9 h 36"/>
                <a:gd name="T20" fmla="*/ 38 w 38"/>
                <a:gd name="T21" fmla="*/ 7 h 36"/>
                <a:gd name="T22" fmla="*/ 38 w 38"/>
                <a:gd name="T23" fmla="*/ 5 h 36"/>
                <a:gd name="T24" fmla="*/ 38 w 38"/>
                <a:gd name="T25" fmla="*/ 3 h 36"/>
                <a:gd name="T26" fmla="*/ 38 w 38"/>
                <a:gd name="T27" fmla="*/ 2 h 36"/>
                <a:gd name="T28" fmla="*/ 36 w 38"/>
                <a:gd name="T29" fmla="*/ 0 h 36"/>
                <a:gd name="T30" fmla="*/ 36 w 38"/>
                <a:gd name="T31" fmla="*/ 0 h 36"/>
                <a:gd name="T32" fmla="*/ 33 w 38"/>
                <a:gd name="T33" fmla="*/ 0 h 36"/>
                <a:gd name="T34" fmla="*/ 33 w 38"/>
                <a:gd name="T35" fmla="*/ 0 h 36"/>
                <a:gd name="T36" fmla="*/ 3 w 38"/>
                <a:gd name="T37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6">
                  <a:moveTo>
                    <a:pt x="3" y="26"/>
                  </a:moveTo>
                  <a:lnTo>
                    <a:pt x="1" y="28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1" y="33"/>
                  </a:lnTo>
                  <a:lnTo>
                    <a:pt x="3" y="34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7" y="34"/>
                  </a:lnTo>
                  <a:lnTo>
                    <a:pt x="36" y="9"/>
                  </a:lnTo>
                  <a:lnTo>
                    <a:pt x="38" y="7"/>
                  </a:lnTo>
                  <a:lnTo>
                    <a:pt x="38" y="5"/>
                  </a:lnTo>
                  <a:lnTo>
                    <a:pt x="38" y="3"/>
                  </a:lnTo>
                  <a:lnTo>
                    <a:pt x="38" y="2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67" name="Freeform 87"/>
            <p:cNvSpPr>
              <a:spLocks/>
            </p:cNvSpPr>
            <p:nvPr/>
          </p:nvSpPr>
          <p:spPr bwMode="auto">
            <a:xfrm>
              <a:off x="2080" y="1139"/>
              <a:ext cx="19" cy="18"/>
            </a:xfrm>
            <a:custGeom>
              <a:avLst/>
              <a:gdLst>
                <a:gd name="T0" fmla="*/ 2 w 38"/>
                <a:gd name="T1" fmla="*/ 26 h 36"/>
                <a:gd name="T2" fmla="*/ 0 w 38"/>
                <a:gd name="T3" fmla="*/ 28 h 36"/>
                <a:gd name="T4" fmla="*/ 0 w 38"/>
                <a:gd name="T5" fmla="*/ 30 h 36"/>
                <a:gd name="T6" fmla="*/ 0 w 38"/>
                <a:gd name="T7" fmla="*/ 31 h 36"/>
                <a:gd name="T8" fmla="*/ 0 w 38"/>
                <a:gd name="T9" fmla="*/ 33 h 36"/>
                <a:gd name="T10" fmla="*/ 2 w 38"/>
                <a:gd name="T11" fmla="*/ 35 h 36"/>
                <a:gd name="T12" fmla="*/ 3 w 38"/>
                <a:gd name="T13" fmla="*/ 36 h 36"/>
                <a:gd name="T14" fmla="*/ 5 w 38"/>
                <a:gd name="T15" fmla="*/ 36 h 36"/>
                <a:gd name="T16" fmla="*/ 7 w 38"/>
                <a:gd name="T17" fmla="*/ 35 h 36"/>
                <a:gd name="T18" fmla="*/ 36 w 38"/>
                <a:gd name="T19" fmla="*/ 9 h 36"/>
                <a:gd name="T20" fmla="*/ 38 w 38"/>
                <a:gd name="T21" fmla="*/ 7 h 36"/>
                <a:gd name="T22" fmla="*/ 38 w 38"/>
                <a:gd name="T23" fmla="*/ 5 h 36"/>
                <a:gd name="T24" fmla="*/ 38 w 38"/>
                <a:gd name="T25" fmla="*/ 4 h 36"/>
                <a:gd name="T26" fmla="*/ 38 w 38"/>
                <a:gd name="T27" fmla="*/ 2 h 36"/>
                <a:gd name="T28" fmla="*/ 36 w 38"/>
                <a:gd name="T29" fmla="*/ 0 h 36"/>
                <a:gd name="T30" fmla="*/ 35 w 38"/>
                <a:gd name="T31" fmla="*/ 0 h 36"/>
                <a:gd name="T32" fmla="*/ 33 w 38"/>
                <a:gd name="T33" fmla="*/ 0 h 36"/>
                <a:gd name="T34" fmla="*/ 31 w 38"/>
                <a:gd name="T35" fmla="*/ 0 h 36"/>
                <a:gd name="T36" fmla="*/ 2 w 38"/>
                <a:gd name="T37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6">
                  <a:moveTo>
                    <a:pt x="2" y="26"/>
                  </a:moveTo>
                  <a:lnTo>
                    <a:pt x="0" y="28"/>
                  </a:lnTo>
                  <a:lnTo>
                    <a:pt x="0" y="30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2" y="35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7" y="35"/>
                  </a:lnTo>
                  <a:lnTo>
                    <a:pt x="36" y="9"/>
                  </a:lnTo>
                  <a:lnTo>
                    <a:pt x="38" y="7"/>
                  </a:lnTo>
                  <a:lnTo>
                    <a:pt x="38" y="5"/>
                  </a:lnTo>
                  <a:lnTo>
                    <a:pt x="38" y="4"/>
                  </a:lnTo>
                  <a:lnTo>
                    <a:pt x="38" y="2"/>
                  </a:lnTo>
                  <a:lnTo>
                    <a:pt x="36" y="0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1" y="0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68" name="Freeform 88"/>
            <p:cNvSpPr>
              <a:spLocks/>
            </p:cNvSpPr>
            <p:nvPr/>
          </p:nvSpPr>
          <p:spPr bwMode="auto">
            <a:xfrm>
              <a:off x="2105" y="1115"/>
              <a:ext cx="20" cy="18"/>
            </a:xfrm>
            <a:custGeom>
              <a:avLst/>
              <a:gdLst>
                <a:gd name="T0" fmla="*/ 4 w 41"/>
                <a:gd name="T1" fmla="*/ 27 h 36"/>
                <a:gd name="T2" fmla="*/ 2 w 41"/>
                <a:gd name="T3" fmla="*/ 29 h 36"/>
                <a:gd name="T4" fmla="*/ 0 w 41"/>
                <a:gd name="T5" fmla="*/ 31 h 36"/>
                <a:gd name="T6" fmla="*/ 0 w 41"/>
                <a:gd name="T7" fmla="*/ 33 h 36"/>
                <a:gd name="T8" fmla="*/ 2 w 41"/>
                <a:gd name="T9" fmla="*/ 34 h 36"/>
                <a:gd name="T10" fmla="*/ 4 w 41"/>
                <a:gd name="T11" fmla="*/ 36 h 36"/>
                <a:gd name="T12" fmla="*/ 6 w 41"/>
                <a:gd name="T13" fmla="*/ 36 h 36"/>
                <a:gd name="T14" fmla="*/ 7 w 41"/>
                <a:gd name="T15" fmla="*/ 36 h 36"/>
                <a:gd name="T16" fmla="*/ 9 w 41"/>
                <a:gd name="T17" fmla="*/ 36 h 36"/>
                <a:gd name="T18" fmla="*/ 37 w 41"/>
                <a:gd name="T19" fmla="*/ 10 h 36"/>
                <a:gd name="T20" fmla="*/ 39 w 41"/>
                <a:gd name="T21" fmla="*/ 8 h 36"/>
                <a:gd name="T22" fmla="*/ 41 w 41"/>
                <a:gd name="T23" fmla="*/ 7 h 36"/>
                <a:gd name="T24" fmla="*/ 41 w 41"/>
                <a:gd name="T25" fmla="*/ 5 h 36"/>
                <a:gd name="T26" fmla="*/ 39 w 41"/>
                <a:gd name="T27" fmla="*/ 3 h 36"/>
                <a:gd name="T28" fmla="*/ 37 w 41"/>
                <a:gd name="T29" fmla="*/ 2 h 36"/>
                <a:gd name="T30" fmla="*/ 35 w 41"/>
                <a:gd name="T31" fmla="*/ 0 h 36"/>
                <a:gd name="T32" fmla="*/ 34 w 41"/>
                <a:gd name="T33" fmla="*/ 0 h 36"/>
                <a:gd name="T34" fmla="*/ 32 w 41"/>
                <a:gd name="T35" fmla="*/ 2 h 36"/>
                <a:gd name="T36" fmla="*/ 4 w 41"/>
                <a:gd name="T37" fmla="*/ 2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1" h="36">
                  <a:moveTo>
                    <a:pt x="4" y="27"/>
                  </a:moveTo>
                  <a:lnTo>
                    <a:pt x="2" y="29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2" y="34"/>
                  </a:lnTo>
                  <a:lnTo>
                    <a:pt x="4" y="36"/>
                  </a:lnTo>
                  <a:lnTo>
                    <a:pt x="6" y="36"/>
                  </a:lnTo>
                  <a:lnTo>
                    <a:pt x="7" y="36"/>
                  </a:lnTo>
                  <a:lnTo>
                    <a:pt x="9" y="36"/>
                  </a:lnTo>
                  <a:lnTo>
                    <a:pt x="37" y="10"/>
                  </a:lnTo>
                  <a:lnTo>
                    <a:pt x="39" y="8"/>
                  </a:lnTo>
                  <a:lnTo>
                    <a:pt x="41" y="7"/>
                  </a:lnTo>
                  <a:lnTo>
                    <a:pt x="41" y="5"/>
                  </a:lnTo>
                  <a:lnTo>
                    <a:pt x="39" y="3"/>
                  </a:lnTo>
                  <a:lnTo>
                    <a:pt x="37" y="2"/>
                  </a:lnTo>
                  <a:lnTo>
                    <a:pt x="35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69" name="Freeform 89"/>
            <p:cNvSpPr>
              <a:spLocks/>
            </p:cNvSpPr>
            <p:nvPr/>
          </p:nvSpPr>
          <p:spPr bwMode="auto">
            <a:xfrm>
              <a:off x="2131" y="1093"/>
              <a:ext cx="20" cy="18"/>
            </a:xfrm>
            <a:custGeom>
              <a:avLst/>
              <a:gdLst>
                <a:gd name="T0" fmla="*/ 1 w 38"/>
                <a:gd name="T1" fmla="*/ 28 h 36"/>
                <a:gd name="T2" fmla="*/ 0 w 38"/>
                <a:gd name="T3" fmla="*/ 29 h 36"/>
                <a:gd name="T4" fmla="*/ 0 w 38"/>
                <a:gd name="T5" fmla="*/ 31 h 36"/>
                <a:gd name="T6" fmla="*/ 0 w 38"/>
                <a:gd name="T7" fmla="*/ 34 h 36"/>
                <a:gd name="T8" fmla="*/ 0 w 38"/>
                <a:gd name="T9" fmla="*/ 34 h 36"/>
                <a:gd name="T10" fmla="*/ 1 w 38"/>
                <a:gd name="T11" fmla="*/ 36 h 36"/>
                <a:gd name="T12" fmla="*/ 1 w 38"/>
                <a:gd name="T13" fmla="*/ 36 h 36"/>
                <a:gd name="T14" fmla="*/ 3 w 38"/>
                <a:gd name="T15" fmla="*/ 36 h 36"/>
                <a:gd name="T16" fmla="*/ 5 w 38"/>
                <a:gd name="T17" fmla="*/ 36 h 36"/>
                <a:gd name="T18" fmla="*/ 35 w 38"/>
                <a:gd name="T19" fmla="*/ 10 h 36"/>
                <a:gd name="T20" fmla="*/ 36 w 38"/>
                <a:gd name="T21" fmla="*/ 9 h 36"/>
                <a:gd name="T22" fmla="*/ 38 w 38"/>
                <a:gd name="T23" fmla="*/ 7 h 36"/>
                <a:gd name="T24" fmla="*/ 38 w 38"/>
                <a:gd name="T25" fmla="*/ 5 h 36"/>
                <a:gd name="T26" fmla="*/ 36 w 38"/>
                <a:gd name="T27" fmla="*/ 4 h 36"/>
                <a:gd name="T28" fmla="*/ 35 w 38"/>
                <a:gd name="T29" fmla="*/ 2 h 36"/>
                <a:gd name="T30" fmla="*/ 33 w 38"/>
                <a:gd name="T31" fmla="*/ 0 h 36"/>
                <a:gd name="T32" fmla="*/ 31 w 38"/>
                <a:gd name="T33" fmla="*/ 0 h 36"/>
                <a:gd name="T34" fmla="*/ 31 w 38"/>
                <a:gd name="T35" fmla="*/ 2 h 36"/>
                <a:gd name="T36" fmla="*/ 1 w 38"/>
                <a:gd name="T3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6">
                  <a:moveTo>
                    <a:pt x="1" y="28"/>
                  </a:moveTo>
                  <a:lnTo>
                    <a:pt x="0" y="29"/>
                  </a:lnTo>
                  <a:lnTo>
                    <a:pt x="0" y="31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35" y="10"/>
                  </a:lnTo>
                  <a:lnTo>
                    <a:pt x="36" y="9"/>
                  </a:lnTo>
                  <a:lnTo>
                    <a:pt x="38" y="7"/>
                  </a:lnTo>
                  <a:lnTo>
                    <a:pt x="38" y="5"/>
                  </a:lnTo>
                  <a:lnTo>
                    <a:pt x="36" y="4"/>
                  </a:lnTo>
                  <a:lnTo>
                    <a:pt x="35" y="2"/>
                  </a:lnTo>
                  <a:lnTo>
                    <a:pt x="33" y="0"/>
                  </a:lnTo>
                  <a:lnTo>
                    <a:pt x="31" y="0"/>
                  </a:lnTo>
                  <a:lnTo>
                    <a:pt x="31" y="2"/>
                  </a:lnTo>
                  <a:lnTo>
                    <a:pt x="1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70" name="Freeform 90"/>
            <p:cNvSpPr>
              <a:spLocks/>
            </p:cNvSpPr>
            <p:nvPr/>
          </p:nvSpPr>
          <p:spPr bwMode="auto">
            <a:xfrm>
              <a:off x="2157" y="1072"/>
              <a:ext cx="19" cy="17"/>
            </a:xfrm>
            <a:custGeom>
              <a:avLst/>
              <a:gdLst>
                <a:gd name="T0" fmla="*/ 2 w 39"/>
                <a:gd name="T1" fmla="*/ 24 h 34"/>
                <a:gd name="T2" fmla="*/ 0 w 39"/>
                <a:gd name="T3" fmla="*/ 28 h 34"/>
                <a:gd name="T4" fmla="*/ 0 w 39"/>
                <a:gd name="T5" fmla="*/ 29 h 34"/>
                <a:gd name="T6" fmla="*/ 0 w 39"/>
                <a:gd name="T7" fmla="*/ 29 h 34"/>
                <a:gd name="T8" fmla="*/ 0 w 39"/>
                <a:gd name="T9" fmla="*/ 33 h 34"/>
                <a:gd name="T10" fmla="*/ 2 w 39"/>
                <a:gd name="T11" fmla="*/ 34 h 34"/>
                <a:gd name="T12" fmla="*/ 4 w 39"/>
                <a:gd name="T13" fmla="*/ 34 h 34"/>
                <a:gd name="T14" fmla="*/ 6 w 39"/>
                <a:gd name="T15" fmla="*/ 34 h 34"/>
                <a:gd name="T16" fmla="*/ 7 w 39"/>
                <a:gd name="T17" fmla="*/ 34 h 34"/>
                <a:gd name="T18" fmla="*/ 37 w 39"/>
                <a:gd name="T19" fmla="*/ 7 h 34"/>
                <a:gd name="T20" fmla="*/ 39 w 39"/>
                <a:gd name="T21" fmla="*/ 5 h 34"/>
                <a:gd name="T22" fmla="*/ 39 w 39"/>
                <a:gd name="T23" fmla="*/ 5 h 34"/>
                <a:gd name="T24" fmla="*/ 39 w 39"/>
                <a:gd name="T25" fmla="*/ 2 h 34"/>
                <a:gd name="T26" fmla="*/ 39 w 39"/>
                <a:gd name="T27" fmla="*/ 0 h 34"/>
                <a:gd name="T28" fmla="*/ 37 w 39"/>
                <a:gd name="T29" fmla="*/ 0 h 34"/>
                <a:gd name="T30" fmla="*/ 35 w 39"/>
                <a:gd name="T31" fmla="*/ 0 h 34"/>
                <a:gd name="T32" fmla="*/ 33 w 39"/>
                <a:gd name="T33" fmla="*/ 0 h 34"/>
                <a:gd name="T34" fmla="*/ 32 w 39"/>
                <a:gd name="T35" fmla="*/ 0 h 34"/>
                <a:gd name="T36" fmla="*/ 2 w 39"/>
                <a:gd name="T37" fmla="*/ 2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34">
                  <a:moveTo>
                    <a:pt x="2" y="24"/>
                  </a:moveTo>
                  <a:lnTo>
                    <a:pt x="0" y="28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33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6" y="34"/>
                  </a:lnTo>
                  <a:lnTo>
                    <a:pt x="7" y="34"/>
                  </a:lnTo>
                  <a:lnTo>
                    <a:pt x="37" y="7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39" y="2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2" y="0"/>
                  </a:lnTo>
                  <a:lnTo>
                    <a:pt x="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71" name="Freeform 91"/>
            <p:cNvSpPr>
              <a:spLocks/>
            </p:cNvSpPr>
            <p:nvPr/>
          </p:nvSpPr>
          <p:spPr bwMode="auto">
            <a:xfrm>
              <a:off x="2182" y="1049"/>
              <a:ext cx="20" cy="17"/>
            </a:xfrm>
            <a:custGeom>
              <a:avLst/>
              <a:gdLst>
                <a:gd name="T0" fmla="*/ 3 w 40"/>
                <a:gd name="T1" fmla="*/ 24 h 35"/>
                <a:gd name="T2" fmla="*/ 2 w 40"/>
                <a:gd name="T3" fmla="*/ 26 h 35"/>
                <a:gd name="T4" fmla="*/ 0 w 40"/>
                <a:gd name="T5" fmla="*/ 28 h 35"/>
                <a:gd name="T6" fmla="*/ 0 w 40"/>
                <a:gd name="T7" fmla="*/ 30 h 35"/>
                <a:gd name="T8" fmla="*/ 2 w 40"/>
                <a:gd name="T9" fmla="*/ 31 h 35"/>
                <a:gd name="T10" fmla="*/ 3 w 40"/>
                <a:gd name="T11" fmla="*/ 33 h 35"/>
                <a:gd name="T12" fmla="*/ 5 w 40"/>
                <a:gd name="T13" fmla="*/ 35 h 35"/>
                <a:gd name="T14" fmla="*/ 7 w 40"/>
                <a:gd name="T15" fmla="*/ 35 h 35"/>
                <a:gd name="T16" fmla="*/ 9 w 40"/>
                <a:gd name="T17" fmla="*/ 33 h 35"/>
                <a:gd name="T18" fmla="*/ 38 w 40"/>
                <a:gd name="T19" fmla="*/ 7 h 35"/>
                <a:gd name="T20" fmla="*/ 40 w 40"/>
                <a:gd name="T21" fmla="*/ 7 h 35"/>
                <a:gd name="T22" fmla="*/ 40 w 40"/>
                <a:gd name="T23" fmla="*/ 5 h 35"/>
                <a:gd name="T24" fmla="*/ 40 w 40"/>
                <a:gd name="T25" fmla="*/ 2 h 35"/>
                <a:gd name="T26" fmla="*/ 40 w 40"/>
                <a:gd name="T27" fmla="*/ 2 h 35"/>
                <a:gd name="T28" fmla="*/ 38 w 40"/>
                <a:gd name="T29" fmla="*/ 0 h 35"/>
                <a:gd name="T30" fmla="*/ 37 w 40"/>
                <a:gd name="T31" fmla="*/ 0 h 35"/>
                <a:gd name="T32" fmla="*/ 35 w 40"/>
                <a:gd name="T33" fmla="*/ 0 h 35"/>
                <a:gd name="T34" fmla="*/ 33 w 40"/>
                <a:gd name="T35" fmla="*/ 0 h 35"/>
                <a:gd name="T36" fmla="*/ 3 w 40"/>
                <a:gd name="T37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35">
                  <a:moveTo>
                    <a:pt x="3" y="24"/>
                  </a:moveTo>
                  <a:lnTo>
                    <a:pt x="2" y="26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2" y="31"/>
                  </a:lnTo>
                  <a:lnTo>
                    <a:pt x="3" y="33"/>
                  </a:lnTo>
                  <a:lnTo>
                    <a:pt x="5" y="35"/>
                  </a:lnTo>
                  <a:lnTo>
                    <a:pt x="7" y="35"/>
                  </a:lnTo>
                  <a:lnTo>
                    <a:pt x="9" y="33"/>
                  </a:lnTo>
                  <a:lnTo>
                    <a:pt x="38" y="7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8" y="0"/>
                  </a:lnTo>
                  <a:lnTo>
                    <a:pt x="37" y="0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72" name="Freeform 92"/>
            <p:cNvSpPr>
              <a:spLocks/>
            </p:cNvSpPr>
            <p:nvPr/>
          </p:nvSpPr>
          <p:spPr bwMode="auto">
            <a:xfrm>
              <a:off x="2208" y="1026"/>
              <a:ext cx="19" cy="17"/>
            </a:xfrm>
            <a:custGeom>
              <a:avLst/>
              <a:gdLst>
                <a:gd name="T0" fmla="*/ 4 w 39"/>
                <a:gd name="T1" fmla="*/ 26 h 34"/>
                <a:gd name="T2" fmla="*/ 2 w 39"/>
                <a:gd name="T3" fmla="*/ 27 h 34"/>
                <a:gd name="T4" fmla="*/ 0 w 39"/>
                <a:gd name="T5" fmla="*/ 31 h 34"/>
                <a:gd name="T6" fmla="*/ 0 w 39"/>
                <a:gd name="T7" fmla="*/ 31 h 34"/>
                <a:gd name="T8" fmla="*/ 2 w 39"/>
                <a:gd name="T9" fmla="*/ 33 h 34"/>
                <a:gd name="T10" fmla="*/ 4 w 39"/>
                <a:gd name="T11" fmla="*/ 34 h 34"/>
                <a:gd name="T12" fmla="*/ 4 w 39"/>
                <a:gd name="T13" fmla="*/ 34 h 34"/>
                <a:gd name="T14" fmla="*/ 7 w 39"/>
                <a:gd name="T15" fmla="*/ 34 h 34"/>
                <a:gd name="T16" fmla="*/ 7 w 39"/>
                <a:gd name="T17" fmla="*/ 34 h 34"/>
                <a:gd name="T18" fmla="*/ 37 w 39"/>
                <a:gd name="T19" fmla="*/ 10 h 34"/>
                <a:gd name="T20" fmla="*/ 37 w 39"/>
                <a:gd name="T21" fmla="*/ 8 h 34"/>
                <a:gd name="T22" fmla="*/ 39 w 39"/>
                <a:gd name="T23" fmla="*/ 5 h 34"/>
                <a:gd name="T24" fmla="*/ 39 w 39"/>
                <a:gd name="T25" fmla="*/ 5 h 34"/>
                <a:gd name="T26" fmla="*/ 37 w 39"/>
                <a:gd name="T27" fmla="*/ 3 h 34"/>
                <a:gd name="T28" fmla="*/ 37 w 39"/>
                <a:gd name="T29" fmla="*/ 2 h 34"/>
                <a:gd name="T30" fmla="*/ 33 w 39"/>
                <a:gd name="T31" fmla="*/ 0 h 34"/>
                <a:gd name="T32" fmla="*/ 33 w 39"/>
                <a:gd name="T33" fmla="*/ 0 h 34"/>
                <a:gd name="T34" fmla="*/ 32 w 39"/>
                <a:gd name="T35" fmla="*/ 2 h 34"/>
                <a:gd name="T36" fmla="*/ 4 w 39"/>
                <a:gd name="T37" fmla="*/ 2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34">
                  <a:moveTo>
                    <a:pt x="4" y="26"/>
                  </a:moveTo>
                  <a:lnTo>
                    <a:pt x="2" y="2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2" y="33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7" y="34"/>
                  </a:lnTo>
                  <a:lnTo>
                    <a:pt x="7" y="34"/>
                  </a:lnTo>
                  <a:lnTo>
                    <a:pt x="37" y="10"/>
                  </a:lnTo>
                  <a:lnTo>
                    <a:pt x="37" y="8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37" y="3"/>
                  </a:lnTo>
                  <a:lnTo>
                    <a:pt x="37" y="2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2" y="2"/>
                  </a:lnTo>
                  <a:lnTo>
                    <a:pt x="4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73" name="Freeform 93"/>
            <p:cNvSpPr>
              <a:spLocks/>
            </p:cNvSpPr>
            <p:nvPr/>
          </p:nvSpPr>
          <p:spPr bwMode="auto">
            <a:xfrm>
              <a:off x="2234" y="1004"/>
              <a:ext cx="19" cy="18"/>
            </a:xfrm>
            <a:custGeom>
              <a:avLst/>
              <a:gdLst>
                <a:gd name="T0" fmla="*/ 3 w 38"/>
                <a:gd name="T1" fmla="*/ 28 h 36"/>
                <a:gd name="T2" fmla="*/ 0 w 38"/>
                <a:gd name="T3" fmla="*/ 28 h 36"/>
                <a:gd name="T4" fmla="*/ 0 w 38"/>
                <a:gd name="T5" fmla="*/ 31 h 36"/>
                <a:gd name="T6" fmla="*/ 0 w 38"/>
                <a:gd name="T7" fmla="*/ 33 h 36"/>
                <a:gd name="T8" fmla="*/ 0 w 38"/>
                <a:gd name="T9" fmla="*/ 33 h 36"/>
                <a:gd name="T10" fmla="*/ 3 w 38"/>
                <a:gd name="T11" fmla="*/ 36 h 36"/>
                <a:gd name="T12" fmla="*/ 3 w 38"/>
                <a:gd name="T13" fmla="*/ 36 h 36"/>
                <a:gd name="T14" fmla="*/ 5 w 38"/>
                <a:gd name="T15" fmla="*/ 36 h 36"/>
                <a:gd name="T16" fmla="*/ 7 w 38"/>
                <a:gd name="T17" fmla="*/ 36 h 36"/>
                <a:gd name="T18" fmla="*/ 34 w 38"/>
                <a:gd name="T19" fmla="*/ 10 h 36"/>
                <a:gd name="T20" fmla="*/ 36 w 38"/>
                <a:gd name="T21" fmla="*/ 9 h 36"/>
                <a:gd name="T22" fmla="*/ 38 w 38"/>
                <a:gd name="T23" fmla="*/ 7 h 36"/>
                <a:gd name="T24" fmla="*/ 38 w 38"/>
                <a:gd name="T25" fmla="*/ 5 h 36"/>
                <a:gd name="T26" fmla="*/ 36 w 38"/>
                <a:gd name="T27" fmla="*/ 3 h 36"/>
                <a:gd name="T28" fmla="*/ 34 w 38"/>
                <a:gd name="T29" fmla="*/ 2 h 36"/>
                <a:gd name="T30" fmla="*/ 33 w 38"/>
                <a:gd name="T31" fmla="*/ 0 h 36"/>
                <a:gd name="T32" fmla="*/ 33 w 38"/>
                <a:gd name="T33" fmla="*/ 0 h 36"/>
                <a:gd name="T34" fmla="*/ 31 w 38"/>
                <a:gd name="T35" fmla="*/ 2 h 36"/>
                <a:gd name="T36" fmla="*/ 3 w 38"/>
                <a:gd name="T3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6">
                  <a:moveTo>
                    <a:pt x="3" y="28"/>
                  </a:moveTo>
                  <a:lnTo>
                    <a:pt x="0" y="28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7" y="36"/>
                  </a:lnTo>
                  <a:lnTo>
                    <a:pt x="34" y="10"/>
                  </a:lnTo>
                  <a:lnTo>
                    <a:pt x="36" y="9"/>
                  </a:lnTo>
                  <a:lnTo>
                    <a:pt x="38" y="7"/>
                  </a:lnTo>
                  <a:lnTo>
                    <a:pt x="38" y="5"/>
                  </a:lnTo>
                  <a:lnTo>
                    <a:pt x="36" y="3"/>
                  </a:lnTo>
                  <a:lnTo>
                    <a:pt x="34" y="2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1" y="2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74" name="Freeform 94"/>
            <p:cNvSpPr>
              <a:spLocks/>
            </p:cNvSpPr>
            <p:nvPr/>
          </p:nvSpPr>
          <p:spPr bwMode="auto">
            <a:xfrm>
              <a:off x="2260" y="981"/>
              <a:ext cx="19" cy="17"/>
            </a:xfrm>
            <a:custGeom>
              <a:avLst/>
              <a:gdLst>
                <a:gd name="T0" fmla="*/ 2 w 38"/>
                <a:gd name="T1" fmla="*/ 26 h 35"/>
                <a:gd name="T2" fmla="*/ 0 w 38"/>
                <a:gd name="T3" fmla="*/ 28 h 35"/>
                <a:gd name="T4" fmla="*/ 0 w 38"/>
                <a:gd name="T5" fmla="*/ 30 h 35"/>
                <a:gd name="T6" fmla="*/ 0 w 38"/>
                <a:gd name="T7" fmla="*/ 31 h 35"/>
                <a:gd name="T8" fmla="*/ 0 w 38"/>
                <a:gd name="T9" fmla="*/ 33 h 35"/>
                <a:gd name="T10" fmla="*/ 2 w 38"/>
                <a:gd name="T11" fmla="*/ 35 h 35"/>
                <a:gd name="T12" fmla="*/ 4 w 38"/>
                <a:gd name="T13" fmla="*/ 35 h 35"/>
                <a:gd name="T14" fmla="*/ 5 w 38"/>
                <a:gd name="T15" fmla="*/ 35 h 35"/>
                <a:gd name="T16" fmla="*/ 7 w 38"/>
                <a:gd name="T17" fmla="*/ 35 h 35"/>
                <a:gd name="T18" fmla="*/ 37 w 38"/>
                <a:gd name="T19" fmla="*/ 9 h 35"/>
                <a:gd name="T20" fmla="*/ 38 w 38"/>
                <a:gd name="T21" fmla="*/ 7 h 35"/>
                <a:gd name="T22" fmla="*/ 38 w 38"/>
                <a:gd name="T23" fmla="*/ 5 h 35"/>
                <a:gd name="T24" fmla="*/ 38 w 38"/>
                <a:gd name="T25" fmla="*/ 4 h 35"/>
                <a:gd name="T26" fmla="*/ 38 w 38"/>
                <a:gd name="T27" fmla="*/ 2 h 35"/>
                <a:gd name="T28" fmla="*/ 37 w 38"/>
                <a:gd name="T29" fmla="*/ 0 h 35"/>
                <a:gd name="T30" fmla="*/ 35 w 38"/>
                <a:gd name="T31" fmla="*/ 0 h 35"/>
                <a:gd name="T32" fmla="*/ 33 w 38"/>
                <a:gd name="T33" fmla="*/ 0 h 35"/>
                <a:gd name="T34" fmla="*/ 32 w 38"/>
                <a:gd name="T35" fmla="*/ 0 h 35"/>
                <a:gd name="T36" fmla="*/ 2 w 38"/>
                <a:gd name="T37" fmla="*/ 2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5">
                  <a:moveTo>
                    <a:pt x="2" y="26"/>
                  </a:moveTo>
                  <a:lnTo>
                    <a:pt x="0" y="28"/>
                  </a:lnTo>
                  <a:lnTo>
                    <a:pt x="0" y="30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2" y="35"/>
                  </a:lnTo>
                  <a:lnTo>
                    <a:pt x="4" y="35"/>
                  </a:lnTo>
                  <a:lnTo>
                    <a:pt x="5" y="35"/>
                  </a:lnTo>
                  <a:lnTo>
                    <a:pt x="7" y="35"/>
                  </a:lnTo>
                  <a:lnTo>
                    <a:pt x="37" y="9"/>
                  </a:lnTo>
                  <a:lnTo>
                    <a:pt x="38" y="7"/>
                  </a:lnTo>
                  <a:lnTo>
                    <a:pt x="38" y="5"/>
                  </a:lnTo>
                  <a:lnTo>
                    <a:pt x="38" y="4"/>
                  </a:lnTo>
                  <a:lnTo>
                    <a:pt x="38" y="2"/>
                  </a:lnTo>
                  <a:lnTo>
                    <a:pt x="37" y="0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2" y="0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75" name="Freeform 95"/>
            <p:cNvSpPr>
              <a:spLocks/>
            </p:cNvSpPr>
            <p:nvPr/>
          </p:nvSpPr>
          <p:spPr bwMode="auto">
            <a:xfrm>
              <a:off x="2269" y="942"/>
              <a:ext cx="56" cy="56"/>
            </a:xfrm>
            <a:custGeom>
              <a:avLst/>
              <a:gdLst>
                <a:gd name="T0" fmla="*/ 65 w 112"/>
                <a:gd name="T1" fmla="*/ 114 h 114"/>
                <a:gd name="T2" fmla="*/ 112 w 112"/>
                <a:gd name="T3" fmla="*/ 0 h 114"/>
                <a:gd name="T4" fmla="*/ 0 w 112"/>
                <a:gd name="T5" fmla="*/ 28 h 114"/>
                <a:gd name="T6" fmla="*/ 65 w 112"/>
                <a:gd name="T7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14">
                  <a:moveTo>
                    <a:pt x="65" y="114"/>
                  </a:moveTo>
                  <a:lnTo>
                    <a:pt x="112" y="0"/>
                  </a:lnTo>
                  <a:lnTo>
                    <a:pt x="0" y="28"/>
                  </a:lnTo>
                  <a:lnTo>
                    <a:pt x="65" y="1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76" name="Rectangle 96"/>
            <p:cNvSpPr>
              <a:spLocks noChangeArrowheads="1"/>
            </p:cNvSpPr>
            <p:nvPr/>
          </p:nvSpPr>
          <p:spPr bwMode="auto">
            <a:xfrm>
              <a:off x="2407" y="1336"/>
              <a:ext cx="2355" cy="775"/>
            </a:xfrm>
            <a:prstGeom prst="rect">
              <a:avLst/>
            </a:prstGeom>
            <a:solidFill>
              <a:srgbClr val="FFFFCC"/>
            </a:solidFill>
            <a:ln w="8001">
              <a:solidFill>
                <a:srgbClr val="9900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377" name="Rectangle 97"/>
            <p:cNvSpPr>
              <a:spLocks noChangeArrowheads="1"/>
            </p:cNvSpPr>
            <p:nvPr/>
          </p:nvSpPr>
          <p:spPr bwMode="auto">
            <a:xfrm>
              <a:off x="2459" y="1336"/>
              <a:ext cx="2303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378" name="Rectangle 98"/>
            <p:cNvSpPr>
              <a:spLocks noChangeArrowheads="1"/>
            </p:cNvSpPr>
            <p:nvPr/>
          </p:nvSpPr>
          <p:spPr bwMode="auto">
            <a:xfrm>
              <a:off x="2488" y="1336"/>
              <a:ext cx="98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Intragranular bubbles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79" name="Rectangle 99"/>
            <p:cNvSpPr>
              <a:spLocks noChangeArrowheads="1"/>
            </p:cNvSpPr>
            <p:nvPr/>
          </p:nvSpPr>
          <p:spPr bwMode="auto">
            <a:xfrm>
              <a:off x="3451" y="1338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80" name="Rectangle 100"/>
            <p:cNvSpPr>
              <a:spLocks noChangeArrowheads="1"/>
            </p:cNvSpPr>
            <p:nvPr/>
          </p:nvSpPr>
          <p:spPr bwMode="auto">
            <a:xfrm>
              <a:off x="2480" y="1447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81" name="Rectangle 101"/>
            <p:cNvSpPr>
              <a:spLocks noChangeArrowheads="1"/>
            </p:cNvSpPr>
            <p:nvPr/>
          </p:nvSpPr>
          <p:spPr bwMode="auto">
            <a:xfrm>
              <a:off x="2523" y="1447"/>
              <a:ext cx="12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nucleation and coalescence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82" name="Rectangle 102"/>
            <p:cNvSpPr>
              <a:spLocks noChangeArrowheads="1"/>
            </p:cNvSpPr>
            <p:nvPr/>
          </p:nvSpPr>
          <p:spPr bwMode="auto">
            <a:xfrm>
              <a:off x="3704" y="1447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83" name="Rectangle 103"/>
            <p:cNvSpPr>
              <a:spLocks noChangeArrowheads="1"/>
            </p:cNvSpPr>
            <p:nvPr/>
          </p:nvSpPr>
          <p:spPr bwMode="auto">
            <a:xfrm>
              <a:off x="2480" y="1553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84" name="Rectangle 104"/>
            <p:cNvSpPr>
              <a:spLocks noChangeArrowheads="1"/>
            </p:cNvSpPr>
            <p:nvPr/>
          </p:nvSpPr>
          <p:spPr bwMode="auto">
            <a:xfrm>
              <a:off x="2520" y="1553"/>
              <a:ext cx="92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capture of gas atoms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85" name="Rectangle 105"/>
            <p:cNvSpPr>
              <a:spLocks noChangeArrowheads="1"/>
            </p:cNvSpPr>
            <p:nvPr/>
          </p:nvSpPr>
          <p:spPr bwMode="auto">
            <a:xfrm>
              <a:off x="3419" y="1553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86" name="Rectangle 106"/>
            <p:cNvSpPr>
              <a:spLocks noChangeArrowheads="1"/>
            </p:cNvSpPr>
            <p:nvPr/>
          </p:nvSpPr>
          <p:spPr bwMode="auto">
            <a:xfrm>
              <a:off x="2480" y="1661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87" name="Rectangle 107"/>
            <p:cNvSpPr>
              <a:spLocks noChangeArrowheads="1"/>
            </p:cNvSpPr>
            <p:nvPr/>
          </p:nvSpPr>
          <p:spPr bwMode="auto">
            <a:xfrm>
              <a:off x="2519" y="1661"/>
              <a:ext cx="101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loss of gas atoms by re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88" name="Rectangle 108"/>
            <p:cNvSpPr>
              <a:spLocks noChangeArrowheads="1"/>
            </p:cNvSpPr>
            <p:nvPr/>
          </p:nvSpPr>
          <p:spPr bwMode="auto">
            <a:xfrm>
              <a:off x="3509" y="1661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89" name="Rectangle 109"/>
            <p:cNvSpPr>
              <a:spLocks noChangeArrowheads="1"/>
            </p:cNvSpPr>
            <p:nvPr/>
          </p:nvSpPr>
          <p:spPr bwMode="auto">
            <a:xfrm>
              <a:off x="3551" y="1661"/>
              <a:ext cx="108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solution (thermal &amp; recoil)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90" name="Rectangle 110"/>
            <p:cNvSpPr>
              <a:spLocks noChangeArrowheads="1"/>
            </p:cNvSpPr>
            <p:nvPr/>
          </p:nvSpPr>
          <p:spPr bwMode="auto">
            <a:xfrm>
              <a:off x="4612" y="1661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91" name="Rectangle 111"/>
            <p:cNvSpPr>
              <a:spLocks noChangeArrowheads="1"/>
            </p:cNvSpPr>
            <p:nvPr/>
          </p:nvSpPr>
          <p:spPr bwMode="auto">
            <a:xfrm>
              <a:off x="2480" y="1768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92" name="Rectangle 112"/>
            <p:cNvSpPr>
              <a:spLocks noChangeArrowheads="1"/>
            </p:cNvSpPr>
            <p:nvPr/>
          </p:nvSpPr>
          <p:spPr bwMode="auto">
            <a:xfrm>
              <a:off x="2513" y="1768"/>
              <a:ext cx="10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di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93" name="Rectangle 113"/>
            <p:cNvSpPr>
              <a:spLocks noChangeArrowheads="1"/>
            </p:cNvSpPr>
            <p:nvPr/>
          </p:nvSpPr>
          <p:spPr bwMode="auto">
            <a:xfrm>
              <a:off x="2629" y="1768"/>
              <a:ext cx="204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ffusion towards grain boundaries (face bubbles):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94" name="Rectangle 114"/>
            <p:cNvSpPr>
              <a:spLocks noChangeArrowheads="1"/>
            </p:cNvSpPr>
            <p:nvPr/>
          </p:nvSpPr>
          <p:spPr bwMode="auto">
            <a:xfrm>
              <a:off x="4628" y="1768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95" name="Rectangle 115"/>
            <p:cNvSpPr>
              <a:spLocks noChangeArrowheads="1"/>
            </p:cNvSpPr>
            <p:nvPr/>
          </p:nvSpPr>
          <p:spPr bwMode="auto">
            <a:xfrm>
              <a:off x="2488" y="1881"/>
              <a:ext cx="10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 directional diffusion by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96" name="Rectangle 116"/>
            <p:cNvSpPr>
              <a:spLocks noChangeArrowheads="1"/>
            </p:cNvSpPr>
            <p:nvPr/>
          </p:nvSpPr>
          <p:spPr bwMode="auto">
            <a:xfrm>
              <a:off x="3503" y="1872"/>
              <a:ext cx="6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  <a:latin typeface="Symbol" pitchFamily="18" charset="2"/>
                </a:rPr>
                <a:t>С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97" name="Rectangle 117"/>
            <p:cNvSpPr>
              <a:spLocks noChangeArrowheads="1"/>
            </p:cNvSpPr>
            <p:nvPr/>
          </p:nvSpPr>
          <p:spPr bwMode="auto">
            <a:xfrm>
              <a:off x="3564" y="1881"/>
              <a:ext cx="32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T, grain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98" name="Rectangle 118"/>
            <p:cNvSpPr>
              <a:spLocks noChangeArrowheads="1"/>
            </p:cNvSpPr>
            <p:nvPr/>
          </p:nvSpPr>
          <p:spPr bwMode="auto">
            <a:xfrm>
              <a:off x="3881" y="1881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99" name="Rectangle 119"/>
            <p:cNvSpPr>
              <a:spLocks noChangeArrowheads="1"/>
            </p:cNvSpPr>
            <p:nvPr/>
          </p:nvSpPr>
          <p:spPr bwMode="auto">
            <a:xfrm>
              <a:off x="3919" y="1881"/>
              <a:ext cx="85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boundary sweeping,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00" name="Rectangle 120"/>
            <p:cNvSpPr>
              <a:spLocks noChangeArrowheads="1"/>
            </p:cNvSpPr>
            <p:nvPr/>
          </p:nvSpPr>
          <p:spPr bwMode="auto">
            <a:xfrm>
              <a:off x="4758" y="1881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01" name="Rectangle 121"/>
            <p:cNvSpPr>
              <a:spLocks noChangeArrowheads="1"/>
            </p:cNvSpPr>
            <p:nvPr/>
          </p:nvSpPr>
          <p:spPr bwMode="auto">
            <a:xfrm>
              <a:off x="2492" y="1990"/>
              <a:ext cx="15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 dislocation creep, vacancy gradient.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02" name="Rectangle 122"/>
            <p:cNvSpPr>
              <a:spLocks noChangeArrowheads="1"/>
            </p:cNvSpPr>
            <p:nvPr/>
          </p:nvSpPr>
          <p:spPr bwMode="auto">
            <a:xfrm>
              <a:off x="4034" y="1990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03" name="Rectangle 123"/>
            <p:cNvSpPr>
              <a:spLocks noChangeArrowheads="1"/>
            </p:cNvSpPr>
            <p:nvPr/>
          </p:nvSpPr>
          <p:spPr bwMode="auto">
            <a:xfrm>
              <a:off x="2479" y="2095"/>
              <a:ext cx="2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1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04" name="Rectangle 124"/>
            <p:cNvSpPr>
              <a:spLocks noChangeArrowheads="1"/>
            </p:cNvSpPr>
            <p:nvPr/>
          </p:nvSpPr>
          <p:spPr bwMode="auto">
            <a:xfrm>
              <a:off x="2474" y="2193"/>
              <a:ext cx="1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05" name="Rectangle 125"/>
            <p:cNvSpPr>
              <a:spLocks noChangeArrowheads="1"/>
            </p:cNvSpPr>
            <p:nvPr/>
          </p:nvSpPr>
          <p:spPr bwMode="auto">
            <a:xfrm>
              <a:off x="2473" y="2276"/>
              <a:ext cx="2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06" name="Rectangle 126"/>
            <p:cNvSpPr>
              <a:spLocks noChangeArrowheads="1"/>
            </p:cNvSpPr>
            <p:nvPr/>
          </p:nvSpPr>
          <p:spPr bwMode="auto">
            <a:xfrm>
              <a:off x="2499" y="2276"/>
              <a:ext cx="1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07" name="Rectangle 127"/>
            <p:cNvSpPr>
              <a:spLocks noChangeArrowheads="1"/>
            </p:cNvSpPr>
            <p:nvPr/>
          </p:nvSpPr>
          <p:spPr bwMode="auto">
            <a:xfrm>
              <a:off x="2605" y="2276"/>
              <a:ext cx="1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08" name="Rectangle 128"/>
            <p:cNvSpPr>
              <a:spLocks noChangeArrowheads="1"/>
            </p:cNvSpPr>
            <p:nvPr/>
          </p:nvSpPr>
          <p:spPr bwMode="auto">
            <a:xfrm>
              <a:off x="2474" y="2358"/>
              <a:ext cx="1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09" name="Rectangle 129"/>
            <p:cNvSpPr>
              <a:spLocks noChangeArrowheads="1"/>
            </p:cNvSpPr>
            <p:nvPr/>
          </p:nvSpPr>
          <p:spPr bwMode="auto">
            <a:xfrm>
              <a:off x="2474" y="2441"/>
              <a:ext cx="1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10" name="Rectangle 130"/>
            <p:cNvSpPr>
              <a:spLocks noChangeArrowheads="1"/>
            </p:cNvSpPr>
            <p:nvPr/>
          </p:nvSpPr>
          <p:spPr bwMode="auto">
            <a:xfrm>
              <a:off x="2474" y="2522"/>
              <a:ext cx="1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11" name="Rectangle 131"/>
            <p:cNvSpPr>
              <a:spLocks noChangeArrowheads="1"/>
            </p:cNvSpPr>
            <p:nvPr/>
          </p:nvSpPr>
          <p:spPr bwMode="auto">
            <a:xfrm>
              <a:off x="2474" y="2605"/>
              <a:ext cx="1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12" name="Rectangle 132"/>
            <p:cNvSpPr>
              <a:spLocks noChangeArrowheads="1"/>
            </p:cNvSpPr>
            <p:nvPr/>
          </p:nvSpPr>
          <p:spPr bwMode="auto">
            <a:xfrm>
              <a:off x="2785" y="2529"/>
              <a:ext cx="838" cy="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13" name="Freeform 133"/>
            <p:cNvSpPr>
              <a:spLocks/>
            </p:cNvSpPr>
            <p:nvPr/>
          </p:nvSpPr>
          <p:spPr bwMode="auto">
            <a:xfrm>
              <a:off x="1553" y="2842"/>
              <a:ext cx="140" cy="221"/>
            </a:xfrm>
            <a:custGeom>
              <a:avLst/>
              <a:gdLst>
                <a:gd name="T0" fmla="*/ 51 w 279"/>
                <a:gd name="T1" fmla="*/ 1 h 442"/>
                <a:gd name="T2" fmla="*/ 41 w 279"/>
                <a:gd name="T3" fmla="*/ 5 h 442"/>
                <a:gd name="T4" fmla="*/ 32 w 279"/>
                <a:gd name="T5" fmla="*/ 10 h 442"/>
                <a:gd name="T6" fmla="*/ 23 w 279"/>
                <a:gd name="T7" fmla="*/ 17 h 442"/>
                <a:gd name="T8" fmla="*/ 16 w 279"/>
                <a:gd name="T9" fmla="*/ 27 h 442"/>
                <a:gd name="T10" fmla="*/ 11 w 279"/>
                <a:gd name="T11" fmla="*/ 39 h 442"/>
                <a:gd name="T12" fmla="*/ 6 w 279"/>
                <a:gd name="T13" fmla="*/ 51 h 442"/>
                <a:gd name="T14" fmla="*/ 2 w 279"/>
                <a:gd name="T15" fmla="*/ 65 h 442"/>
                <a:gd name="T16" fmla="*/ 0 w 279"/>
                <a:gd name="T17" fmla="*/ 82 h 442"/>
                <a:gd name="T18" fmla="*/ 0 w 279"/>
                <a:gd name="T19" fmla="*/ 117 h 442"/>
                <a:gd name="T20" fmla="*/ 6 w 279"/>
                <a:gd name="T21" fmla="*/ 156 h 442"/>
                <a:gd name="T22" fmla="*/ 16 w 279"/>
                <a:gd name="T23" fmla="*/ 199 h 442"/>
                <a:gd name="T24" fmla="*/ 32 w 279"/>
                <a:gd name="T25" fmla="*/ 242 h 442"/>
                <a:gd name="T26" fmla="*/ 51 w 279"/>
                <a:gd name="T27" fmla="*/ 287 h 442"/>
                <a:gd name="T28" fmla="*/ 74 w 279"/>
                <a:gd name="T29" fmla="*/ 327 h 442"/>
                <a:gd name="T30" fmla="*/ 86 w 279"/>
                <a:gd name="T31" fmla="*/ 347 h 442"/>
                <a:gd name="T32" fmla="*/ 98 w 279"/>
                <a:gd name="T33" fmla="*/ 363 h 442"/>
                <a:gd name="T34" fmla="*/ 112 w 279"/>
                <a:gd name="T35" fmla="*/ 378 h 442"/>
                <a:gd name="T36" fmla="*/ 124 w 279"/>
                <a:gd name="T37" fmla="*/ 392 h 442"/>
                <a:gd name="T38" fmla="*/ 138 w 279"/>
                <a:gd name="T39" fmla="*/ 404 h 442"/>
                <a:gd name="T40" fmla="*/ 154 w 279"/>
                <a:gd name="T41" fmla="*/ 416 h 442"/>
                <a:gd name="T42" fmla="*/ 166 w 279"/>
                <a:gd name="T43" fmla="*/ 425 h 442"/>
                <a:gd name="T44" fmla="*/ 178 w 279"/>
                <a:gd name="T45" fmla="*/ 433 h 442"/>
                <a:gd name="T46" fmla="*/ 191 w 279"/>
                <a:gd name="T47" fmla="*/ 438 h 442"/>
                <a:gd name="T48" fmla="*/ 206 w 279"/>
                <a:gd name="T49" fmla="*/ 440 h 442"/>
                <a:gd name="T50" fmla="*/ 217 w 279"/>
                <a:gd name="T51" fmla="*/ 442 h 442"/>
                <a:gd name="T52" fmla="*/ 229 w 279"/>
                <a:gd name="T53" fmla="*/ 440 h 442"/>
                <a:gd name="T54" fmla="*/ 239 w 279"/>
                <a:gd name="T55" fmla="*/ 437 h 442"/>
                <a:gd name="T56" fmla="*/ 248 w 279"/>
                <a:gd name="T57" fmla="*/ 432 h 442"/>
                <a:gd name="T58" fmla="*/ 257 w 279"/>
                <a:gd name="T59" fmla="*/ 425 h 442"/>
                <a:gd name="T60" fmla="*/ 264 w 279"/>
                <a:gd name="T61" fmla="*/ 413 h 442"/>
                <a:gd name="T62" fmla="*/ 269 w 279"/>
                <a:gd name="T63" fmla="*/ 404 h 442"/>
                <a:gd name="T64" fmla="*/ 274 w 279"/>
                <a:gd name="T65" fmla="*/ 390 h 442"/>
                <a:gd name="T66" fmla="*/ 278 w 279"/>
                <a:gd name="T67" fmla="*/ 375 h 442"/>
                <a:gd name="T68" fmla="*/ 279 w 279"/>
                <a:gd name="T69" fmla="*/ 359 h 442"/>
                <a:gd name="T70" fmla="*/ 279 w 279"/>
                <a:gd name="T71" fmla="*/ 342 h 442"/>
                <a:gd name="T72" fmla="*/ 279 w 279"/>
                <a:gd name="T73" fmla="*/ 325 h 442"/>
                <a:gd name="T74" fmla="*/ 274 w 279"/>
                <a:gd name="T75" fmla="*/ 285 h 442"/>
                <a:gd name="T76" fmla="*/ 264 w 279"/>
                <a:gd name="T77" fmla="*/ 242 h 442"/>
                <a:gd name="T78" fmla="*/ 248 w 279"/>
                <a:gd name="T79" fmla="*/ 198 h 442"/>
                <a:gd name="T80" fmla="*/ 229 w 279"/>
                <a:gd name="T81" fmla="*/ 154 h 442"/>
                <a:gd name="T82" fmla="*/ 206 w 279"/>
                <a:gd name="T83" fmla="*/ 113 h 442"/>
                <a:gd name="T84" fmla="*/ 194 w 279"/>
                <a:gd name="T85" fmla="*/ 96 h 442"/>
                <a:gd name="T86" fmla="*/ 182 w 279"/>
                <a:gd name="T87" fmla="*/ 79 h 442"/>
                <a:gd name="T88" fmla="*/ 168 w 279"/>
                <a:gd name="T89" fmla="*/ 63 h 442"/>
                <a:gd name="T90" fmla="*/ 156 w 279"/>
                <a:gd name="T91" fmla="*/ 49 h 442"/>
                <a:gd name="T92" fmla="*/ 140 w 279"/>
                <a:gd name="T93" fmla="*/ 36 h 442"/>
                <a:gd name="T94" fmla="*/ 128 w 279"/>
                <a:gd name="T95" fmla="*/ 25 h 442"/>
                <a:gd name="T96" fmla="*/ 114 w 279"/>
                <a:gd name="T97" fmla="*/ 17 h 442"/>
                <a:gd name="T98" fmla="*/ 102 w 279"/>
                <a:gd name="T99" fmla="*/ 10 h 442"/>
                <a:gd name="T100" fmla="*/ 88 w 279"/>
                <a:gd name="T101" fmla="*/ 3 h 442"/>
                <a:gd name="T102" fmla="*/ 75 w 279"/>
                <a:gd name="T103" fmla="*/ 1 h 442"/>
                <a:gd name="T104" fmla="*/ 63 w 279"/>
                <a:gd name="T105" fmla="*/ 0 h 442"/>
                <a:gd name="T106" fmla="*/ 51 w 279"/>
                <a:gd name="T107" fmla="*/ 1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9" h="442">
                  <a:moveTo>
                    <a:pt x="51" y="1"/>
                  </a:moveTo>
                  <a:lnTo>
                    <a:pt x="41" y="5"/>
                  </a:lnTo>
                  <a:lnTo>
                    <a:pt x="32" y="10"/>
                  </a:lnTo>
                  <a:lnTo>
                    <a:pt x="23" y="17"/>
                  </a:lnTo>
                  <a:lnTo>
                    <a:pt x="16" y="27"/>
                  </a:lnTo>
                  <a:lnTo>
                    <a:pt x="11" y="39"/>
                  </a:lnTo>
                  <a:lnTo>
                    <a:pt x="6" y="51"/>
                  </a:lnTo>
                  <a:lnTo>
                    <a:pt x="2" y="65"/>
                  </a:lnTo>
                  <a:lnTo>
                    <a:pt x="0" y="82"/>
                  </a:lnTo>
                  <a:lnTo>
                    <a:pt x="0" y="117"/>
                  </a:lnTo>
                  <a:lnTo>
                    <a:pt x="6" y="156"/>
                  </a:lnTo>
                  <a:lnTo>
                    <a:pt x="16" y="199"/>
                  </a:lnTo>
                  <a:lnTo>
                    <a:pt x="32" y="242"/>
                  </a:lnTo>
                  <a:lnTo>
                    <a:pt x="51" y="287"/>
                  </a:lnTo>
                  <a:lnTo>
                    <a:pt x="74" y="327"/>
                  </a:lnTo>
                  <a:lnTo>
                    <a:pt x="86" y="347"/>
                  </a:lnTo>
                  <a:lnTo>
                    <a:pt x="98" y="363"/>
                  </a:lnTo>
                  <a:lnTo>
                    <a:pt x="112" y="378"/>
                  </a:lnTo>
                  <a:lnTo>
                    <a:pt x="124" y="392"/>
                  </a:lnTo>
                  <a:lnTo>
                    <a:pt x="138" y="404"/>
                  </a:lnTo>
                  <a:lnTo>
                    <a:pt x="154" y="416"/>
                  </a:lnTo>
                  <a:lnTo>
                    <a:pt x="166" y="425"/>
                  </a:lnTo>
                  <a:lnTo>
                    <a:pt x="178" y="433"/>
                  </a:lnTo>
                  <a:lnTo>
                    <a:pt x="191" y="438"/>
                  </a:lnTo>
                  <a:lnTo>
                    <a:pt x="206" y="440"/>
                  </a:lnTo>
                  <a:lnTo>
                    <a:pt x="217" y="442"/>
                  </a:lnTo>
                  <a:lnTo>
                    <a:pt x="229" y="440"/>
                  </a:lnTo>
                  <a:lnTo>
                    <a:pt x="239" y="437"/>
                  </a:lnTo>
                  <a:lnTo>
                    <a:pt x="248" y="432"/>
                  </a:lnTo>
                  <a:lnTo>
                    <a:pt x="257" y="425"/>
                  </a:lnTo>
                  <a:lnTo>
                    <a:pt x="264" y="413"/>
                  </a:lnTo>
                  <a:lnTo>
                    <a:pt x="269" y="404"/>
                  </a:lnTo>
                  <a:lnTo>
                    <a:pt x="274" y="390"/>
                  </a:lnTo>
                  <a:lnTo>
                    <a:pt x="278" y="375"/>
                  </a:lnTo>
                  <a:lnTo>
                    <a:pt x="279" y="359"/>
                  </a:lnTo>
                  <a:lnTo>
                    <a:pt x="279" y="342"/>
                  </a:lnTo>
                  <a:lnTo>
                    <a:pt x="279" y="325"/>
                  </a:lnTo>
                  <a:lnTo>
                    <a:pt x="274" y="285"/>
                  </a:lnTo>
                  <a:lnTo>
                    <a:pt x="264" y="242"/>
                  </a:lnTo>
                  <a:lnTo>
                    <a:pt x="248" y="198"/>
                  </a:lnTo>
                  <a:lnTo>
                    <a:pt x="229" y="154"/>
                  </a:lnTo>
                  <a:lnTo>
                    <a:pt x="206" y="113"/>
                  </a:lnTo>
                  <a:lnTo>
                    <a:pt x="194" y="96"/>
                  </a:lnTo>
                  <a:lnTo>
                    <a:pt x="182" y="79"/>
                  </a:lnTo>
                  <a:lnTo>
                    <a:pt x="168" y="63"/>
                  </a:lnTo>
                  <a:lnTo>
                    <a:pt x="156" y="49"/>
                  </a:lnTo>
                  <a:lnTo>
                    <a:pt x="140" y="36"/>
                  </a:lnTo>
                  <a:lnTo>
                    <a:pt x="128" y="25"/>
                  </a:lnTo>
                  <a:lnTo>
                    <a:pt x="114" y="17"/>
                  </a:lnTo>
                  <a:lnTo>
                    <a:pt x="102" y="10"/>
                  </a:lnTo>
                  <a:lnTo>
                    <a:pt x="88" y="3"/>
                  </a:lnTo>
                  <a:lnTo>
                    <a:pt x="75" y="1"/>
                  </a:lnTo>
                  <a:lnTo>
                    <a:pt x="63" y="0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414" name="Oval 134"/>
            <p:cNvSpPr>
              <a:spLocks noChangeArrowheads="1"/>
            </p:cNvSpPr>
            <p:nvPr/>
          </p:nvSpPr>
          <p:spPr bwMode="auto">
            <a:xfrm>
              <a:off x="1470" y="2682"/>
              <a:ext cx="156" cy="153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415" name="Freeform 135"/>
            <p:cNvSpPr>
              <a:spLocks/>
            </p:cNvSpPr>
            <p:nvPr/>
          </p:nvSpPr>
          <p:spPr bwMode="auto">
            <a:xfrm>
              <a:off x="2148" y="2502"/>
              <a:ext cx="15" cy="23"/>
            </a:xfrm>
            <a:custGeom>
              <a:avLst/>
              <a:gdLst>
                <a:gd name="T0" fmla="*/ 9 w 30"/>
                <a:gd name="T1" fmla="*/ 3 h 46"/>
                <a:gd name="T2" fmla="*/ 5 w 30"/>
                <a:gd name="T3" fmla="*/ 1 h 46"/>
                <a:gd name="T4" fmla="*/ 5 w 30"/>
                <a:gd name="T5" fmla="*/ 0 h 46"/>
                <a:gd name="T6" fmla="*/ 2 w 30"/>
                <a:gd name="T7" fmla="*/ 1 h 46"/>
                <a:gd name="T8" fmla="*/ 2 w 30"/>
                <a:gd name="T9" fmla="*/ 3 h 46"/>
                <a:gd name="T10" fmla="*/ 0 w 30"/>
                <a:gd name="T11" fmla="*/ 5 h 46"/>
                <a:gd name="T12" fmla="*/ 2 w 30"/>
                <a:gd name="T13" fmla="*/ 8 h 46"/>
                <a:gd name="T14" fmla="*/ 23 w 30"/>
                <a:gd name="T15" fmla="*/ 43 h 46"/>
                <a:gd name="T16" fmla="*/ 24 w 30"/>
                <a:gd name="T17" fmla="*/ 46 h 46"/>
                <a:gd name="T18" fmla="*/ 26 w 30"/>
                <a:gd name="T19" fmla="*/ 46 h 46"/>
                <a:gd name="T20" fmla="*/ 28 w 30"/>
                <a:gd name="T21" fmla="*/ 46 h 46"/>
                <a:gd name="T22" fmla="*/ 30 w 30"/>
                <a:gd name="T23" fmla="*/ 46 h 46"/>
                <a:gd name="T24" fmla="*/ 30 w 30"/>
                <a:gd name="T25" fmla="*/ 43 h 46"/>
                <a:gd name="T26" fmla="*/ 30 w 30"/>
                <a:gd name="T27" fmla="*/ 41 h 46"/>
                <a:gd name="T28" fmla="*/ 30 w 30"/>
                <a:gd name="T29" fmla="*/ 39 h 46"/>
                <a:gd name="T30" fmla="*/ 30 w 30"/>
                <a:gd name="T31" fmla="*/ 38 h 46"/>
                <a:gd name="T32" fmla="*/ 9 w 30"/>
                <a:gd name="T33" fmla="*/ 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" h="46">
                  <a:moveTo>
                    <a:pt x="9" y="3"/>
                  </a:moveTo>
                  <a:lnTo>
                    <a:pt x="5" y="1"/>
                  </a:lnTo>
                  <a:lnTo>
                    <a:pt x="5" y="0"/>
                  </a:lnTo>
                  <a:lnTo>
                    <a:pt x="2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2" y="8"/>
                  </a:lnTo>
                  <a:lnTo>
                    <a:pt x="23" y="43"/>
                  </a:lnTo>
                  <a:lnTo>
                    <a:pt x="24" y="46"/>
                  </a:lnTo>
                  <a:lnTo>
                    <a:pt x="26" y="46"/>
                  </a:lnTo>
                  <a:lnTo>
                    <a:pt x="28" y="46"/>
                  </a:lnTo>
                  <a:lnTo>
                    <a:pt x="30" y="46"/>
                  </a:lnTo>
                  <a:lnTo>
                    <a:pt x="30" y="43"/>
                  </a:lnTo>
                  <a:lnTo>
                    <a:pt x="30" y="41"/>
                  </a:lnTo>
                  <a:lnTo>
                    <a:pt x="30" y="39"/>
                  </a:lnTo>
                  <a:lnTo>
                    <a:pt x="30" y="38"/>
                  </a:lnTo>
                  <a:lnTo>
                    <a:pt x="9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16" name="Freeform 136"/>
            <p:cNvSpPr>
              <a:spLocks/>
            </p:cNvSpPr>
            <p:nvPr/>
          </p:nvSpPr>
          <p:spPr bwMode="auto">
            <a:xfrm>
              <a:off x="2167" y="2533"/>
              <a:ext cx="16" cy="23"/>
            </a:xfrm>
            <a:custGeom>
              <a:avLst/>
              <a:gdLst>
                <a:gd name="T0" fmla="*/ 9 w 32"/>
                <a:gd name="T1" fmla="*/ 1 h 46"/>
                <a:gd name="T2" fmla="*/ 7 w 32"/>
                <a:gd name="T3" fmla="*/ 0 h 46"/>
                <a:gd name="T4" fmla="*/ 5 w 32"/>
                <a:gd name="T5" fmla="*/ 0 h 46"/>
                <a:gd name="T6" fmla="*/ 5 w 32"/>
                <a:gd name="T7" fmla="*/ 0 h 46"/>
                <a:gd name="T8" fmla="*/ 4 w 32"/>
                <a:gd name="T9" fmla="*/ 0 h 46"/>
                <a:gd name="T10" fmla="*/ 2 w 32"/>
                <a:gd name="T11" fmla="*/ 1 h 46"/>
                <a:gd name="T12" fmla="*/ 0 w 32"/>
                <a:gd name="T13" fmla="*/ 3 h 46"/>
                <a:gd name="T14" fmla="*/ 0 w 32"/>
                <a:gd name="T15" fmla="*/ 5 h 46"/>
                <a:gd name="T16" fmla="*/ 2 w 32"/>
                <a:gd name="T17" fmla="*/ 8 h 46"/>
                <a:gd name="T18" fmla="*/ 23 w 32"/>
                <a:gd name="T19" fmla="*/ 43 h 46"/>
                <a:gd name="T20" fmla="*/ 25 w 32"/>
                <a:gd name="T21" fmla="*/ 44 h 46"/>
                <a:gd name="T22" fmla="*/ 26 w 32"/>
                <a:gd name="T23" fmla="*/ 46 h 46"/>
                <a:gd name="T24" fmla="*/ 28 w 32"/>
                <a:gd name="T25" fmla="*/ 46 h 46"/>
                <a:gd name="T26" fmla="*/ 30 w 32"/>
                <a:gd name="T27" fmla="*/ 44 h 46"/>
                <a:gd name="T28" fmla="*/ 32 w 32"/>
                <a:gd name="T29" fmla="*/ 43 h 46"/>
                <a:gd name="T30" fmla="*/ 32 w 32"/>
                <a:gd name="T31" fmla="*/ 41 h 46"/>
                <a:gd name="T32" fmla="*/ 32 w 32"/>
                <a:gd name="T33" fmla="*/ 39 h 46"/>
                <a:gd name="T34" fmla="*/ 32 w 32"/>
                <a:gd name="T35" fmla="*/ 38 h 46"/>
                <a:gd name="T36" fmla="*/ 9 w 32"/>
                <a:gd name="T37" fmla="*/ 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" h="46">
                  <a:moveTo>
                    <a:pt x="9" y="1"/>
                  </a:moveTo>
                  <a:lnTo>
                    <a:pt x="7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8"/>
                  </a:lnTo>
                  <a:lnTo>
                    <a:pt x="23" y="43"/>
                  </a:lnTo>
                  <a:lnTo>
                    <a:pt x="25" y="44"/>
                  </a:lnTo>
                  <a:lnTo>
                    <a:pt x="26" y="46"/>
                  </a:lnTo>
                  <a:lnTo>
                    <a:pt x="28" y="46"/>
                  </a:lnTo>
                  <a:lnTo>
                    <a:pt x="30" y="44"/>
                  </a:lnTo>
                  <a:lnTo>
                    <a:pt x="32" y="43"/>
                  </a:lnTo>
                  <a:lnTo>
                    <a:pt x="32" y="41"/>
                  </a:lnTo>
                  <a:lnTo>
                    <a:pt x="32" y="39"/>
                  </a:lnTo>
                  <a:lnTo>
                    <a:pt x="32" y="38"/>
                  </a:lnTo>
                  <a:lnTo>
                    <a:pt x="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17" name="Freeform 137"/>
            <p:cNvSpPr>
              <a:spLocks/>
            </p:cNvSpPr>
            <p:nvPr/>
          </p:nvSpPr>
          <p:spPr bwMode="auto">
            <a:xfrm>
              <a:off x="2186" y="2564"/>
              <a:ext cx="16" cy="23"/>
            </a:xfrm>
            <a:custGeom>
              <a:avLst/>
              <a:gdLst>
                <a:gd name="T0" fmla="*/ 8 w 31"/>
                <a:gd name="T1" fmla="*/ 3 h 46"/>
                <a:gd name="T2" fmla="*/ 7 w 31"/>
                <a:gd name="T3" fmla="*/ 1 h 46"/>
                <a:gd name="T4" fmla="*/ 7 w 31"/>
                <a:gd name="T5" fmla="*/ 0 h 46"/>
                <a:gd name="T6" fmla="*/ 3 w 31"/>
                <a:gd name="T7" fmla="*/ 0 h 46"/>
                <a:gd name="T8" fmla="*/ 3 w 31"/>
                <a:gd name="T9" fmla="*/ 1 h 46"/>
                <a:gd name="T10" fmla="*/ 1 w 31"/>
                <a:gd name="T11" fmla="*/ 3 h 46"/>
                <a:gd name="T12" fmla="*/ 0 w 31"/>
                <a:gd name="T13" fmla="*/ 5 h 46"/>
                <a:gd name="T14" fmla="*/ 0 w 31"/>
                <a:gd name="T15" fmla="*/ 6 h 46"/>
                <a:gd name="T16" fmla="*/ 1 w 31"/>
                <a:gd name="T17" fmla="*/ 8 h 46"/>
                <a:gd name="T18" fmla="*/ 22 w 31"/>
                <a:gd name="T19" fmla="*/ 44 h 46"/>
                <a:gd name="T20" fmla="*/ 24 w 31"/>
                <a:gd name="T21" fmla="*/ 46 h 46"/>
                <a:gd name="T22" fmla="*/ 26 w 31"/>
                <a:gd name="T23" fmla="*/ 46 h 46"/>
                <a:gd name="T24" fmla="*/ 28 w 31"/>
                <a:gd name="T25" fmla="*/ 46 h 46"/>
                <a:gd name="T26" fmla="*/ 29 w 31"/>
                <a:gd name="T27" fmla="*/ 46 h 46"/>
                <a:gd name="T28" fmla="*/ 31 w 31"/>
                <a:gd name="T29" fmla="*/ 44 h 46"/>
                <a:gd name="T30" fmla="*/ 31 w 31"/>
                <a:gd name="T31" fmla="*/ 43 h 46"/>
                <a:gd name="T32" fmla="*/ 31 w 31"/>
                <a:gd name="T33" fmla="*/ 41 h 46"/>
                <a:gd name="T34" fmla="*/ 31 w 31"/>
                <a:gd name="T35" fmla="*/ 39 h 46"/>
                <a:gd name="T36" fmla="*/ 8 w 31"/>
                <a:gd name="T37" fmla="*/ 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46">
                  <a:moveTo>
                    <a:pt x="8" y="3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8"/>
                  </a:lnTo>
                  <a:lnTo>
                    <a:pt x="22" y="44"/>
                  </a:lnTo>
                  <a:lnTo>
                    <a:pt x="24" y="46"/>
                  </a:lnTo>
                  <a:lnTo>
                    <a:pt x="26" y="46"/>
                  </a:lnTo>
                  <a:lnTo>
                    <a:pt x="28" y="46"/>
                  </a:lnTo>
                  <a:lnTo>
                    <a:pt x="29" y="46"/>
                  </a:lnTo>
                  <a:lnTo>
                    <a:pt x="31" y="44"/>
                  </a:lnTo>
                  <a:lnTo>
                    <a:pt x="31" y="43"/>
                  </a:lnTo>
                  <a:lnTo>
                    <a:pt x="31" y="41"/>
                  </a:lnTo>
                  <a:lnTo>
                    <a:pt x="31" y="39"/>
                  </a:lnTo>
                  <a:lnTo>
                    <a:pt x="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18" name="Freeform 138"/>
            <p:cNvSpPr>
              <a:spLocks/>
            </p:cNvSpPr>
            <p:nvPr/>
          </p:nvSpPr>
          <p:spPr bwMode="auto">
            <a:xfrm>
              <a:off x="2206" y="2595"/>
              <a:ext cx="15" cy="23"/>
            </a:xfrm>
            <a:custGeom>
              <a:avLst/>
              <a:gdLst>
                <a:gd name="T0" fmla="*/ 7 w 29"/>
                <a:gd name="T1" fmla="*/ 3 h 46"/>
                <a:gd name="T2" fmla="*/ 5 w 29"/>
                <a:gd name="T3" fmla="*/ 0 h 46"/>
                <a:gd name="T4" fmla="*/ 5 w 29"/>
                <a:gd name="T5" fmla="*/ 0 h 46"/>
                <a:gd name="T6" fmla="*/ 3 w 29"/>
                <a:gd name="T7" fmla="*/ 0 h 46"/>
                <a:gd name="T8" fmla="*/ 1 w 29"/>
                <a:gd name="T9" fmla="*/ 0 h 46"/>
                <a:gd name="T10" fmla="*/ 0 w 29"/>
                <a:gd name="T11" fmla="*/ 3 h 46"/>
                <a:gd name="T12" fmla="*/ 0 w 29"/>
                <a:gd name="T13" fmla="*/ 5 h 46"/>
                <a:gd name="T14" fmla="*/ 0 w 29"/>
                <a:gd name="T15" fmla="*/ 6 h 46"/>
                <a:gd name="T16" fmla="*/ 0 w 29"/>
                <a:gd name="T17" fmla="*/ 8 h 46"/>
                <a:gd name="T18" fmla="*/ 22 w 29"/>
                <a:gd name="T19" fmla="*/ 44 h 46"/>
                <a:gd name="T20" fmla="*/ 24 w 29"/>
                <a:gd name="T21" fmla="*/ 46 h 46"/>
                <a:gd name="T22" fmla="*/ 26 w 29"/>
                <a:gd name="T23" fmla="*/ 46 h 46"/>
                <a:gd name="T24" fmla="*/ 28 w 29"/>
                <a:gd name="T25" fmla="*/ 46 h 46"/>
                <a:gd name="T26" fmla="*/ 29 w 29"/>
                <a:gd name="T27" fmla="*/ 46 h 46"/>
                <a:gd name="T28" fmla="*/ 29 w 29"/>
                <a:gd name="T29" fmla="*/ 44 h 46"/>
                <a:gd name="T30" fmla="*/ 29 w 29"/>
                <a:gd name="T31" fmla="*/ 41 h 46"/>
                <a:gd name="T32" fmla="*/ 29 w 29"/>
                <a:gd name="T33" fmla="*/ 39 h 46"/>
                <a:gd name="T34" fmla="*/ 29 w 29"/>
                <a:gd name="T35" fmla="*/ 37 h 46"/>
                <a:gd name="T36" fmla="*/ 7 w 29"/>
                <a:gd name="T37" fmla="*/ 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" h="46">
                  <a:moveTo>
                    <a:pt x="7" y="3"/>
                  </a:moveTo>
                  <a:lnTo>
                    <a:pt x="5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22" y="44"/>
                  </a:lnTo>
                  <a:lnTo>
                    <a:pt x="24" y="46"/>
                  </a:lnTo>
                  <a:lnTo>
                    <a:pt x="26" y="46"/>
                  </a:lnTo>
                  <a:lnTo>
                    <a:pt x="28" y="46"/>
                  </a:lnTo>
                  <a:lnTo>
                    <a:pt x="29" y="46"/>
                  </a:lnTo>
                  <a:lnTo>
                    <a:pt x="29" y="44"/>
                  </a:lnTo>
                  <a:lnTo>
                    <a:pt x="29" y="41"/>
                  </a:lnTo>
                  <a:lnTo>
                    <a:pt x="29" y="39"/>
                  </a:lnTo>
                  <a:lnTo>
                    <a:pt x="29" y="37"/>
                  </a:lnTo>
                  <a:lnTo>
                    <a:pt x="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19" name="Freeform 139"/>
            <p:cNvSpPr>
              <a:spLocks/>
            </p:cNvSpPr>
            <p:nvPr/>
          </p:nvSpPr>
          <p:spPr bwMode="auto">
            <a:xfrm>
              <a:off x="2226" y="2626"/>
              <a:ext cx="15" cy="25"/>
            </a:xfrm>
            <a:custGeom>
              <a:avLst/>
              <a:gdLst>
                <a:gd name="T0" fmla="*/ 7 w 32"/>
                <a:gd name="T1" fmla="*/ 3 h 49"/>
                <a:gd name="T2" fmla="*/ 7 w 32"/>
                <a:gd name="T3" fmla="*/ 1 h 49"/>
                <a:gd name="T4" fmla="*/ 5 w 32"/>
                <a:gd name="T5" fmla="*/ 0 h 49"/>
                <a:gd name="T6" fmla="*/ 4 w 32"/>
                <a:gd name="T7" fmla="*/ 0 h 49"/>
                <a:gd name="T8" fmla="*/ 2 w 32"/>
                <a:gd name="T9" fmla="*/ 1 h 49"/>
                <a:gd name="T10" fmla="*/ 0 w 32"/>
                <a:gd name="T11" fmla="*/ 3 h 49"/>
                <a:gd name="T12" fmla="*/ 0 w 32"/>
                <a:gd name="T13" fmla="*/ 6 h 49"/>
                <a:gd name="T14" fmla="*/ 0 w 32"/>
                <a:gd name="T15" fmla="*/ 6 h 49"/>
                <a:gd name="T16" fmla="*/ 0 w 32"/>
                <a:gd name="T17" fmla="*/ 8 h 49"/>
                <a:gd name="T18" fmla="*/ 23 w 32"/>
                <a:gd name="T19" fmla="*/ 44 h 49"/>
                <a:gd name="T20" fmla="*/ 25 w 32"/>
                <a:gd name="T21" fmla="*/ 46 h 49"/>
                <a:gd name="T22" fmla="*/ 26 w 32"/>
                <a:gd name="T23" fmla="*/ 49 h 49"/>
                <a:gd name="T24" fmla="*/ 28 w 32"/>
                <a:gd name="T25" fmla="*/ 49 h 49"/>
                <a:gd name="T26" fmla="*/ 30 w 32"/>
                <a:gd name="T27" fmla="*/ 46 h 49"/>
                <a:gd name="T28" fmla="*/ 32 w 32"/>
                <a:gd name="T29" fmla="*/ 44 h 49"/>
                <a:gd name="T30" fmla="*/ 32 w 32"/>
                <a:gd name="T31" fmla="*/ 43 h 49"/>
                <a:gd name="T32" fmla="*/ 32 w 32"/>
                <a:gd name="T33" fmla="*/ 41 h 49"/>
                <a:gd name="T34" fmla="*/ 32 w 32"/>
                <a:gd name="T35" fmla="*/ 39 h 49"/>
                <a:gd name="T36" fmla="*/ 7 w 32"/>
                <a:gd name="T37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" h="49">
                  <a:moveTo>
                    <a:pt x="7" y="3"/>
                  </a:moveTo>
                  <a:lnTo>
                    <a:pt x="7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23" y="44"/>
                  </a:lnTo>
                  <a:lnTo>
                    <a:pt x="25" y="46"/>
                  </a:lnTo>
                  <a:lnTo>
                    <a:pt x="26" y="49"/>
                  </a:lnTo>
                  <a:lnTo>
                    <a:pt x="28" y="49"/>
                  </a:lnTo>
                  <a:lnTo>
                    <a:pt x="30" y="46"/>
                  </a:lnTo>
                  <a:lnTo>
                    <a:pt x="32" y="44"/>
                  </a:lnTo>
                  <a:lnTo>
                    <a:pt x="32" y="43"/>
                  </a:lnTo>
                  <a:lnTo>
                    <a:pt x="32" y="41"/>
                  </a:lnTo>
                  <a:lnTo>
                    <a:pt x="32" y="39"/>
                  </a:lnTo>
                  <a:lnTo>
                    <a:pt x="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20" name="Freeform 140"/>
            <p:cNvSpPr>
              <a:spLocks/>
            </p:cNvSpPr>
            <p:nvPr/>
          </p:nvSpPr>
          <p:spPr bwMode="auto">
            <a:xfrm>
              <a:off x="2246" y="2658"/>
              <a:ext cx="14" cy="23"/>
            </a:xfrm>
            <a:custGeom>
              <a:avLst/>
              <a:gdLst>
                <a:gd name="T0" fmla="*/ 9 w 30"/>
                <a:gd name="T1" fmla="*/ 2 h 47"/>
                <a:gd name="T2" fmla="*/ 7 w 30"/>
                <a:gd name="T3" fmla="*/ 0 h 47"/>
                <a:gd name="T4" fmla="*/ 5 w 30"/>
                <a:gd name="T5" fmla="*/ 0 h 47"/>
                <a:gd name="T6" fmla="*/ 4 w 30"/>
                <a:gd name="T7" fmla="*/ 0 h 47"/>
                <a:gd name="T8" fmla="*/ 2 w 30"/>
                <a:gd name="T9" fmla="*/ 0 h 47"/>
                <a:gd name="T10" fmla="*/ 0 w 30"/>
                <a:gd name="T11" fmla="*/ 2 h 47"/>
                <a:gd name="T12" fmla="*/ 0 w 30"/>
                <a:gd name="T13" fmla="*/ 4 h 47"/>
                <a:gd name="T14" fmla="*/ 0 w 30"/>
                <a:gd name="T15" fmla="*/ 5 h 47"/>
                <a:gd name="T16" fmla="*/ 0 w 30"/>
                <a:gd name="T17" fmla="*/ 9 h 47"/>
                <a:gd name="T18" fmla="*/ 23 w 30"/>
                <a:gd name="T19" fmla="*/ 45 h 47"/>
                <a:gd name="T20" fmla="*/ 25 w 30"/>
                <a:gd name="T21" fmla="*/ 47 h 47"/>
                <a:gd name="T22" fmla="*/ 25 w 30"/>
                <a:gd name="T23" fmla="*/ 47 h 47"/>
                <a:gd name="T24" fmla="*/ 26 w 30"/>
                <a:gd name="T25" fmla="*/ 47 h 47"/>
                <a:gd name="T26" fmla="*/ 28 w 30"/>
                <a:gd name="T27" fmla="*/ 47 h 47"/>
                <a:gd name="T28" fmla="*/ 30 w 30"/>
                <a:gd name="T29" fmla="*/ 45 h 47"/>
                <a:gd name="T30" fmla="*/ 30 w 30"/>
                <a:gd name="T31" fmla="*/ 43 h 47"/>
                <a:gd name="T32" fmla="*/ 30 w 30"/>
                <a:gd name="T33" fmla="*/ 42 h 47"/>
                <a:gd name="T34" fmla="*/ 30 w 30"/>
                <a:gd name="T35" fmla="*/ 40 h 47"/>
                <a:gd name="T36" fmla="*/ 9 w 30"/>
                <a:gd name="T37" fmla="*/ 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47">
                  <a:moveTo>
                    <a:pt x="9" y="2"/>
                  </a:move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9"/>
                  </a:lnTo>
                  <a:lnTo>
                    <a:pt x="23" y="45"/>
                  </a:lnTo>
                  <a:lnTo>
                    <a:pt x="25" y="47"/>
                  </a:lnTo>
                  <a:lnTo>
                    <a:pt x="25" y="47"/>
                  </a:lnTo>
                  <a:lnTo>
                    <a:pt x="26" y="47"/>
                  </a:lnTo>
                  <a:lnTo>
                    <a:pt x="28" y="47"/>
                  </a:lnTo>
                  <a:lnTo>
                    <a:pt x="30" y="45"/>
                  </a:lnTo>
                  <a:lnTo>
                    <a:pt x="30" y="43"/>
                  </a:lnTo>
                  <a:lnTo>
                    <a:pt x="30" y="42"/>
                  </a:lnTo>
                  <a:lnTo>
                    <a:pt x="30" y="4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21" name="Freeform 141"/>
            <p:cNvSpPr>
              <a:spLocks/>
            </p:cNvSpPr>
            <p:nvPr/>
          </p:nvSpPr>
          <p:spPr bwMode="auto">
            <a:xfrm>
              <a:off x="2264" y="2689"/>
              <a:ext cx="16" cy="24"/>
            </a:xfrm>
            <a:custGeom>
              <a:avLst/>
              <a:gdLst>
                <a:gd name="T0" fmla="*/ 10 w 33"/>
                <a:gd name="T1" fmla="*/ 2 h 46"/>
                <a:gd name="T2" fmla="*/ 9 w 33"/>
                <a:gd name="T3" fmla="*/ 0 h 46"/>
                <a:gd name="T4" fmla="*/ 7 w 33"/>
                <a:gd name="T5" fmla="*/ 0 h 46"/>
                <a:gd name="T6" fmla="*/ 5 w 33"/>
                <a:gd name="T7" fmla="*/ 0 h 46"/>
                <a:gd name="T8" fmla="*/ 3 w 33"/>
                <a:gd name="T9" fmla="*/ 0 h 46"/>
                <a:gd name="T10" fmla="*/ 2 w 33"/>
                <a:gd name="T11" fmla="*/ 2 h 46"/>
                <a:gd name="T12" fmla="*/ 0 w 33"/>
                <a:gd name="T13" fmla="*/ 2 h 46"/>
                <a:gd name="T14" fmla="*/ 0 w 33"/>
                <a:gd name="T15" fmla="*/ 5 h 46"/>
                <a:gd name="T16" fmla="*/ 2 w 33"/>
                <a:gd name="T17" fmla="*/ 7 h 46"/>
                <a:gd name="T18" fmla="*/ 24 w 33"/>
                <a:gd name="T19" fmla="*/ 41 h 46"/>
                <a:gd name="T20" fmla="*/ 26 w 33"/>
                <a:gd name="T21" fmla="*/ 43 h 46"/>
                <a:gd name="T22" fmla="*/ 28 w 33"/>
                <a:gd name="T23" fmla="*/ 46 h 46"/>
                <a:gd name="T24" fmla="*/ 28 w 33"/>
                <a:gd name="T25" fmla="*/ 46 h 46"/>
                <a:gd name="T26" fmla="*/ 29 w 33"/>
                <a:gd name="T27" fmla="*/ 43 h 46"/>
                <a:gd name="T28" fmla="*/ 31 w 33"/>
                <a:gd name="T29" fmla="*/ 41 h 46"/>
                <a:gd name="T30" fmla="*/ 33 w 33"/>
                <a:gd name="T31" fmla="*/ 39 h 46"/>
                <a:gd name="T32" fmla="*/ 33 w 33"/>
                <a:gd name="T33" fmla="*/ 38 h 46"/>
                <a:gd name="T34" fmla="*/ 31 w 33"/>
                <a:gd name="T35" fmla="*/ 36 h 46"/>
                <a:gd name="T36" fmla="*/ 10 w 33"/>
                <a:gd name="T37" fmla="*/ 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46">
                  <a:moveTo>
                    <a:pt x="10" y="2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2" y="7"/>
                  </a:lnTo>
                  <a:lnTo>
                    <a:pt x="24" y="41"/>
                  </a:lnTo>
                  <a:lnTo>
                    <a:pt x="26" y="43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9" y="43"/>
                  </a:lnTo>
                  <a:lnTo>
                    <a:pt x="31" y="41"/>
                  </a:lnTo>
                  <a:lnTo>
                    <a:pt x="33" y="39"/>
                  </a:lnTo>
                  <a:lnTo>
                    <a:pt x="33" y="38"/>
                  </a:lnTo>
                  <a:lnTo>
                    <a:pt x="31" y="36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22" name="Freeform 142"/>
            <p:cNvSpPr>
              <a:spLocks/>
            </p:cNvSpPr>
            <p:nvPr/>
          </p:nvSpPr>
          <p:spPr bwMode="auto">
            <a:xfrm>
              <a:off x="2285" y="2720"/>
              <a:ext cx="15" cy="23"/>
            </a:xfrm>
            <a:custGeom>
              <a:avLst/>
              <a:gdLst>
                <a:gd name="T0" fmla="*/ 7 w 29"/>
                <a:gd name="T1" fmla="*/ 4 h 47"/>
                <a:gd name="T2" fmla="*/ 5 w 29"/>
                <a:gd name="T3" fmla="*/ 2 h 47"/>
                <a:gd name="T4" fmla="*/ 3 w 29"/>
                <a:gd name="T5" fmla="*/ 0 h 47"/>
                <a:gd name="T6" fmla="*/ 1 w 29"/>
                <a:gd name="T7" fmla="*/ 0 h 47"/>
                <a:gd name="T8" fmla="*/ 0 w 29"/>
                <a:gd name="T9" fmla="*/ 2 h 47"/>
                <a:gd name="T10" fmla="*/ 0 w 29"/>
                <a:gd name="T11" fmla="*/ 4 h 47"/>
                <a:gd name="T12" fmla="*/ 0 w 29"/>
                <a:gd name="T13" fmla="*/ 5 h 47"/>
                <a:gd name="T14" fmla="*/ 0 w 29"/>
                <a:gd name="T15" fmla="*/ 7 h 47"/>
                <a:gd name="T16" fmla="*/ 0 w 29"/>
                <a:gd name="T17" fmla="*/ 10 h 47"/>
                <a:gd name="T18" fmla="*/ 21 w 29"/>
                <a:gd name="T19" fmla="*/ 45 h 47"/>
                <a:gd name="T20" fmla="*/ 22 w 29"/>
                <a:gd name="T21" fmla="*/ 47 h 47"/>
                <a:gd name="T22" fmla="*/ 24 w 29"/>
                <a:gd name="T23" fmla="*/ 47 h 47"/>
                <a:gd name="T24" fmla="*/ 24 w 29"/>
                <a:gd name="T25" fmla="*/ 47 h 47"/>
                <a:gd name="T26" fmla="*/ 26 w 29"/>
                <a:gd name="T27" fmla="*/ 47 h 47"/>
                <a:gd name="T28" fmla="*/ 28 w 29"/>
                <a:gd name="T29" fmla="*/ 45 h 47"/>
                <a:gd name="T30" fmla="*/ 29 w 29"/>
                <a:gd name="T31" fmla="*/ 43 h 47"/>
                <a:gd name="T32" fmla="*/ 29 w 29"/>
                <a:gd name="T33" fmla="*/ 41 h 47"/>
                <a:gd name="T34" fmla="*/ 28 w 29"/>
                <a:gd name="T35" fmla="*/ 40 h 47"/>
                <a:gd name="T36" fmla="*/ 7 w 29"/>
                <a:gd name="T37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" h="47">
                  <a:moveTo>
                    <a:pt x="7" y="4"/>
                  </a:moveTo>
                  <a:lnTo>
                    <a:pt x="5" y="2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1" y="45"/>
                  </a:lnTo>
                  <a:lnTo>
                    <a:pt x="22" y="47"/>
                  </a:lnTo>
                  <a:lnTo>
                    <a:pt x="24" y="47"/>
                  </a:lnTo>
                  <a:lnTo>
                    <a:pt x="24" y="47"/>
                  </a:lnTo>
                  <a:lnTo>
                    <a:pt x="26" y="47"/>
                  </a:lnTo>
                  <a:lnTo>
                    <a:pt x="28" y="45"/>
                  </a:lnTo>
                  <a:lnTo>
                    <a:pt x="29" y="43"/>
                  </a:lnTo>
                  <a:lnTo>
                    <a:pt x="29" y="41"/>
                  </a:lnTo>
                  <a:lnTo>
                    <a:pt x="28" y="40"/>
                  </a:lnTo>
                  <a:lnTo>
                    <a:pt x="7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23" name="Freeform 143"/>
            <p:cNvSpPr>
              <a:spLocks/>
            </p:cNvSpPr>
            <p:nvPr/>
          </p:nvSpPr>
          <p:spPr bwMode="auto">
            <a:xfrm>
              <a:off x="2304" y="2751"/>
              <a:ext cx="15" cy="24"/>
            </a:xfrm>
            <a:custGeom>
              <a:avLst/>
              <a:gdLst>
                <a:gd name="T0" fmla="*/ 7 w 30"/>
                <a:gd name="T1" fmla="*/ 2 h 46"/>
                <a:gd name="T2" fmla="*/ 5 w 30"/>
                <a:gd name="T3" fmla="*/ 0 h 46"/>
                <a:gd name="T4" fmla="*/ 4 w 30"/>
                <a:gd name="T5" fmla="*/ 0 h 46"/>
                <a:gd name="T6" fmla="*/ 2 w 30"/>
                <a:gd name="T7" fmla="*/ 0 h 46"/>
                <a:gd name="T8" fmla="*/ 0 w 30"/>
                <a:gd name="T9" fmla="*/ 0 h 46"/>
                <a:gd name="T10" fmla="*/ 0 w 30"/>
                <a:gd name="T11" fmla="*/ 2 h 46"/>
                <a:gd name="T12" fmla="*/ 0 w 30"/>
                <a:gd name="T13" fmla="*/ 3 h 46"/>
                <a:gd name="T14" fmla="*/ 0 w 30"/>
                <a:gd name="T15" fmla="*/ 5 h 46"/>
                <a:gd name="T16" fmla="*/ 0 w 30"/>
                <a:gd name="T17" fmla="*/ 7 h 46"/>
                <a:gd name="T18" fmla="*/ 23 w 30"/>
                <a:gd name="T19" fmla="*/ 43 h 46"/>
                <a:gd name="T20" fmla="*/ 24 w 30"/>
                <a:gd name="T21" fmla="*/ 45 h 46"/>
                <a:gd name="T22" fmla="*/ 26 w 30"/>
                <a:gd name="T23" fmla="*/ 46 h 46"/>
                <a:gd name="T24" fmla="*/ 26 w 30"/>
                <a:gd name="T25" fmla="*/ 46 h 46"/>
                <a:gd name="T26" fmla="*/ 28 w 30"/>
                <a:gd name="T27" fmla="*/ 45 h 46"/>
                <a:gd name="T28" fmla="*/ 30 w 30"/>
                <a:gd name="T29" fmla="*/ 43 h 46"/>
                <a:gd name="T30" fmla="*/ 30 w 30"/>
                <a:gd name="T31" fmla="*/ 41 h 46"/>
                <a:gd name="T32" fmla="*/ 30 w 30"/>
                <a:gd name="T33" fmla="*/ 38 h 46"/>
                <a:gd name="T34" fmla="*/ 30 w 30"/>
                <a:gd name="T35" fmla="*/ 38 h 46"/>
                <a:gd name="T36" fmla="*/ 7 w 30"/>
                <a:gd name="T37" fmla="*/ 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46">
                  <a:moveTo>
                    <a:pt x="7" y="2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3" y="43"/>
                  </a:lnTo>
                  <a:lnTo>
                    <a:pt x="24" y="45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8" y="45"/>
                  </a:lnTo>
                  <a:lnTo>
                    <a:pt x="30" y="43"/>
                  </a:lnTo>
                  <a:lnTo>
                    <a:pt x="30" y="41"/>
                  </a:lnTo>
                  <a:lnTo>
                    <a:pt x="30" y="38"/>
                  </a:lnTo>
                  <a:lnTo>
                    <a:pt x="30" y="38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24" name="Freeform 144"/>
            <p:cNvSpPr>
              <a:spLocks/>
            </p:cNvSpPr>
            <p:nvPr/>
          </p:nvSpPr>
          <p:spPr bwMode="auto">
            <a:xfrm>
              <a:off x="2322" y="2782"/>
              <a:ext cx="16" cy="24"/>
            </a:xfrm>
            <a:custGeom>
              <a:avLst/>
              <a:gdLst>
                <a:gd name="T0" fmla="*/ 8 w 31"/>
                <a:gd name="T1" fmla="*/ 5 h 48"/>
                <a:gd name="T2" fmla="*/ 7 w 31"/>
                <a:gd name="T3" fmla="*/ 2 h 48"/>
                <a:gd name="T4" fmla="*/ 5 w 31"/>
                <a:gd name="T5" fmla="*/ 0 h 48"/>
                <a:gd name="T6" fmla="*/ 3 w 31"/>
                <a:gd name="T7" fmla="*/ 0 h 48"/>
                <a:gd name="T8" fmla="*/ 1 w 31"/>
                <a:gd name="T9" fmla="*/ 2 h 48"/>
                <a:gd name="T10" fmla="*/ 0 w 31"/>
                <a:gd name="T11" fmla="*/ 5 h 48"/>
                <a:gd name="T12" fmla="*/ 0 w 31"/>
                <a:gd name="T13" fmla="*/ 7 h 48"/>
                <a:gd name="T14" fmla="*/ 0 w 31"/>
                <a:gd name="T15" fmla="*/ 9 h 48"/>
                <a:gd name="T16" fmla="*/ 0 w 31"/>
                <a:gd name="T17" fmla="*/ 10 h 48"/>
                <a:gd name="T18" fmla="*/ 24 w 31"/>
                <a:gd name="T19" fmla="*/ 47 h 48"/>
                <a:gd name="T20" fmla="*/ 26 w 31"/>
                <a:gd name="T21" fmla="*/ 48 h 48"/>
                <a:gd name="T22" fmla="*/ 28 w 31"/>
                <a:gd name="T23" fmla="*/ 48 h 48"/>
                <a:gd name="T24" fmla="*/ 28 w 31"/>
                <a:gd name="T25" fmla="*/ 48 h 48"/>
                <a:gd name="T26" fmla="*/ 29 w 31"/>
                <a:gd name="T27" fmla="*/ 48 h 48"/>
                <a:gd name="T28" fmla="*/ 31 w 31"/>
                <a:gd name="T29" fmla="*/ 47 h 48"/>
                <a:gd name="T30" fmla="*/ 31 w 31"/>
                <a:gd name="T31" fmla="*/ 43 h 48"/>
                <a:gd name="T32" fmla="*/ 31 w 31"/>
                <a:gd name="T33" fmla="*/ 41 h 48"/>
                <a:gd name="T34" fmla="*/ 31 w 31"/>
                <a:gd name="T35" fmla="*/ 40 h 48"/>
                <a:gd name="T36" fmla="*/ 8 w 31"/>
                <a:gd name="T37" fmla="*/ 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48">
                  <a:moveTo>
                    <a:pt x="8" y="5"/>
                  </a:moveTo>
                  <a:lnTo>
                    <a:pt x="7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0"/>
                  </a:lnTo>
                  <a:lnTo>
                    <a:pt x="24" y="47"/>
                  </a:lnTo>
                  <a:lnTo>
                    <a:pt x="26" y="48"/>
                  </a:lnTo>
                  <a:lnTo>
                    <a:pt x="28" y="48"/>
                  </a:lnTo>
                  <a:lnTo>
                    <a:pt x="28" y="48"/>
                  </a:lnTo>
                  <a:lnTo>
                    <a:pt x="29" y="48"/>
                  </a:lnTo>
                  <a:lnTo>
                    <a:pt x="31" y="47"/>
                  </a:lnTo>
                  <a:lnTo>
                    <a:pt x="31" y="43"/>
                  </a:lnTo>
                  <a:lnTo>
                    <a:pt x="31" y="41"/>
                  </a:lnTo>
                  <a:lnTo>
                    <a:pt x="31" y="4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25" name="Freeform 145"/>
            <p:cNvSpPr>
              <a:spLocks/>
            </p:cNvSpPr>
            <p:nvPr/>
          </p:nvSpPr>
          <p:spPr bwMode="auto">
            <a:xfrm>
              <a:off x="2342" y="2813"/>
              <a:ext cx="16" cy="24"/>
            </a:xfrm>
            <a:custGeom>
              <a:avLst/>
              <a:gdLst>
                <a:gd name="T0" fmla="*/ 11 w 33"/>
                <a:gd name="T1" fmla="*/ 1 h 46"/>
                <a:gd name="T2" fmla="*/ 9 w 33"/>
                <a:gd name="T3" fmla="*/ 0 h 46"/>
                <a:gd name="T4" fmla="*/ 7 w 33"/>
                <a:gd name="T5" fmla="*/ 0 h 46"/>
                <a:gd name="T6" fmla="*/ 5 w 33"/>
                <a:gd name="T7" fmla="*/ 0 h 46"/>
                <a:gd name="T8" fmla="*/ 4 w 33"/>
                <a:gd name="T9" fmla="*/ 0 h 46"/>
                <a:gd name="T10" fmla="*/ 4 w 33"/>
                <a:gd name="T11" fmla="*/ 1 h 46"/>
                <a:gd name="T12" fmla="*/ 0 w 33"/>
                <a:gd name="T13" fmla="*/ 3 h 46"/>
                <a:gd name="T14" fmla="*/ 0 w 33"/>
                <a:gd name="T15" fmla="*/ 5 h 46"/>
                <a:gd name="T16" fmla="*/ 4 w 33"/>
                <a:gd name="T17" fmla="*/ 7 h 46"/>
                <a:gd name="T18" fmla="*/ 24 w 33"/>
                <a:gd name="T19" fmla="*/ 45 h 46"/>
                <a:gd name="T20" fmla="*/ 26 w 33"/>
                <a:gd name="T21" fmla="*/ 46 h 46"/>
                <a:gd name="T22" fmla="*/ 28 w 33"/>
                <a:gd name="T23" fmla="*/ 46 h 46"/>
                <a:gd name="T24" fmla="*/ 28 w 33"/>
                <a:gd name="T25" fmla="*/ 46 h 46"/>
                <a:gd name="T26" fmla="*/ 30 w 33"/>
                <a:gd name="T27" fmla="*/ 46 h 46"/>
                <a:gd name="T28" fmla="*/ 31 w 33"/>
                <a:gd name="T29" fmla="*/ 45 h 46"/>
                <a:gd name="T30" fmla="*/ 33 w 33"/>
                <a:gd name="T31" fmla="*/ 43 h 46"/>
                <a:gd name="T32" fmla="*/ 33 w 33"/>
                <a:gd name="T33" fmla="*/ 41 h 46"/>
                <a:gd name="T34" fmla="*/ 31 w 33"/>
                <a:gd name="T35" fmla="*/ 39 h 46"/>
                <a:gd name="T36" fmla="*/ 11 w 33"/>
                <a:gd name="T37" fmla="*/ 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46">
                  <a:moveTo>
                    <a:pt x="11" y="1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4" y="7"/>
                  </a:lnTo>
                  <a:lnTo>
                    <a:pt x="24" y="45"/>
                  </a:lnTo>
                  <a:lnTo>
                    <a:pt x="26" y="46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30" y="46"/>
                  </a:lnTo>
                  <a:lnTo>
                    <a:pt x="31" y="45"/>
                  </a:lnTo>
                  <a:lnTo>
                    <a:pt x="33" y="43"/>
                  </a:lnTo>
                  <a:lnTo>
                    <a:pt x="33" y="41"/>
                  </a:lnTo>
                  <a:lnTo>
                    <a:pt x="31" y="39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26" name="Freeform 146"/>
            <p:cNvSpPr>
              <a:spLocks/>
            </p:cNvSpPr>
            <p:nvPr/>
          </p:nvSpPr>
          <p:spPr bwMode="auto">
            <a:xfrm>
              <a:off x="2361" y="2844"/>
              <a:ext cx="16" cy="24"/>
            </a:xfrm>
            <a:custGeom>
              <a:avLst/>
              <a:gdLst>
                <a:gd name="T0" fmla="*/ 11 w 34"/>
                <a:gd name="T1" fmla="*/ 3 h 48"/>
                <a:gd name="T2" fmla="*/ 9 w 34"/>
                <a:gd name="T3" fmla="*/ 1 h 48"/>
                <a:gd name="T4" fmla="*/ 7 w 34"/>
                <a:gd name="T5" fmla="*/ 0 h 48"/>
                <a:gd name="T6" fmla="*/ 6 w 34"/>
                <a:gd name="T7" fmla="*/ 0 h 48"/>
                <a:gd name="T8" fmla="*/ 4 w 34"/>
                <a:gd name="T9" fmla="*/ 1 h 48"/>
                <a:gd name="T10" fmla="*/ 4 w 34"/>
                <a:gd name="T11" fmla="*/ 3 h 48"/>
                <a:gd name="T12" fmla="*/ 0 w 34"/>
                <a:gd name="T13" fmla="*/ 5 h 48"/>
                <a:gd name="T14" fmla="*/ 0 w 34"/>
                <a:gd name="T15" fmla="*/ 7 h 48"/>
                <a:gd name="T16" fmla="*/ 4 w 34"/>
                <a:gd name="T17" fmla="*/ 10 h 48"/>
                <a:gd name="T18" fmla="*/ 25 w 34"/>
                <a:gd name="T19" fmla="*/ 44 h 48"/>
                <a:gd name="T20" fmla="*/ 27 w 34"/>
                <a:gd name="T21" fmla="*/ 46 h 48"/>
                <a:gd name="T22" fmla="*/ 28 w 34"/>
                <a:gd name="T23" fmla="*/ 48 h 48"/>
                <a:gd name="T24" fmla="*/ 30 w 34"/>
                <a:gd name="T25" fmla="*/ 48 h 48"/>
                <a:gd name="T26" fmla="*/ 30 w 34"/>
                <a:gd name="T27" fmla="*/ 46 h 48"/>
                <a:gd name="T28" fmla="*/ 32 w 34"/>
                <a:gd name="T29" fmla="*/ 44 h 48"/>
                <a:gd name="T30" fmla="*/ 34 w 34"/>
                <a:gd name="T31" fmla="*/ 43 h 48"/>
                <a:gd name="T32" fmla="*/ 34 w 34"/>
                <a:gd name="T33" fmla="*/ 41 h 48"/>
                <a:gd name="T34" fmla="*/ 32 w 34"/>
                <a:gd name="T35" fmla="*/ 39 h 48"/>
                <a:gd name="T36" fmla="*/ 11 w 34"/>
                <a:gd name="T37" fmla="*/ 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8">
                  <a:moveTo>
                    <a:pt x="11" y="3"/>
                  </a:moveTo>
                  <a:lnTo>
                    <a:pt x="9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4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4" y="10"/>
                  </a:lnTo>
                  <a:lnTo>
                    <a:pt x="25" y="44"/>
                  </a:lnTo>
                  <a:lnTo>
                    <a:pt x="27" y="46"/>
                  </a:lnTo>
                  <a:lnTo>
                    <a:pt x="28" y="48"/>
                  </a:lnTo>
                  <a:lnTo>
                    <a:pt x="30" y="48"/>
                  </a:lnTo>
                  <a:lnTo>
                    <a:pt x="30" y="46"/>
                  </a:lnTo>
                  <a:lnTo>
                    <a:pt x="32" y="44"/>
                  </a:lnTo>
                  <a:lnTo>
                    <a:pt x="34" y="43"/>
                  </a:lnTo>
                  <a:lnTo>
                    <a:pt x="34" y="41"/>
                  </a:lnTo>
                  <a:lnTo>
                    <a:pt x="32" y="39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27" name="Freeform 147"/>
            <p:cNvSpPr>
              <a:spLocks/>
            </p:cNvSpPr>
            <p:nvPr/>
          </p:nvSpPr>
          <p:spPr bwMode="auto">
            <a:xfrm>
              <a:off x="2381" y="2876"/>
              <a:ext cx="16" cy="23"/>
            </a:xfrm>
            <a:custGeom>
              <a:avLst/>
              <a:gdLst>
                <a:gd name="T0" fmla="*/ 8 w 33"/>
                <a:gd name="T1" fmla="*/ 4 h 45"/>
                <a:gd name="T2" fmla="*/ 7 w 33"/>
                <a:gd name="T3" fmla="*/ 2 h 45"/>
                <a:gd name="T4" fmla="*/ 5 w 33"/>
                <a:gd name="T5" fmla="*/ 0 h 45"/>
                <a:gd name="T6" fmla="*/ 3 w 33"/>
                <a:gd name="T7" fmla="*/ 0 h 45"/>
                <a:gd name="T8" fmla="*/ 3 w 33"/>
                <a:gd name="T9" fmla="*/ 2 h 45"/>
                <a:gd name="T10" fmla="*/ 0 w 33"/>
                <a:gd name="T11" fmla="*/ 4 h 45"/>
                <a:gd name="T12" fmla="*/ 0 w 33"/>
                <a:gd name="T13" fmla="*/ 6 h 45"/>
                <a:gd name="T14" fmla="*/ 0 w 33"/>
                <a:gd name="T15" fmla="*/ 7 h 45"/>
                <a:gd name="T16" fmla="*/ 0 w 33"/>
                <a:gd name="T17" fmla="*/ 9 h 45"/>
                <a:gd name="T18" fmla="*/ 24 w 33"/>
                <a:gd name="T19" fmla="*/ 43 h 45"/>
                <a:gd name="T20" fmla="*/ 26 w 33"/>
                <a:gd name="T21" fmla="*/ 45 h 45"/>
                <a:gd name="T22" fmla="*/ 27 w 33"/>
                <a:gd name="T23" fmla="*/ 45 h 45"/>
                <a:gd name="T24" fmla="*/ 29 w 33"/>
                <a:gd name="T25" fmla="*/ 45 h 45"/>
                <a:gd name="T26" fmla="*/ 31 w 33"/>
                <a:gd name="T27" fmla="*/ 45 h 45"/>
                <a:gd name="T28" fmla="*/ 33 w 33"/>
                <a:gd name="T29" fmla="*/ 43 h 45"/>
                <a:gd name="T30" fmla="*/ 33 w 33"/>
                <a:gd name="T31" fmla="*/ 42 h 45"/>
                <a:gd name="T32" fmla="*/ 33 w 33"/>
                <a:gd name="T33" fmla="*/ 40 h 45"/>
                <a:gd name="T34" fmla="*/ 33 w 33"/>
                <a:gd name="T35" fmla="*/ 38 h 45"/>
                <a:gd name="T36" fmla="*/ 8 w 33"/>
                <a:gd name="T37" fmla="*/ 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45">
                  <a:moveTo>
                    <a:pt x="8" y="4"/>
                  </a:moveTo>
                  <a:lnTo>
                    <a:pt x="7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24" y="43"/>
                  </a:lnTo>
                  <a:lnTo>
                    <a:pt x="26" y="45"/>
                  </a:lnTo>
                  <a:lnTo>
                    <a:pt x="27" y="45"/>
                  </a:lnTo>
                  <a:lnTo>
                    <a:pt x="29" y="45"/>
                  </a:lnTo>
                  <a:lnTo>
                    <a:pt x="31" y="45"/>
                  </a:lnTo>
                  <a:lnTo>
                    <a:pt x="33" y="43"/>
                  </a:lnTo>
                  <a:lnTo>
                    <a:pt x="33" y="42"/>
                  </a:lnTo>
                  <a:lnTo>
                    <a:pt x="33" y="40"/>
                  </a:lnTo>
                  <a:lnTo>
                    <a:pt x="33" y="38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28" name="Freeform 148"/>
            <p:cNvSpPr>
              <a:spLocks/>
            </p:cNvSpPr>
            <p:nvPr/>
          </p:nvSpPr>
          <p:spPr bwMode="auto">
            <a:xfrm>
              <a:off x="2401" y="2907"/>
              <a:ext cx="16" cy="23"/>
            </a:xfrm>
            <a:custGeom>
              <a:avLst/>
              <a:gdLst>
                <a:gd name="T0" fmla="*/ 7 w 31"/>
                <a:gd name="T1" fmla="*/ 2 h 47"/>
                <a:gd name="T2" fmla="*/ 7 w 31"/>
                <a:gd name="T3" fmla="*/ 0 h 47"/>
                <a:gd name="T4" fmla="*/ 5 w 31"/>
                <a:gd name="T5" fmla="*/ 0 h 47"/>
                <a:gd name="T6" fmla="*/ 3 w 31"/>
                <a:gd name="T7" fmla="*/ 0 h 47"/>
                <a:gd name="T8" fmla="*/ 1 w 31"/>
                <a:gd name="T9" fmla="*/ 0 h 47"/>
                <a:gd name="T10" fmla="*/ 0 w 31"/>
                <a:gd name="T11" fmla="*/ 2 h 47"/>
                <a:gd name="T12" fmla="*/ 0 w 31"/>
                <a:gd name="T13" fmla="*/ 4 h 47"/>
                <a:gd name="T14" fmla="*/ 0 w 31"/>
                <a:gd name="T15" fmla="*/ 6 h 47"/>
                <a:gd name="T16" fmla="*/ 0 w 31"/>
                <a:gd name="T17" fmla="*/ 7 h 47"/>
                <a:gd name="T18" fmla="*/ 22 w 31"/>
                <a:gd name="T19" fmla="*/ 43 h 47"/>
                <a:gd name="T20" fmla="*/ 24 w 31"/>
                <a:gd name="T21" fmla="*/ 45 h 47"/>
                <a:gd name="T22" fmla="*/ 26 w 31"/>
                <a:gd name="T23" fmla="*/ 47 h 47"/>
                <a:gd name="T24" fmla="*/ 28 w 31"/>
                <a:gd name="T25" fmla="*/ 47 h 47"/>
                <a:gd name="T26" fmla="*/ 29 w 31"/>
                <a:gd name="T27" fmla="*/ 45 h 47"/>
                <a:gd name="T28" fmla="*/ 31 w 31"/>
                <a:gd name="T29" fmla="*/ 43 h 47"/>
                <a:gd name="T30" fmla="*/ 31 w 31"/>
                <a:gd name="T31" fmla="*/ 42 h 47"/>
                <a:gd name="T32" fmla="*/ 31 w 31"/>
                <a:gd name="T33" fmla="*/ 40 h 47"/>
                <a:gd name="T34" fmla="*/ 31 w 31"/>
                <a:gd name="T35" fmla="*/ 37 h 47"/>
                <a:gd name="T36" fmla="*/ 7 w 31"/>
                <a:gd name="T37" fmla="*/ 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47">
                  <a:moveTo>
                    <a:pt x="7" y="2"/>
                  </a:move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22" y="43"/>
                  </a:lnTo>
                  <a:lnTo>
                    <a:pt x="24" y="45"/>
                  </a:lnTo>
                  <a:lnTo>
                    <a:pt x="26" y="47"/>
                  </a:lnTo>
                  <a:lnTo>
                    <a:pt x="28" y="47"/>
                  </a:lnTo>
                  <a:lnTo>
                    <a:pt x="29" y="45"/>
                  </a:lnTo>
                  <a:lnTo>
                    <a:pt x="31" y="43"/>
                  </a:lnTo>
                  <a:lnTo>
                    <a:pt x="31" y="42"/>
                  </a:lnTo>
                  <a:lnTo>
                    <a:pt x="31" y="40"/>
                  </a:lnTo>
                  <a:lnTo>
                    <a:pt x="31" y="37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29" name="Freeform 149"/>
            <p:cNvSpPr>
              <a:spLocks/>
            </p:cNvSpPr>
            <p:nvPr/>
          </p:nvSpPr>
          <p:spPr bwMode="auto">
            <a:xfrm>
              <a:off x="2420" y="2938"/>
              <a:ext cx="16" cy="23"/>
            </a:xfrm>
            <a:custGeom>
              <a:avLst/>
              <a:gdLst>
                <a:gd name="T0" fmla="*/ 9 w 31"/>
                <a:gd name="T1" fmla="*/ 4 h 47"/>
                <a:gd name="T2" fmla="*/ 9 w 31"/>
                <a:gd name="T3" fmla="*/ 2 h 47"/>
                <a:gd name="T4" fmla="*/ 7 w 31"/>
                <a:gd name="T5" fmla="*/ 0 h 47"/>
                <a:gd name="T6" fmla="*/ 5 w 31"/>
                <a:gd name="T7" fmla="*/ 0 h 47"/>
                <a:gd name="T8" fmla="*/ 4 w 31"/>
                <a:gd name="T9" fmla="*/ 2 h 47"/>
                <a:gd name="T10" fmla="*/ 2 w 31"/>
                <a:gd name="T11" fmla="*/ 4 h 47"/>
                <a:gd name="T12" fmla="*/ 0 w 31"/>
                <a:gd name="T13" fmla="*/ 6 h 47"/>
                <a:gd name="T14" fmla="*/ 0 w 31"/>
                <a:gd name="T15" fmla="*/ 7 h 47"/>
                <a:gd name="T16" fmla="*/ 2 w 31"/>
                <a:gd name="T17" fmla="*/ 9 h 47"/>
                <a:gd name="T18" fmla="*/ 23 w 31"/>
                <a:gd name="T19" fmla="*/ 45 h 47"/>
                <a:gd name="T20" fmla="*/ 24 w 31"/>
                <a:gd name="T21" fmla="*/ 47 h 47"/>
                <a:gd name="T22" fmla="*/ 26 w 31"/>
                <a:gd name="T23" fmla="*/ 47 h 47"/>
                <a:gd name="T24" fmla="*/ 28 w 31"/>
                <a:gd name="T25" fmla="*/ 47 h 47"/>
                <a:gd name="T26" fmla="*/ 30 w 31"/>
                <a:gd name="T27" fmla="*/ 47 h 47"/>
                <a:gd name="T28" fmla="*/ 31 w 31"/>
                <a:gd name="T29" fmla="*/ 45 h 47"/>
                <a:gd name="T30" fmla="*/ 31 w 31"/>
                <a:gd name="T31" fmla="*/ 43 h 47"/>
                <a:gd name="T32" fmla="*/ 31 w 31"/>
                <a:gd name="T33" fmla="*/ 42 h 47"/>
                <a:gd name="T34" fmla="*/ 31 w 31"/>
                <a:gd name="T35" fmla="*/ 40 h 47"/>
                <a:gd name="T36" fmla="*/ 9 w 31"/>
                <a:gd name="T37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47">
                  <a:moveTo>
                    <a:pt x="9" y="4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2" y="9"/>
                  </a:lnTo>
                  <a:lnTo>
                    <a:pt x="23" y="45"/>
                  </a:lnTo>
                  <a:lnTo>
                    <a:pt x="24" y="47"/>
                  </a:lnTo>
                  <a:lnTo>
                    <a:pt x="26" y="47"/>
                  </a:lnTo>
                  <a:lnTo>
                    <a:pt x="28" y="47"/>
                  </a:lnTo>
                  <a:lnTo>
                    <a:pt x="30" y="47"/>
                  </a:lnTo>
                  <a:lnTo>
                    <a:pt x="31" y="45"/>
                  </a:lnTo>
                  <a:lnTo>
                    <a:pt x="31" y="43"/>
                  </a:lnTo>
                  <a:lnTo>
                    <a:pt x="31" y="42"/>
                  </a:lnTo>
                  <a:lnTo>
                    <a:pt x="31" y="40"/>
                  </a:lnTo>
                  <a:lnTo>
                    <a:pt x="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30" name="Freeform 150"/>
            <p:cNvSpPr>
              <a:spLocks/>
            </p:cNvSpPr>
            <p:nvPr/>
          </p:nvSpPr>
          <p:spPr bwMode="auto">
            <a:xfrm>
              <a:off x="2439" y="2969"/>
              <a:ext cx="17" cy="23"/>
            </a:xfrm>
            <a:custGeom>
              <a:avLst/>
              <a:gdLst>
                <a:gd name="T0" fmla="*/ 9 w 34"/>
                <a:gd name="T1" fmla="*/ 2 h 47"/>
                <a:gd name="T2" fmla="*/ 9 w 34"/>
                <a:gd name="T3" fmla="*/ 0 h 47"/>
                <a:gd name="T4" fmla="*/ 7 w 34"/>
                <a:gd name="T5" fmla="*/ 0 h 47"/>
                <a:gd name="T6" fmla="*/ 6 w 34"/>
                <a:gd name="T7" fmla="*/ 0 h 47"/>
                <a:gd name="T8" fmla="*/ 4 w 34"/>
                <a:gd name="T9" fmla="*/ 0 h 47"/>
                <a:gd name="T10" fmla="*/ 2 w 34"/>
                <a:gd name="T11" fmla="*/ 2 h 47"/>
                <a:gd name="T12" fmla="*/ 0 w 34"/>
                <a:gd name="T13" fmla="*/ 5 h 47"/>
                <a:gd name="T14" fmla="*/ 0 w 34"/>
                <a:gd name="T15" fmla="*/ 7 h 47"/>
                <a:gd name="T16" fmla="*/ 2 w 34"/>
                <a:gd name="T17" fmla="*/ 9 h 47"/>
                <a:gd name="T18" fmla="*/ 23 w 34"/>
                <a:gd name="T19" fmla="*/ 47 h 47"/>
                <a:gd name="T20" fmla="*/ 25 w 34"/>
                <a:gd name="T21" fmla="*/ 47 h 47"/>
                <a:gd name="T22" fmla="*/ 27 w 34"/>
                <a:gd name="T23" fmla="*/ 47 h 47"/>
                <a:gd name="T24" fmla="*/ 28 w 34"/>
                <a:gd name="T25" fmla="*/ 47 h 47"/>
                <a:gd name="T26" fmla="*/ 30 w 34"/>
                <a:gd name="T27" fmla="*/ 47 h 47"/>
                <a:gd name="T28" fmla="*/ 32 w 34"/>
                <a:gd name="T29" fmla="*/ 47 h 47"/>
                <a:gd name="T30" fmla="*/ 34 w 34"/>
                <a:gd name="T31" fmla="*/ 43 h 47"/>
                <a:gd name="T32" fmla="*/ 34 w 34"/>
                <a:gd name="T33" fmla="*/ 42 h 47"/>
                <a:gd name="T34" fmla="*/ 32 w 34"/>
                <a:gd name="T35" fmla="*/ 40 h 47"/>
                <a:gd name="T36" fmla="*/ 9 w 34"/>
                <a:gd name="T37" fmla="*/ 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7">
                  <a:moveTo>
                    <a:pt x="9" y="2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23" y="47"/>
                  </a:lnTo>
                  <a:lnTo>
                    <a:pt x="25" y="47"/>
                  </a:lnTo>
                  <a:lnTo>
                    <a:pt x="27" y="47"/>
                  </a:lnTo>
                  <a:lnTo>
                    <a:pt x="28" y="47"/>
                  </a:lnTo>
                  <a:lnTo>
                    <a:pt x="30" y="47"/>
                  </a:lnTo>
                  <a:lnTo>
                    <a:pt x="32" y="47"/>
                  </a:lnTo>
                  <a:lnTo>
                    <a:pt x="34" y="43"/>
                  </a:lnTo>
                  <a:lnTo>
                    <a:pt x="34" y="42"/>
                  </a:lnTo>
                  <a:lnTo>
                    <a:pt x="32" y="4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31" name="Freeform 151"/>
            <p:cNvSpPr>
              <a:spLocks/>
            </p:cNvSpPr>
            <p:nvPr/>
          </p:nvSpPr>
          <p:spPr bwMode="auto">
            <a:xfrm>
              <a:off x="2458" y="3000"/>
              <a:ext cx="17" cy="25"/>
            </a:xfrm>
            <a:custGeom>
              <a:avLst/>
              <a:gdLst>
                <a:gd name="T0" fmla="*/ 10 w 33"/>
                <a:gd name="T1" fmla="*/ 4 h 50"/>
                <a:gd name="T2" fmla="*/ 8 w 33"/>
                <a:gd name="T3" fmla="*/ 2 h 50"/>
                <a:gd name="T4" fmla="*/ 7 w 33"/>
                <a:gd name="T5" fmla="*/ 0 h 50"/>
                <a:gd name="T6" fmla="*/ 5 w 33"/>
                <a:gd name="T7" fmla="*/ 0 h 50"/>
                <a:gd name="T8" fmla="*/ 3 w 33"/>
                <a:gd name="T9" fmla="*/ 2 h 50"/>
                <a:gd name="T10" fmla="*/ 2 w 33"/>
                <a:gd name="T11" fmla="*/ 4 h 50"/>
                <a:gd name="T12" fmla="*/ 0 w 33"/>
                <a:gd name="T13" fmla="*/ 5 h 50"/>
                <a:gd name="T14" fmla="*/ 0 w 33"/>
                <a:gd name="T15" fmla="*/ 9 h 50"/>
                <a:gd name="T16" fmla="*/ 2 w 33"/>
                <a:gd name="T17" fmla="*/ 9 h 50"/>
                <a:gd name="T18" fmla="*/ 24 w 33"/>
                <a:gd name="T19" fmla="*/ 45 h 50"/>
                <a:gd name="T20" fmla="*/ 24 w 33"/>
                <a:gd name="T21" fmla="*/ 47 h 50"/>
                <a:gd name="T22" fmla="*/ 26 w 33"/>
                <a:gd name="T23" fmla="*/ 50 h 50"/>
                <a:gd name="T24" fmla="*/ 28 w 33"/>
                <a:gd name="T25" fmla="*/ 50 h 50"/>
                <a:gd name="T26" fmla="*/ 29 w 33"/>
                <a:gd name="T27" fmla="*/ 47 h 50"/>
                <a:gd name="T28" fmla="*/ 31 w 33"/>
                <a:gd name="T29" fmla="*/ 45 h 50"/>
                <a:gd name="T30" fmla="*/ 33 w 33"/>
                <a:gd name="T31" fmla="*/ 43 h 50"/>
                <a:gd name="T32" fmla="*/ 33 w 33"/>
                <a:gd name="T33" fmla="*/ 42 h 50"/>
                <a:gd name="T34" fmla="*/ 31 w 33"/>
                <a:gd name="T35" fmla="*/ 40 h 50"/>
                <a:gd name="T36" fmla="*/ 10 w 33"/>
                <a:gd name="T37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50">
                  <a:moveTo>
                    <a:pt x="10" y="4"/>
                  </a:moveTo>
                  <a:lnTo>
                    <a:pt x="8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9"/>
                  </a:lnTo>
                  <a:lnTo>
                    <a:pt x="2" y="9"/>
                  </a:lnTo>
                  <a:lnTo>
                    <a:pt x="24" y="45"/>
                  </a:lnTo>
                  <a:lnTo>
                    <a:pt x="24" y="47"/>
                  </a:lnTo>
                  <a:lnTo>
                    <a:pt x="26" y="50"/>
                  </a:lnTo>
                  <a:lnTo>
                    <a:pt x="28" y="50"/>
                  </a:lnTo>
                  <a:lnTo>
                    <a:pt x="29" y="47"/>
                  </a:lnTo>
                  <a:lnTo>
                    <a:pt x="31" y="45"/>
                  </a:lnTo>
                  <a:lnTo>
                    <a:pt x="33" y="43"/>
                  </a:lnTo>
                  <a:lnTo>
                    <a:pt x="33" y="42"/>
                  </a:lnTo>
                  <a:lnTo>
                    <a:pt x="31" y="40"/>
                  </a:lnTo>
                  <a:lnTo>
                    <a:pt x="1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32" name="Freeform 152"/>
            <p:cNvSpPr>
              <a:spLocks/>
            </p:cNvSpPr>
            <p:nvPr/>
          </p:nvSpPr>
          <p:spPr bwMode="auto">
            <a:xfrm>
              <a:off x="2478" y="3032"/>
              <a:ext cx="16" cy="23"/>
            </a:xfrm>
            <a:custGeom>
              <a:avLst/>
              <a:gdLst>
                <a:gd name="T0" fmla="*/ 9 w 31"/>
                <a:gd name="T1" fmla="*/ 2 h 46"/>
                <a:gd name="T2" fmla="*/ 7 w 31"/>
                <a:gd name="T3" fmla="*/ 0 h 46"/>
                <a:gd name="T4" fmla="*/ 5 w 31"/>
                <a:gd name="T5" fmla="*/ 0 h 46"/>
                <a:gd name="T6" fmla="*/ 3 w 31"/>
                <a:gd name="T7" fmla="*/ 0 h 46"/>
                <a:gd name="T8" fmla="*/ 2 w 31"/>
                <a:gd name="T9" fmla="*/ 0 h 46"/>
                <a:gd name="T10" fmla="*/ 0 w 31"/>
                <a:gd name="T11" fmla="*/ 2 h 46"/>
                <a:gd name="T12" fmla="*/ 0 w 31"/>
                <a:gd name="T13" fmla="*/ 3 h 46"/>
                <a:gd name="T14" fmla="*/ 0 w 31"/>
                <a:gd name="T15" fmla="*/ 5 h 46"/>
                <a:gd name="T16" fmla="*/ 0 w 31"/>
                <a:gd name="T17" fmla="*/ 7 h 46"/>
                <a:gd name="T18" fmla="*/ 23 w 31"/>
                <a:gd name="T19" fmla="*/ 45 h 46"/>
                <a:gd name="T20" fmla="*/ 24 w 31"/>
                <a:gd name="T21" fmla="*/ 46 h 46"/>
                <a:gd name="T22" fmla="*/ 26 w 31"/>
                <a:gd name="T23" fmla="*/ 46 h 46"/>
                <a:gd name="T24" fmla="*/ 28 w 31"/>
                <a:gd name="T25" fmla="*/ 46 h 46"/>
                <a:gd name="T26" fmla="*/ 30 w 31"/>
                <a:gd name="T27" fmla="*/ 46 h 46"/>
                <a:gd name="T28" fmla="*/ 31 w 31"/>
                <a:gd name="T29" fmla="*/ 45 h 46"/>
                <a:gd name="T30" fmla="*/ 31 w 31"/>
                <a:gd name="T31" fmla="*/ 43 h 46"/>
                <a:gd name="T32" fmla="*/ 31 w 31"/>
                <a:gd name="T33" fmla="*/ 41 h 46"/>
                <a:gd name="T34" fmla="*/ 31 w 31"/>
                <a:gd name="T35" fmla="*/ 40 h 46"/>
                <a:gd name="T36" fmla="*/ 9 w 31"/>
                <a:gd name="T37" fmla="*/ 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46">
                  <a:moveTo>
                    <a:pt x="9" y="2"/>
                  </a:move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3" y="45"/>
                  </a:lnTo>
                  <a:lnTo>
                    <a:pt x="24" y="46"/>
                  </a:lnTo>
                  <a:lnTo>
                    <a:pt x="26" y="46"/>
                  </a:lnTo>
                  <a:lnTo>
                    <a:pt x="28" y="46"/>
                  </a:lnTo>
                  <a:lnTo>
                    <a:pt x="30" y="46"/>
                  </a:lnTo>
                  <a:lnTo>
                    <a:pt x="31" y="45"/>
                  </a:lnTo>
                  <a:lnTo>
                    <a:pt x="31" y="43"/>
                  </a:lnTo>
                  <a:lnTo>
                    <a:pt x="31" y="41"/>
                  </a:lnTo>
                  <a:lnTo>
                    <a:pt x="31" y="4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33" name="Freeform 153"/>
            <p:cNvSpPr>
              <a:spLocks/>
            </p:cNvSpPr>
            <p:nvPr/>
          </p:nvSpPr>
          <p:spPr bwMode="auto">
            <a:xfrm>
              <a:off x="2498" y="3064"/>
              <a:ext cx="15" cy="22"/>
            </a:xfrm>
            <a:custGeom>
              <a:avLst/>
              <a:gdLst>
                <a:gd name="T0" fmla="*/ 9 w 32"/>
                <a:gd name="T1" fmla="*/ 1 h 44"/>
                <a:gd name="T2" fmla="*/ 7 w 32"/>
                <a:gd name="T3" fmla="*/ 0 h 44"/>
                <a:gd name="T4" fmla="*/ 5 w 32"/>
                <a:gd name="T5" fmla="*/ 0 h 44"/>
                <a:gd name="T6" fmla="*/ 4 w 32"/>
                <a:gd name="T7" fmla="*/ 0 h 44"/>
                <a:gd name="T8" fmla="*/ 2 w 32"/>
                <a:gd name="T9" fmla="*/ 0 h 44"/>
                <a:gd name="T10" fmla="*/ 0 w 32"/>
                <a:gd name="T11" fmla="*/ 1 h 44"/>
                <a:gd name="T12" fmla="*/ 0 w 32"/>
                <a:gd name="T13" fmla="*/ 1 h 44"/>
                <a:gd name="T14" fmla="*/ 0 w 32"/>
                <a:gd name="T15" fmla="*/ 5 h 44"/>
                <a:gd name="T16" fmla="*/ 0 w 32"/>
                <a:gd name="T17" fmla="*/ 7 h 44"/>
                <a:gd name="T18" fmla="*/ 23 w 32"/>
                <a:gd name="T19" fmla="*/ 41 h 44"/>
                <a:gd name="T20" fmla="*/ 25 w 32"/>
                <a:gd name="T21" fmla="*/ 43 h 44"/>
                <a:gd name="T22" fmla="*/ 26 w 32"/>
                <a:gd name="T23" fmla="*/ 44 h 44"/>
                <a:gd name="T24" fmla="*/ 28 w 32"/>
                <a:gd name="T25" fmla="*/ 44 h 44"/>
                <a:gd name="T26" fmla="*/ 30 w 32"/>
                <a:gd name="T27" fmla="*/ 43 h 44"/>
                <a:gd name="T28" fmla="*/ 32 w 32"/>
                <a:gd name="T29" fmla="*/ 41 h 44"/>
                <a:gd name="T30" fmla="*/ 32 w 32"/>
                <a:gd name="T31" fmla="*/ 39 h 44"/>
                <a:gd name="T32" fmla="*/ 32 w 32"/>
                <a:gd name="T33" fmla="*/ 38 h 44"/>
                <a:gd name="T34" fmla="*/ 32 w 32"/>
                <a:gd name="T35" fmla="*/ 36 h 44"/>
                <a:gd name="T36" fmla="*/ 9 w 32"/>
                <a:gd name="T37" fmla="*/ 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" h="44">
                  <a:moveTo>
                    <a:pt x="9" y="1"/>
                  </a:move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5"/>
                  </a:lnTo>
                  <a:lnTo>
                    <a:pt x="0" y="7"/>
                  </a:lnTo>
                  <a:lnTo>
                    <a:pt x="23" y="41"/>
                  </a:lnTo>
                  <a:lnTo>
                    <a:pt x="25" y="43"/>
                  </a:lnTo>
                  <a:lnTo>
                    <a:pt x="26" y="44"/>
                  </a:lnTo>
                  <a:lnTo>
                    <a:pt x="28" y="44"/>
                  </a:lnTo>
                  <a:lnTo>
                    <a:pt x="30" y="43"/>
                  </a:lnTo>
                  <a:lnTo>
                    <a:pt x="32" y="41"/>
                  </a:lnTo>
                  <a:lnTo>
                    <a:pt x="32" y="39"/>
                  </a:lnTo>
                  <a:lnTo>
                    <a:pt x="32" y="38"/>
                  </a:lnTo>
                  <a:lnTo>
                    <a:pt x="32" y="36"/>
                  </a:lnTo>
                  <a:lnTo>
                    <a:pt x="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34" name="Freeform 154"/>
            <p:cNvSpPr>
              <a:spLocks/>
            </p:cNvSpPr>
            <p:nvPr/>
          </p:nvSpPr>
          <p:spPr bwMode="auto">
            <a:xfrm>
              <a:off x="2517" y="3094"/>
              <a:ext cx="16" cy="23"/>
            </a:xfrm>
            <a:custGeom>
              <a:avLst/>
              <a:gdLst>
                <a:gd name="T0" fmla="*/ 10 w 33"/>
                <a:gd name="T1" fmla="*/ 3 h 46"/>
                <a:gd name="T2" fmla="*/ 8 w 33"/>
                <a:gd name="T3" fmla="*/ 2 h 46"/>
                <a:gd name="T4" fmla="*/ 7 w 33"/>
                <a:gd name="T5" fmla="*/ 0 h 46"/>
                <a:gd name="T6" fmla="*/ 5 w 33"/>
                <a:gd name="T7" fmla="*/ 0 h 46"/>
                <a:gd name="T8" fmla="*/ 3 w 33"/>
                <a:gd name="T9" fmla="*/ 2 h 46"/>
                <a:gd name="T10" fmla="*/ 1 w 33"/>
                <a:gd name="T11" fmla="*/ 3 h 46"/>
                <a:gd name="T12" fmla="*/ 0 w 33"/>
                <a:gd name="T13" fmla="*/ 5 h 46"/>
                <a:gd name="T14" fmla="*/ 0 w 33"/>
                <a:gd name="T15" fmla="*/ 7 h 46"/>
                <a:gd name="T16" fmla="*/ 1 w 33"/>
                <a:gd name="T17" fmla="*/ 8 h 46"/>
                <a:gd name="T18" fmla="*/ 24 w 33"/>
                <a:gd name="T19" fmla="*/ 45 h 46"/>
                <a:gd name="T20" fmla="*/ 24 w 33"/>
                <a:gd name="T21" fmla="*/ 46 h 46"/>
                <a:gd name="T22" fmla="*/ 26 w 33"/>
                <a:gd name="T23" fmla="*/ 46 h 46"/>
                <a:gd name="T24" fmla="*/ 28 w 33"/>
                <a:gd name="T25" fmla="*/ 46 h 46"/>
                <a:gd name="T26" fmla="*/ 29 w 33"/>
                <a:gd name="T27" fmla="*/ 46 h 46"/>
                <a:gd name="T28" fmla="*/ 31 w 33"/>
                <a:gd name="T29" fmla="*/ 45 h 46"/>
                <a:gd name="T30" fmla="*/ 33 w 33"/>
                <a:gd name="T31" fmla="*/ 43 h 46"/>
                <a:gd name="T32" fmla="*/ 33 w 33"/>
                <a:gd name="T33" fmla="*/ 41 h 46"/>
                <a:gd name="T34" fmla="*/ 31 w 33"/>
                <a:gd name="T35" fmla="*/ 38 h 46"/>
                <a:gd name="T36" fmla="*/ 10 w 33"/>
                <a:gd name="T37" fmla="*/ 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46">
                  <a:moveTo>
                    <a:pt x="10" y="3"/>
                  </a:moveTo>
                  <a:lnTo>
                    <a:pt x="8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8"/>
                  </a:lnTo>
                  <a:lnTo>
                    <a:pt x="24" y="45"/>
                  </a:lnTo>
                  <a:lnTo>
                    <a:pt x="24" y="46"/>
                  </a:lnTo>
                  <a:lnTo>
                    <a:pt x="26" y="46"/>
                  </a:lnTo>
                  <a:lnTo>
                    <a:pt x="28" y="46"/>
                  </a:lnTo>
                  <a:lnTo>
                    <a:pt x="29" y="46"/>
                  </a:lnTo>
                  <a:lnTo>
                    <a:pt x="31" y="45"/>
                  </a:lnTo>
                  <a:lnTo>
                    <a:pt x="33" y="43"/>
                  </a:lnTo>
                  <a:lnTo>
                    <a:pt x="33" y="41"/>
                  </a:lnTo>
                  <a:lnTo>
                    <a:pt x="31" y="38"/>
                  </a:lnTo>
                  <a:lnTo>
                    <a:pt x="1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35" name="Freeform 155"/>
            <p:cNvSpPr>
              <a:spLocks/>
            </p:cNvSpPr>
            <p:nvPr/>
          </p:nvSpPr>
          <p:spPr bwMode="auto">
            <a:xfrm>
              <a:off x="2517" y="3107"/>
              <a:ext cx="50" cy="66"/>
            </a:xfrm>
            <a:custGeom>
              <a:avLst/>
              <a:gdLst>
                <a:gd name="T0" fmla="*/ 0 w 99"/>
                <a:gd name="T1" fmla="*/ 72 h 132"/>
                <a:gd name="T2" fmla="*/ 99 w 99"/>
                <a:gd name="T3" fmla="*/ 132 h 132"/>
                <a:gd name="T4" fmla="*/ 78 w 99"/>
                <a:gd name="T5" fmla="*/ 0 h 132"/>
                <a:gd name="T6" fmla="*/ 0 w 99"/>
                <a:gd name="T7" fmla="*/ 7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132">
                  <a:moveTo>
                    <a:pt x="0" y="72"/>
                  </a:moveTo>
                  <a:lnTo>
                    <a:pt x="99" y="132"/>
                  </a:lnTo>
                  <a:lnTo>
                    <a:pt x="78" y="0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36" name="Freeform 156"/>
            <p:cNvSpPr>
              <a:spLocks/>
            </p:cNvSpPr>
            <p:nvPr/>
          </p:nvSpPr>
          <p:spPr bwMode="auto">
            <a:xfrm>
              <a:off x="1074" y="3214"/>
              <a:ext cx="20" cy="10"/>
            </a:xfrm>
            <a:custGeom>
              <a:avLst/>
              <a:gdLst>
                <a:gd name="T0" fmla="*/ 25 w 40"/>
                <a:gd name="T1" fmla="*/ 2 h 21"/>
                <a:gd name="T2" fmla="*/ 26 w 40"/>
                <a:gd name="T3" fmla="*/ 2 h 21"/>
                <a:gd name="T4" fmla="*/ 28 w 40"/>
                <a:gd name="T5" fmla="*/ 2 h 21"/>
                <a:gd name="T6" fmla="*/ 32 w 40"/>
                <a:gd name="T7" fmla="*/ 0 h 21"/>
                <a:gd name="T8" fmla="*/ 35 w 40"/>
                <a:gd name="T9" fmla="*/ 2 h 21"/>
                <a:gd name="T10" fmla="*/ 37 w 40"/>
                <a:gd name="T11" fmla="*/ 2 h 21"/>
                <a:gd name="T12" fmla="*/ 40 w 40"/>
                <a:gd name="T13" fmla="*/ 2 h 21"/>
                <a:gd name="T14" fmla="*/ 40 w 40"/>
                <a:gd name="T15" fmla="*/ 4 h 21"/>
                <a:gd name="T16" fmla="*/ 16 w 40"/>
                <a:gd name="T17" fmla="*/ 19 h 21"/>
                <a:gd name="T18" fmla="*/ 12 w 40"/>
                <a:gd name="T19" fmla="*/ 19 h 21"/>
                <a:gd name="T20" fmla="*/ 11 w 40"/>
                <a:gd name="T21" fmla="*/ 21 h 21"/>
                <a:gd name="T22" fmla="*/ 7 w 40"/>
                <a:gd name="T23" fmla="*/ 21 h 21"/>
                <a:gd name="T24" fmla="*/ 4 w 40"/>
                <a:gd name="T25" fmla="*/ 21 h 21"/>
                <a:gd name="T26" fmla="*/ 2 w 40"/>
                <a:gd name="T27" fmla="*/ 21 h 21"/>
                <a:gd name="T28" fmla="*/ 0 w 40"/>
                <a:gd name="T29" fmla="*/ 19 h 21"/>
                <a:gd name="T30" fmla="*/ 0 w 40"/>
                <a:gd name="T31" fmla="*/ 19 h 21"/>
                <a:gd name="T32" fmla="*/ 0 w 40"/>
                <a:gd name="T33" fmla="*/ 19 h 21"/>
                <a:gd name="T34" fmla="*/ 25 w 40"/>
                <a:gd name="T3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" h="21">
                  <a:moveTo>
                    <a:pt x="25" y="2"/>
                  </a:moveTo>
                  <a:lnTo>
                    <a:pt x="26" y="2"/>
                  </a:lnTo>
                  <a:lnTo>
                    <a:pt x="28" y="2"/>
                  </a:lnTo>
                  <a:lnTo>
                    <a:pt x="32" y="0"/>
                  </a:lnTo>
                  <a:lnTo>
                    <a:pt x="35" y="2"/>
                  </a:lnTo>
                  <a:lnTo>
                    <a:pt x="37" y="2"/>
                  </a:lnTo>
                  <a:lnTo>
                    <a:pt x="40" y="2"/>
                  </a:lnTo>
                  <a:lnTo>
                    <a:pt x="40" y="4"/>
                  </a:lnTo>
                  <a:lnTo>
                    <a:pt x="16" y="19"/>
                  </a:lnTo>
                  <a:lnTo>
                    <a:pt x="12" y="19"/>
                  </a:lnTo>
                  <a:lnTo>
                    <a:pt x="11" y="21"/>
                  </a:lnTo>
                  <a:lnTo>
                    <a:pt x="7" y="21"/>
                  </a:lnTo>
                  <a:lnTo>
                    <a:pt x="4" y="21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5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37" name="Freeform 157"/>
            <p:cNvSpPr>
              <a:spLocks/>
            </p:cNvSpPr>
            <p:nvPr/>
          </p:nvSpPr>
          <p:spPr bwMode="auto">
            <a:xfrm>
              <a:off x="1052" y="3227"/>
              <a:ext cx="20" cy="11"/>
            </a:xfrm>
            <a:custGeom>
              <a:avLst/>
              <a:gdLst>
                <a:gd name="T0" fmla="*/ 24 w 40"/>
                <a:gd name="T1" fmla="*/ 1 h 20"/>
                <a:gd name="T2" fmla="*/ 24 w 40"/>
                <a:gd name="T3" fmla="*/ 1 h 20"/>
                <a:gd name="T4" fmla="*/ 26 w 40"/>
                <a:gd name="T5" fmla="*/ 0 h 20"/>
                <a:gd name="T6" fmla="*/ 29 w 40"/>
                <a:gd name="T7" fmla="*/ 0 h 20"/>
                <a:gd name="T8" fmla="*/ 33 w 40"/>
                <a:gd name="T9" fmla="*/ 0 h 20"/>
                <a:gd name="T10" fmla="*/ 34 w 40"/>
                <a:gd name="T11" fmla="*/ 0 h 20"/>
                <a:gd name="T12" fmla="*/ 36 w 40"/>
                <a:gd name="T13" fmla="*/ 1 h 20"/>
                <a:gd name="T14" fmla="*/ 40 w 40"/>
                <a:gd name="T15" fmla="*/ 1 h 20"/>
                <a:gd name="T16" fmla="*/ 40 w 40"/>
                <a:gd name="T17" fmla="*/ 3 h 20"/>
                <a:gd name="T18" fmla="*/ 15 w 40"/>
                <a:gd name="T19" fmla="*/ 19 h 20"/>
                <a:gd name="T20" fmla="*/ 12 w 40"/>
                <a:gd name="T21" fmla="*/ 19 h 20"/>
                <a:gd name="T22" fmla="*/ 10 w 40"/>
                <a:gd name="T23" fmla="*/ 20 h 20"/>
                <a:gd name="T24" fmla="*/ 8 w 40"/>
                <a:gd name="T25" fmla="*/ 20 h 20"/>
                <a:gd name="T26" fmla="*/ 5 w 40"/>
                <a:gd name="T27" fmla="*/ 20 h 20"/>
                <a:gd name="T28" fmla="*/ 1 w 40"/>
                <a:gd name="T29" fmla="*/ 20 h 20"/>
                <a:gd name="T30" fmla="*/ 0 w 40"/>
                <a:gd name="T31" fmla="*/ 19 h 20"/>
                <a:gd name="T32" fmla="*/ 0 w 40"/>
                <a:gd name="T33" fmla="*/ 19 h 20"/>
                <a:gd name="T34" fmla="*/ 0 w 40"/>
                <a:gd name="T35" fmla="*/ 17 h 20"/>
                <a:gd name="T36" fmla="*/ 24 w 40"/>
                <a:gd name="T37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20">
                  <a:moveTo>
                    <a:pt x="24" y="1"/>
                  </a:moveTo>
                  <a:lnTo>
                    <a:pt x="24" y="1"/>
                  </a:lnTo>
                  <a:lnTo>
                    <a:pt x="26" y="0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6" y="1"/>
                  </a:lnTo>
                  <a:lnTo>
                    <a:pt x="40" y="1"/>
                  </a:lnTo>
                  <a:lnTo>
                    <a:pt x="40" y="3"/>
                  </a:lnTo>
                  <a:lnTo>
                    <a:pt x="15" y="19"/>
                  </a:lnTo>
                  <a:lnTo>
                    <a:pt x="12" y="19"/>
                  </a:lnTo>
                  <a:lnTo>
                    <a:pt x="10" y="20"/>
                  </a:lnTo>
                  <a:lnTo>
                    <a:pt x="8" y="20"/>
                  </a:lnTo>
                  <a:lnTo>
                    <a:pt x="5" y="20"/>
                  </a:lnTo>
                  <a:lnTo>
                    <a:pt x="1" y="2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38" name="Freeform 158"/>
            <p:cNvSpPr>
              <a:spLocks/>
            </p:cNvSpPr>
            <p:nvPr/>
          </p:nvSpPr>
          <p:spPr bwMode="auto">
            <a:xfrm>
              <a:off x="1030" y="3242"/>
              <a:ext cx="20" cy="9"/>
            </a:xfrm>
            <a:custGeom>
              <a:avLst/>
              <a:gdLst>
                <a:gd name="T0" fmla="*/ 24 w 40"/>
                <a:gd name="T1" fmla="*/ 2 h 19"/>
                <a:gd name="T2" fmla="*/ 24 w 40"/>
                <a:gd name="T3" fmla="*/ 0 h 19"/>
                <a:gd name="T4" fmla="*/ 26 w 40"/>
                <a:gd name="T5" fmla="*/ 0 h 19"/>
                <a:gd name="T6" fmla="*/ 30 w 40"/>
                <a:gd name="T7" fmla="*/ 0 h 19"/>
                <a:gd name="T8" fmla="*/ 31 w 40"/>
                <a:gd name="T9" fmla="*/ 0 h 19"/>
                <a:gd name="T10" fmla="*/ 35 w 40"/>
                <a:gd name="T11" fmla="*/ 0 h 19"/>
                <a:gd name="T12" fmla="*/ 37 w 40"/>
                <a:gd name="T13" fmla="*/ 0 h 19"/>
                <a:gd name="T14" fmla="*/ 40 w 40"/>
                <a:gd name="T15" fmla="*/ 2 h 19"/>
                <a:gd name="T16" fmla="*/ 40 w 40"/>
                <a:gd name="T17" fmla="*/ 2 h 19"/>
                <a:gd name="T18" fmla="*/ 16 w 40"/>
                <a:gd name="T19" fmla="*/ 17 h 19"/>
                <a:gd name="T20" fmla="*/ 12 w 40"/>
                <a:gd name="T21" fmla="*/ 17 h 19"/>
                <a:gd name="T22" fmla="*/ 10 w 40"/>
                <a:gd name="T23" fmla="*/ 19 h 19"/>
                <a:gd name="T24" fmla="*/ 9 w 40"/>
                <a:gd name="T25" fmla="*/ 19 h 19"/>
                <a:gd name="T26" fmla="*/ 5 w 40"/>
                <a:gd name="T27" fmla="*/ 19 h 19"/>
                <a:gd name="T28" fmla="*/ 2 w 40"/>
                <a:gd name="T29" fmla="*/ 19 h 19"/>
                <a:gd name="T30" fmla="*/ 0 w 40"/>
                <a:gd name="T31" fmla="*/ 17 h 19"/>
                <a:gd name="T32" fmla="*/ 0 w 40"/>
                <a:gd name="T33" fmla="*/ 17 h 19"/>
                <a:gd name="T34" fmla="*/ 0 w 40"/>
                <a:gd name="T35" fmla="*/ 17 h 19"/>
                <a:gd name="T36" fmla="*/ 24 w 40"/>
                <a:gd name="T3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19">
                  <a:moveTo>
                    <a:pt x="24" y="2"/>
                  </a:moveTo>
                  <a:lnTo>
                    <a:pt x="24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7" y="0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16" y="17"/>
                  </a:lnTo>
                  <a:lnTo>
                    <a:pt x="12" y="17"/>
                  </a:lnTo>
                  <a:lnTo>
                    <a:pt x="10" y="19"/>
                  </a:lnTo>
                  <a:lnTo>
                    <a:pt x="9" y="19"/>
                  </a:lnTo>
                  <a:lnTo>
                    <a:pt x="5" y="19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2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39" name="Freeform 159"/>
            <p:cNvSpPr>
              <a:spLocks/>
            </p:cNvSpPr>
            <p:nvPr/>
          </p:nvSpPr>
          <p:spPr bwMode="auto">
            <a:xfrm>
              <a:off x="1006" y="3255"/>
              <a:ext cx="22" cy="10"/>
            </a:xfrm>
            <a:custGeom>
              <a:avLst/>
              <a:gdLst>
                <a:gd name="T0" fmla="*/ 26 w 43"/>
                <a:gd name="T1" fmla="*/ 1 h 20"/>
                <a:gd name="T2" fmla="*/ 26 w 43"/>
                <a:gd name="T3" fmla="*/ 1 h 20"/>
                <a:gd name="T4" fmla="*/ 30 w 43"/>
                <a:gd name="T5" fmla="*/ 0 h 20"/>
                <a:gd name="T6" fmla="*/ 33 w 43"/>
                <a:gd name="T7" fmla="*/ 0 h 20"/>
                <a:gd name="T8" fmla="*/ 35 w 43"/>
                <a:gd name="T9" fmla="*/ 0 h 20"/>
                <a:gd name="T10" fmla="*/ 38 w 43"/>
                <a:gd name="T11" fmla="*/ 0 h 20"/>
                <a:gd name="T12" fmla="*/ 40 w 43"/>
                <a:gd name="T13" fmla="*/ 1 h 20"/>
                <a:gd name="T14" fmla="*/ 43 w 43"/>
                <a:gd name="T15" fmla="*/ 1 h 20"/>
                <a:gd name="T16" fmla="*/ 43 w 43"/>
                <a:gd name="T17" fmla="*/ 3 h 20"/>
                <a:gd name="T18" fmla="*/ 16 w 43"/>
                <a:gd name="T19" fmla="*/ 19 h 20"/>
                <a:gd name="T20" fmla="*/ 16 w 43"/>
                <a:gd name="T21" fmla="*/ 19 h 20"/>
                <a:gd name="T22" fmla="*/ 14 w 43"/>
                <a:gd name="T23" fmla="*/ 20 h 20"/>
                <a:gd name="T24" fmla="*/ 12 w 43"/>
                <a:gd name="T25" fmla="*/ 20 h 20"/>
                <a:gd name="T26" fmla="*/ 9 w 43"/>
                <a:gd name="T27" fmla="*/ 20 h 20"/>
                <a:gd name="T28" fmla="*/ 5 w 43"/>
                <a:gd name="T29" fmla="*/ 20 h 20"/>
                <a:gd name="T30" fmla="*/ 3 w 43"/>
                <a:gd name="T31" fmla="*/ 19 h 20"/>
                <a:gd name="T32" fmla="*/ 0 w 43"/>
                <a:gd name="T33" fmla="*/ 19 h 20"/>
                <a:gd name="T34" fmla="*/ 0 w 43"/>
                <a:gd name="T35" fmla="*/ 19 h 20"/>
                <a:gd name="T36" fmla="*/ 26 w 43"/>
                <a:gd name="T37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3" h="20">
                  <a:moveTo>
                    <a:pt x="26" y="1"/>
                  </a:moveTo>
                  <a:lnTo>
                    <a:pt x="26" y="1"/>
                  </a:lnTo>
                  <a:lnTo>
                    <a:pt x="30" y="0"/>
                  </a:lnTo>
                  <a:lnTo>
                    <a:pt x="33" y="0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40" y="1"/>
                  </a:lnTo>
                  <a:lnTo>
                    <a:pt x="43" y="1"/>
                  </a:lnTo>
                  <a:lnTo>
                    <a:pt x="43" y="3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4" y="20"/>
                  </a:lnTo>
                  <a:lnTo>
                    <a:pt x="12" y="20"/>
                  </a:lnTo>
                  <a:lnTo>
                    <a:pt x="9" y="20"/>
                  </a:lnTo>
                  <a:lnTo>
                    <a:pt x="5" y="20"/>
                  </a:lnTo>
                  <a:lnTo>
                    <a:pt x="3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40" name="Freeform 160"/>
            <p:cNvSpPr>
              <a:spLocks/>
            </p:cNvSpPr>
            <p:nvPr/>
          </p:nvSpPr>
          <p:spPr bwMode="auto">
            <a:xfrm>
              <a:off x="985" y="3269"/>
              <a:ext cx="21" cy="10"/>
            </a:xfrm>
            <a:custGeom>
              <a:avLst/>
              <a:gdLst>
                <a:gd name="T0" fmla="*/ 28 w 44"/>
                <a:gd name="T1" fmla="*/ 4 h 21"/>
                <a:gd name="T2" fmla="*/ 28 w 44"/>
                <a:gd name="T3" fmla="*/ 2 h 21"/>
                <a:gd name="T4" fmla="*/ 32 w 44"/>
                <a:gd name="T5" fmla="*/ 2 h 21"/>
                <a:gd name="T6" fmla="*/ 33 w 44"/>
                <a:gd name="T7" fmla="*/ 0 h 21"/>
                <a:gd name="T8" fmla="*/ 35 w 44"/>
                <a:gd name="T9" fmla="*/ 0 h 21"/>
                <a:gd name="T10" fmla="*/ 39 w 44"/>
                <a:gd name="T11" fmla="*/ 2 h 21"/>
                <a:gd name="T12" fmla="*/ 42 w 44"/>
                <a:gd name="T13" fmla="*/ 2 h 21"/>
                <a:gd name="T14" fmla="*/ 44 w 44"/>
                <a:gd name="T15" fmla="*/ 4 h 21"/>
                <a:gd name="T16" fmla="*/ 44 w 44"/>
                <a:gd name="T17" fmla="*/ 4 h 21"/>
                <a:gd name="T18" fmla="*/ 18 w 44"/>
                <a:gd name="T19" fmla="*/ 19 h 21"/>
                <a:gd name="T20" fmla="*/ 18 w 44"/>
                <a:gd name="T21" fmla="*/ 21 h 21"/>
                <a:gd name="T22" fmla="*/ 14 w 44"/>
                <a:gd name="T23" fmla="*/ 21 h 21"/>
                <a:gd name="T24" fmla="*/ 12 w 44"/>
                <a:gd name="T25" fmla="*/ 21 h 21"/>
                <a:gd name="T26" fmla="*/ 9 w 44"/>
                <a:gd name="T27" fmla="*/ 21 h 21"/>
                <a:gd name="T28" fmla="*/ 7 w 44"/>
                <a:gd name="T29" fmla="*/ 21 h 21"/>
                <a:gd name="T30" fmla="*/ 4 w 44"/>
                <a:gd name="T31" fmla="*/ 21 h 21"/>
                <a:gd name="T32" fmla="*/ 0 w 44"/>
                <a:gd name="T33" fmla="*/ 19 h 21"/>
                <a:gd name="T34" fmla="*/ 0 w 44"/>
                <a:gd name="T35" fmla="*/ 19 h 21"/>
                <a:gd name="T36" fmla="*/ 28 w 44"/>
                <a:gd name="T37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" h="21">
                  <a:moveTo>
                    <a:pt x="28" y="4"/>
                  </a:moveTo>
                  <a:lnTo>
                    <a:pt x="28" y="2"/>
                  </a:lnTo>
                  <a:lnTo>
                    <a:pt x="32" y="2"/>
                  </a:lnTo>
                  <a:lnTo>
                    <a:pt x="33" y="0"/>
                  </a:lnTo>
                  <a:lnTo>
                    <a:pt x="35" y="0"/>
                  </a:lnTo>
                  <a:lnTo>
                    <a:pt x="39" y="2"/>
                  </a:lnTo>
                  <a:lnTo>
                    <a:pt x="42" y="2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18" y="19"/>
                  </a:lnTo>
                  <a:lnTo>
                    <a:pt x="18" y="21"/>
                  </a:lnTo>
                  <a:lnTo>
                    <a:pt x="14" y="21"/>
                  </a:lnTo>
                  <a:lnTo>
                    <a:pt x="12" y="21"/>
                  </a:lnTo>
                  <a:lnTo>
                    <a:pt x="9" y="21"/>
                  </a:lnTo>
                  <a:lnTo>
                    <a:pt x="7" y="21"/>
                  </a:lnTo>
                  <a:lnTo>
                    <a:pt x="4" y="2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41" name="Freeform 161"/>
            <p:cNvSpPr>
              <a:spLocks/>
            </p:cNvSpPr>
            <p:nvPr/>
          </p:nvSpPr>
          <p:spPr bwMode="auto">
            <a:xfrm>
              <a:off x="963" y="3283"/>
              <a:ext cx="21" cy="10"/>
            </a:xfrm>
            <a:custGeom>
              <a:avLst/>
              <a:gdLst>
                <a:gd name="T0" fmla="*/ 24 w 42"/>
                <a:gd name="T1" fmla="*/ 0 h 18"/>
                <a:gd name="T2" fmla="*/ 28 w 42"/>
                <a:gd name="T3" fmla="*/ 0 h 18"/>
                <a:gd name="T4" fmla="*/ 31 w 42"/>
                <a:gd name="T5" fmla="*/ 0 h 18"/>
                <a:gd name="T6" fmla="*/ 33 w 42"/>
                <a:gd name="T7" fmla="*/ 0 h 18"/>
                <a:gd name="T8" fmla="*/ 36 w 42"/>
                <a:gd name="T9" fmla="*/ 0 h 18"/>
                <a:gd name="T10" fmla="*/ 40 w 42"/>
                <a:gd name="T11" fmla="*/ 0 h 18"/>
                <a:gd name="T12" fmla="*/ 42 w 42"/>
                <a:gd name="T13" fmla="*/ 0 h 18"/>
                <a:gd name="T14" fmla="*/ 42 w 42"/>
                <a:gd name="T15" fmla="*/ 0 h 18"/>
                <a:gd name="T16" fmla="*/ 42 w 42"/>
                <a:gd name="T17" fmla="*/ 1 h 18"/>
                <a:gd name="T18" fmla="*/ 17 w 42"/>
                <a:gd name="T19" fmla="*/ 17 h 18"/>
                <a:gd name="T20" fmla="*/ 17 w 42"/>
                <a:gd name="T21" fmla="*/ 18 h 18"/>
                <a:gd name="T22" fmla="*/ 14 w 42"/>
                <a:gd name="T23" fmla="*/ 18 h 18"/>
                <a:gd name="T24" fmla="*/ 10 w 42"/>
                <a:gd name="T25" fmla="*/ 18 h 18"/>
                <a:gd name="T26" fmla="*/ 8 w 42"/>
                <a:gd name="T27" fmla="*/ 18 h 18"/>
                <a:gd name="T28" fmla="*/ 7 w 42"/>
                <a:gd name="T29" fmla="*/ 18 h 18"/>
                <a:gd name="T30" fmla="*/ 3 w 42"/>
                <a:gd name="T31" fmla="*/ 18 h 18"/>
                <a:gd name="T32" fmla="*/ 0 w 42"/>
                <a:gd name="T33" fmla="*/ 17 h 18"/>
                <a:gd name="T34" fmla="*/ 0 w 42"/>
                <a:gd name="T35" fmla="*/ 17 h 18"/>
                <a:gd name="T36" fmla="*/ 24 w 42"/>
                <a:gd name="T3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" h="18">
                  <a:moveTo>
                    <a:pt x="24" y="0"/>
                  </a:moveTo>
                  <a:lnTo>
                    <a:pt x="28" y="0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6" y="0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1"/>
                  </a:lnTo>
                  <a:lnTo>
                    <a:pt x="17" y="17"/>
                  </a:lnTo>
                  <a:lnTo>
                    <a:pt x="17" y="18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8" y="18"/>
                  </a:lnTo>
                  <a:lnTo>
                    <a:pt x="7" y="18"/>
                  </a:lnTo>
                  <a:lnTo>
                    <a:pt x="3" y="18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42" name="Freeform 162"/>
            <p:cNvSpPr>
              <a:spLocks/>
            </p:cNvSpPr>
            <p:nvPr/>
          </p:nvSpPr>
          <p:spPr bwMode="auto">
            <a:xfrm>
              <a:off x="942" y="3297"/>
              <a:ext cx="20" cy="10"/>
            </a:xfrm>
            <a:custGeom>
              <a:avLst/>
              <a:gdLst>
                <a:gd name="T0" fmla="*/ 24 w 40"/>
                <a:gd name="T1" fmla="*/ 2 h 19"/>
                <a:gd name="T2" fmla="*/ 26 w 40"/>
                <a:gd name="T3" fmla="*/ 0 h 19"/>
                <a:gd name="T4" fmla="*/ 29 w 40"/>
                <a:gd name="T5" fmla="*/ 0 h 19"/>
                <a:gd name="T6" fmla="*/ 31 w 40"/>
                <a:gd name="T7" fmla="*/ 0 h 19"/>
                <a:gd name="T8" fmla="*/ 35 w 40"/>
                <a:gd name="T9" fmla="*/ 0 h 19"/>
                <a:gd name="T10" fmla="*/ 38 w 40"/>
                <a:gd name="T11" fmla="*/ 0 h 19"/>
                <a:gd name="T12" fmla="*/ 40 w 40"/>
                <a:gd name="T13" fmla="*/ 0 h 19"/>
                <a:gd name="T14" fmla="*/ 40 w 40"/>
                <a:gd name="T15" fmla="*/ 2 h 19"/>
                <a:gd name="T16" fmla="*/ 40 w 40"/>
                <a:gd name="T17" fmla="*/ 2 h 19"/>
                <a:gd name="T18" fmla="*/ 16 w 40"/>
                <a:gd name="T19" fmla="*/ 17 h 19"/>
                <a:gd name="T20" fmla="*/ 16 w 40"/>
                <a:gd name="T21" fmla="*/ 19 h 19"/>
                <a:gd name="T22" fmla="*/ 14 w 40"/>
                <a:gd name="T23" fmla="*/ 19 h 19"/>
                <a:gd name="T24" fmla="*/ 10 w 40"/>
                <a:gd name="T25" fmla="*/ 19 h 19"/>
                <a:gd name="T26" fmla="*/ 7 w 40"/>
                <a:gd name="T27" fmla="*/ 19 h 19"/>
                <a:gd name="T28" fmla="*/ 5 w 40"/>
                <a:gd name="T29" fmla="*/ 19 h 19"/>
                <a:gd name="T30" fmla="*/ 2 w 40"/>
                <a:gd name="T31" fmla="*/ 19 h 19"/>
                <a:gd name="T32" fmla="*/ 0 w 40"/>
                <a:gd name="T33" fmla="*/ 17 h 19"/>
                <a:gd name="T34" fmla="*/ 0 w 40"/>
                <a:gd name="T35" fmla="*/ 17 h 19"/>
                <a:gd name="T36" fmla="*/ 24 w 40"/>
                <a:gd name="T3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19">
                  <a:moveTo>
                    <a:pt x="24" y="2"/>
                  </a:moveTo>
                  <a:lnTo>
                    <a:pt x="26" y="0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16" y="17"/>
                  </a:lnTo>
                  <a:lnTo>
                    <a:pt x="16" y="19"/>
                  </a:lnTo>
                  <a:lnTo>
                    <a:pt x="14" y="19"/>
                  </a:lnTo>
                  <a:lnTo>
                    <a:pt x="10" y="19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2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43" name="Freeform 163"/>
            <p:cNvSpPr>
              <a:spLocks/>
            </p:cNvSpPr>
            <p:nvPr/>
          </p:nvSpPr>
          <p:spPr bwMode="auto">
            <a:xfrm>
              <a:off x="920" y="3311"/>
              <a:ext cx="20" cy="10"/>
            </a:xfrm>
            <a:custGeom>
              <a:avLst/>
              <a:gdLst>
                <a:gd name="T0" fmla="*/ 25 w 40"/>
                <a:gd name="T1" fmla="*/ 1 h 20"/>
                <a:gd name="T2" fmla="*/ 26 w 40"/>
                <a:gd name="T3" fmla="*/ 0 h 20"/>
                <a:gd name="T4" fmla="*/ 30 w 40"/>
                <a:gd name="T5" fmla="*/ 0 h 20"/>
                <a:gd name="T6" fmla="*/ 32 w 40"/>
                <a:gd name="T7" fmla="*/ 0 h 20"/>
                <a:gd name="T8" fmla="*/ 35 w 40"/>
                <a:gd name="T9" fmla="*/ 0 h 20"/>
                <a:gd name="T10" fmla="*/ 39 w 40"/>
                <a:gd name="T11" fmla="*/ 0 h 20"/>
                <a:gd name="T12" fmla="*/ 40 w 40"/>
                <a:gd name="T13" fmla="*/ 0 h 20"/>
                <a:gd name="T14" fmla="*/ 40 w 40"/>
                <a:gd name="T15" fmla="*/ 1 h 20"/>
                <a:gd name="T16" fmla="*/ 40 w 40"/>
                <a:gd name="T17" fmla="*/ 1 h 20"/>
                <a:gd name="T18" fmla="*/ 16 w 40"/>
                <a:gd name="T19" fmla="*/ 17 h 20"/>
                <a:gd name="T20" fmla="*/ 16 w 40"/>
                <a:gd name="T21" fmla="*/ 19 h 20"/>
                <a:gd name="T22" fmla="*/ 14 w 40"/>
                <a:gd name="T23" fmla="*/ 19 h 20"/>
                <a:gd name="T24" fmla="*/ 11 w 40"/>
                <a:gd name="T25" fmla="*/ 20 h 20"/>
                <a:gd name="T26" fmla="*/ 7 w 40"/>
                <a:gd name="T27" fmla="*/ 20 h 20"/>
                <a:gd name="T28" fmla="*/ 5 w 40"/>
                <a:gd name="T29" fmla="*/ 19 h 20"/>
                <a:gd name="T30" fmla="*/ 2 w 40"/>
                <a:gd name="T31" fmla="*/ 19 h 20"/>
                <a:gd name="T32" fmla="*/ 0 w 40"/>
                <a:gd name="T33" fmla="*/ 17 h 20"/>
                <a:gd name="T34" fmla="*/ 0 w 40"/>
                <a:gd name="T35" fmla="*/ 17 h 20"/>
                <a:gd name="T36" fmla="*/ 25 w 40"/>
                <a:gd name="T37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20">
                  <a:moveTo>
                    <a:pt x="25" y="1"/>
                  </a:moveTo>
                  <a:lnTo>
                    <a:pt x="26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16" y="17"/>
                  </a:lnTo>
                  <a:lnTo>
                    <a:pt x="16" y="19"/>
                  </a:lnTo>
                  <a:lnTo>
                    <a:pt x="14" y="19"/>
                  </a:lnTo>
                  <a:lnTo>
                    <a:pt x="11" y="20"/>
                  </a:lnTo>
                  <a:lnTo>
                    <a:pt x="7" y="20"/>
                  </a:lnTo>
                  <a:lnTo>
                    <a:pt x="5" y="19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2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44" name="Freeform 164"/>
            <p:cNvSpPr>
              <a:spLocks/>
            </p:cNvSpPr>
            <p:nvPr/>
          </p:nvSpPr>
          <p:spPr bwMode="auto">
            <a:xfrm>
              <a:off x="898" y="3325"/>
              <a:ext cx="20" cy="10"/>
            </a:xfrm>
            <a:custGeom>
              <a:avLst/>
              <a:gdLst>
                <a:gd name="T0" fmla="*/ 24 w 40"/>
                <a:gd name="T1" fmla="*/ 2 h 21"/>
                <a:gd name="T2" fmla="*/ 26 w 40"/>
                <a:gd name="T3" fmla="*/ 2 h 21"/>
                <a:gd name="T4" fmla="*/ 29 w 40"/>
                <a:gd name="T5" fmla="*/ 0 h 21"/>
                <a:gd name="T6" fmla="*/ 33 w 40"/>
                <a:gd name="T7" fmla="*/ 0 h 21"/>
                <a:gd name="T8" fmla="*/ 35 w 40"/>
                <a:gd name="T9" fmla="*/ 0 h 21"/>
                <a:gd name="T10" fmla="*/ 36 w 40"/>
                <a:gd name="T11" fmla="*/ 0 h 21"/>
                <a:gd name="T12" fmla="*/ 40 w 40"/>
                <a:gd name="T13" fmla="*/ 2 h 21"/>
                <a:gd name="T14" fmla="*/ 40 w 40"/>
                <a:gd name="T15" fmla="*/ 2 h 21"/>
                <a:gd name="T16" fmla="*/ 40 w 40"/>
                <a:gd name="T17" fmla="*/ 4 h 21"/>
                <a:gd name="T18" fmla="*/ 15 w 40"/>
                <a:gd name="T19" fmla="*/ 19 h 21"/>
                <a:gd name="T20" fmla="*/ 14 w 40"/>
                <a:gd name="T21" fmla="*/ 19 h 21"/>
                <a:gd name="T22" fmla="*/ 10 w 40"/>
                <a:gd name="T23" fmla="*/ 21 h 21"/>
                <a:gd name="T24" fmla="*/ 7 w 40"/>
                <a:gd name="T25" fmla="*/ 21 h 21"/>
                <a:gd name="T26" fmla="*/ 5 w 40"/>
                <a:gd name="T27" fmla="*/ 21 h 21"/>
                <a:gd name="T28" fmla="*/ 1 w 40"/>
                <a:gd name="T29" fmla="*/ 21 h 21"/>
                <a:gd name="T30" fmla="*/ 0 w 40"/>
                <a:gd name="T31" fmla="*/ 19 h 21"/>
                <a:gd name="T32" fmla="*/ 0 w 40"/>
                <a:gd name="T33" fmla="*/ 19 h 21"/>
                <a:gd name="T34" fmla="*/ 0 w 40"/>
                <a:gd name="T35" fmla="*/ 17 h 21"/>
                <a:gd name="T36" fmla="*/ 24 w 40"/>
                <a:gd name="T37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21">
                  <a:moveTo>
                    <a:pt x="24" y="2"/>
                  </a:moveTo>
                  <a:lnTo>
                    <a:pt x="26" y="2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35" y="0"/>
                  </a:lnTo>
                  <a:lnTo>
                    <a:pt x="36" y="0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4"/>
                  </a:lnTo>
                  <a:lnTo>
                    <a:pt x="15" y="19"/>
                  </a:lnTo>
                  <a:lnTo>
                    <a:pt x="14" y="19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5" y="21"/>
                  </a:lnTo>
                  <a:lnTo>
                    <a:pt x="1" y="2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2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45" name="Freeform 165"/>
            <p:cNvSpPr>
              <a:spLocks/>
            </p:cNvSpPr>
            <p:nvPr/>
          </p:nvSpPr>
          <p:spPr bwMode="auto">
            <a:xfrm>
              <a:off x="877" y="3338"/>
              <a:ext cx="20" cy="10"/>
            </a:xfrm>
            <a:custGeom>
              <a:avLst/>
              <a:gdLst>
                <a:gd name="T0" fmla="*/ 24 w 40"/>
                <a:gd name="T1" fmla="*/ 1 h 19"/>
                <a:gd name="T2" fmla="*/ 24 w 40"/>
                <a:gd name="T3" fmla="*/ 1 h 19"/>
                <a:gd name="T4" fmla="*/ 26 w 40"/>
                <a:gd name="T5" fmla="*/ 1 h 19"/>
                <a:gd name="T6" fmla="*/ 30 w 40"/>
                <a:gd name="T7" fmla="*/ 0 h 19"/>
                <a:gd name="T8" fmla="*/ 33 w 40"/>
                <a:gd name="T9" fmla="*/ 0 h 19"/>
                <a:gd name="T10" fmla="*/ 35 w 40"/>
                <a:gd name="T11" fmla="*/ 1 h 19"/>
                <a:gd name="T12" fmla="*/ 37 w 40"/>
                <a:gd name="T13" fmla="*/ 1 h 19"/>
                <a:gd name="T14" fmla="*/ 40 w 40"/>
                <a:gd name="T15" fmla="*/ 1 h 19"/>
                <a:gd name="T16" fmla="*/ 40 w 40"/>
                <a:gd name="T17" fmla="*/ 3 h 19"/>
                <a:gd name="T18" fmla="*/ 16 w 40"/>
                <a:gd name="T19" fmla="*/ 19 h 19"/>
                <a:gd name="T20" fmla="*/ 14 w 40"/>
                <a:gd name="T21" fmla="*/ 19 h 19"/>
                <a:gd name="T22" fmla="*/ 10 w 40"/>
                <a:gd name="T23" fmla="*/ 19 h 19"/>
                <a:gd name="T24" fmla="*/ 7 w 40"/>
                <a:gd name="T25" fmla="*/ 19 h 19"/>
                <a:gd name="T26" fmla="*/ 5 w 40"/>
                <a:gd name="T27" fmla="*/ 19 h 19"/>
                <a:gd name="T28" fmla="*/ 2 w 40"/>
                <a:gd name="T29" fmla="*/ 19 h 19"/>
                <a:gd name="T30" fmla="*/ 0 w 40"/>
                <a:gd name="T31" fmla="*/ 19 h 19"/>
                <a:gd name="T32" fmla="*/ 0 w 40"/>
                <a:gd name="T33" fmla="*/ 19 h 19"/>
                <a:gd name="T34" fmla="*/ 0 w 40"/>
                <a:gd name="T35" fmla="*/ 17 h 19"/>
                <a:gd name="T36" fmla="*/ 24 w 40"/>
                <a:gd name="T3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19">
                  <a:moveTo>
                    <a:pt x="24" y="1"/>
                  </a:moveTo>
                  <a:lnTo>
                    <a:pt x="24" y="1"/>
                  </a:lnTo>
                  <a:lnTo>
                    <a:pt x="26" y="1"/>
                  </a:lnTo>
                  <a:lnTo>
                    <a:pt x="30" y="0"/>
                  </a:lnTo>
                  <a:lnTo>
                    <a:pt x="33" y="0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40" y="1"/>
                  </a:lnTo>
                  <a:lnTo>
                    <a:pt x="40" y="3"/>
                  </a:lnTo>
                  <a:lnTo>
                    <a:pt x="16" y="19"/>
                  </a:lnTo>
                  <a:lnTo>
                    <a:pt x="14" y="19"/>
                  </a:lnTo>
                  <a:lnTo>
                    <a:pt x="10" y="19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2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46" name="Freeform 166"/>
            <p:cNvSpPr>
              <a:spLocks/>
            </p:cNvSpPr>
            <p:nvPr/>
          </p:nvSpPr>
          <p:spPr bwMode="auto">
            <a:xfrm>
              <a:off x="855" y="3352"/>
              <a:ext cx="20" cy="10"/>
            </a:xfrm>
            <a:custGeom>
              <a:avLst/>
              <a:gdLst>
                <a:gd name="T0" fmla="*/ 25 w 41"/>
                <a:gd name="T1" fmla="*/ 2 h 21"/>
                <a:gd name="T2" fmla="*/ 25 w 41"/>
                <a:gd name="T3" fmla="*/ 0 h 21"/>
                <a:gd name="T4" fmla="*/ 27 w 41"/>
                <a:gd name="T5" fmla="*/ 0 h 21"/>
                <a:gd name="T6" fmla="*/ 30 w 41"/>
                <a:gd name="T7" fmla="*/ 0 h 21"/>
                <a:gd name="T8" fmla="*/ 34 w 41"/>
                <a:gd name="T9" fmla="*/ 0 h 21"/>
                <a:gd name="T10" fmla="*/ 35 w 41"/>
                <a:gd name="T11" fmla="*/ 0 h 21"/>
                <a:gd name="T12" fmla="*/ 37 w 41"/>
                <a:gd name="T13" fmla="*/ 0 h 21"/>
                <a:gd name="T14" fmla="*/ 41 w 41"/>
                <a:gd name="T15" fmla="*/ 2 h 21"/>
                <a:gd name="T16" fmla="*/ 41 w 41"/>
                <a:gd name="T17" fmla="*/ 2 h 21"/>
                <a:gd name="T18" fmla="*/ 16 w 41"/>
                <a:gd name="T19" fmla="*/ 19 h 21"/>
                <a:gd name="T20" fmla="*/ 14 w 41"/>
                <a:gd name="T21" fmla="*/ 21 h 21"/>
                <a:gd name="T22" fmla="*/ 11 w 41"/>
                <a:gd name="T23" fmla="*/ 21 h 21"/>
                <a:gd name="T24" fmla="*/ 9 w 41"/>
                <a:gd name="T25" fmla="*/ 21 h 21"/>
                <a:gd name="T26" fmla="*/ 6 w 41"/>
                <a:gd name="T27" fmla="*/ 21 h 21"/>
                <a:gd name="T28" fmla="*/ 2 w 41"/>
                <a:gd name="T29" fmla="*/ 21 h 21"/>
                <a:gd name="T30" fmla="*/ 0 w 41"/>
                <a:gd name="T31" fmla="*/ 21 h 21"/>
                <a:gd name="T32" fmla="*/ 0 w 41"/>
                <a:gd name="T33" fmla="*/ 19 h 21"/>
                <a:gd name="T34" fmla="*/ 0 w 41"/>
                <a:gd name="T35" fmla="*/ 19 h 21"/>
                <a:gd name="T36" fmla="*/ 25 w 41"/>
                <a:gd name="T37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1" h="21">
                  <a:moveTo>
                    <a:pt x="25" y="2"/>
                  </a:moveTo>
                  <a:lnTo>
                    <a:pt x="25" y="0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5" y="0"/>
                  </a:lnTo>
                  <a:lnTo>
                    <a:pt x="37" y="0"/>
                  </a:lnTo>
                  <a:lnTo>
                    <a:pt x="41" y="2"/>
                  </a:lnTo>
                  <a:lnTo>
                    <a:pt x="41" y="2"/>
                  </a:lnTo>
                  <a:lnTo>
                    <a:pt x="16" y="19"/>
                  </a:lnTo>
                  <a:lnTo>
                    <a:pt x="14" y="21"/>
                  </a:lnTo>
                  <a:lnTo>
                    <a:pt x="11" y="21"/>
                  </a:lnTo>
                  <a:lnTo>
                    <a:pt x="9" y="21"/>
                  </a:lnTo>
                  <a:lnTo>
                    <a:pt x="6" y="21"/>
                  </a:lnTo>
                  <a:lnTo>
                    <a:pt x="2" y="21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5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47" name="Freeform 167"/>
            <p:cNvSpPr>
              <a:spLocks/>
            </p:cNvSpPr>
            <p:nvPr/>
          </p:nvSpPr>
          <p:spPr bwMode="auto">
            <a:xfrm>
              <a:off x="833" y="3366"/>
              <a:ext cx="20" cy="10"/>
            </a:xfrm>
            <a:custGeom>
              <a:avLst/>
              <a:gdLst>
                <a:gd name="T0" fmla="*/ 24 w 40"/>
                <a:gd name="T1" fmla="*/ 2 h 20"/>
                <a:gd name="T2" fmla="*/ 24 w 40"/>
                <a:gd name="T3" fmla="*/ 2 h 20"/>
                <a:gd name="T4" fmla="*/ 26 w 40"/>
                <a:gd name="T5" fmla="*/ 0 h 20"/>
                <a:gd name="T6" fmla="*/ 29 w 40"/>
                <a:gd name="T7" fmla="*/ 0 h 20"/>
                <a:gd name="T8" fmla="*/ 33 w 40"/>
                <a:gd name="T9" fmla="*/ 0 h 20"/>
                <a:gd name="T10" fmla="*/ 35 w 40"/>
                <a:gd name="T11" fmla="*/ 0 h 20"/>
                <a:gd name="T12" fmla="*/ 36 w 40"/>
                <a:gd name="T13" fmla="*/ 2 h 20"/>
                <a:gd name="T14" fmla="*/ 40 w 40"/>
                <a:gd name="T15" fmla="*/ 2 h 20"/>
                <a:gd name="T16" fmla="*/ 40 w 40"/>
                <a:gd name="T17" fmla="*/ 3 h 20"/>
                <a:gd name="T18" fmla="*/ 16 w 40"/>
                <a:gd name="T19" fmla="*/ 19 h 20"/>
                <a:gd name="T20" fmla="*/ 12 w 40"/>
                <a:gd name="T21" fmla="*/ 19 h 20"/>
                <a:gd name="T22" fmla="*/ 10 w 40"/>
                <a:gd name="T23" fmla="*/ 19 h 20"/>
                <a:gd name="T24" fmla="*/ 9 w 40"/>
                <a:gd name="T25" fmla="*/ 20 h 20"/>
                <a:gd name="T26" fmla="*/ 5 w 40"/>
                <a:gd name="T27" fmla="*/ 20 h 20"/>
                <a:gd name="T28" fmla="*/ 2 w 40"/>
                <a:gd name="T29" fmla="*/ 19 h 20"/>
                <a:gd name="T30" fmla="*/ 0 w 40"/>
                <a:gd name="T31" fmla="*/ 19 h 20"/>
                <a:gd name="T32" fmla="*/ 0 w 40"/>
                <a:gd name="T33" fmla="*/ 19 h 20"/>
                <a:gd name="T34" fmla="*/ 0 w 40"/>
                <a:gd name="T35" fmla="*/ 17 h 20"/>
                <a:gd name="T36" fmla="*/ 24 w 40"/>
                <a:gd name="T37" fmla="*/ 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20">
                  <a:moveTo>
                    <a:pt x="24" y="2"/>
                  </a:moveTo>
                  <a:lnTo>
                    <a:pt x="24" y="2"/>
                  </a:lnTo>
                  <a:lnTo>
                    <a:pt x="26" y="0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35" y="0"/>
                  </a:lnTo>
                  <a:lnTo>
                    <a:pt x="36" y="2"/>
                  </a:lnTo>
                  <a:lnTo>
                    <a:pt x="40" y="2"/>
                  </a:lnTo>
                  <a:lnTo>
                    <a:pt x="40" y="3"/>
                  </a:lnTo>
                  <a:lnTo>
                    <a:pt x="16" y="19"/>
                  </a:lnTo>
                  <a:lnTo>
                    <a:pt x="12" y="19"/>
                  </a:lnTo>
                  <a:lnTo>
                    <a:pt x="10" y="19"/>
                  </a:lnTo>
                  <a:lnTo>
                    <a:pt x="9" y="20"/>
                  </a:lnTo>
                  <a:lnTo>
                    <a:pt x="5" y="20"/>
                  </a:lnTo>
                  <a:lnTo>
                    <a:pt x="2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2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48" name="Freeform 168"/>
            <p:cNvSpPr>
              <a:spLocks/>
            </p:cNvSpPr>
            <p:nvPr/>
          </p:nvSpPr>
          <p:spPr bwMode="auto">
            <a:xfrm>
              <a:off x="810" y="3380"/>
              <a:ext cx="22" cy="10"/>
            </a:xfrm>
            <a:custGeom>
              <a:avLst/>
              <a:gdLst>
                <a:gd name="T0" fmla="*/ 27 w 44"/>
                <a:gd name="T1" fmla="*/ 2 h 21"/>
                <a:gd name="T2" fmla="*/ 27 w 44"/>
                <a:gd name="T3" fmla="*/ 2 h 21"/>
                <a:gd name="T4" fmla="*/ 30 w 44"/>
                <a:gd name="T5" fmla="*/ 0 h 21"/>
                <a:gd name="T6" fmla="*/ 32 w 44"/>
                <a:gd name="T7" fmla="*/ 0 h 21"/>
                <a:gd name="T8" fmla="*/ 35 w 44"/>
                <a:gd name="T9" fmla="*/ 0 h 21"/>
                <a:gd name="T10" fmla="*/ 37 w 44"/>
                <a:gd name="T11" fmla="*/ 0 h 21"/>
                <a:gd name="T12" fmla="*/ 41 w 44"/>
                <a:gd name="T13" fmla="*/ 2 h 21"/>
                <a:gd name="T14" fmla="*/ 44 w 44"/>
                <a:gd name="T15" fmla="*/ 2 h 21"/>
                <a:gd name="T16" fmla="*/ 44 w 44"/>
                <a:gd name="T17" fmla="*/ 4 h 21"/>
                <a:gd name="T18" fmla="*/ 16 w 44"/>
                <a:gd name="T19" fmla="*/ 19 h 21"/>
                <a:gd name="T20" fmla="*/ 16 w 44"/>
                <a:gd name="T21" fmla="*/ 19 h 21"/>
                <a:gd name="T22" fmla="*/ 13 w 44"/>
                <a:gd name="T23" fmla="*/ 21 h 21"/>
                <a:gd name="T24" fmla="*/ 11 w 44"/>
                <a:gd name="T25" fmla="*/ 21 h 21"/>
                <a:gd name="T26" fmla="*/ 7 w 44"/>
                <a:gd name="T27" fmla="*/ 21 h 21"/>
                <a:gd name="T28" fmla="*/ 4 w 44"/>
                <a:gd name="T29" fmla="*/ 21 h 21"/>
                <a:gd name="T30" fmla="*/ 2 w 44"/>
                <a:gd name="T31" fmla="*/ 19 h 21"/>
                <a:gd name="T32" fmla="*/ 0 w 44"/>
                <a:gd name="T33" fmla="*/ 19 h 21"/>
                <a:gd name="T34" fmla="*/ 0 w 44"/>
                <a:gd name="T35" fmla="*/ 19 h 21"/>
                <a:gd name="T36" fmla="*/ 27 w 44"/>
                <a:gd name="T37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" h="21">
                  <a:moveTo>
                    <a:pt x="27" y="2"/>
                  </a:moveTo>
                  <a:lnTo>
                    <a:pt x="27" y="2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5" y="0"/>
                  </a:lnTo>
                  <a:lnTo>
                    <a:pt x="37" y="0"/>
                  </a:lnTo>
                  <a:lnTo>
                    <a:pt x="41" y="2"/>
                  </a:lnTo>
                  <a:lnTo>
                    <a:pt x="44" y="2"/>
                  </a:lnTo>
                  <a:lnTo>
                    <a:pt x="44" y="4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3" y="21"/>
                  </a:lnTo>
                  <a:lnTo>
                    <a:pt x="11" y="21"/>
                  </a:lnTo>
                  <a:lnTo>
                    <a:pt x="7" y="21"/>
                  </a:lnTo>
                  <a:lnTo>
                    <a:pt x="4" y="21"/>
                  </a:lnTo>
                  <a:lnTo>
                    <a:pt x="2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49" name="Freeform 169"/>
            <p:cNvSpPr>
              <a:spLocks/>
            </p:cNvSpPr>
            <p:nvPr/>
          </p:nvSpPr>
          <p:spPr bwMode="auto">
            <a:xfrm>
              <a:off x="788" y="3393"/>
              <a:ext cx="22" cy="11"/>
            </a:xfrm>
            <a:custGeom>
              <a:avLst/>
              <a:gdLst>
                <a:gd name="T0" fmla="*/ 28 w 45"/>
                <a:gd name="T1" fmla="*/ 3 h 21"/>
                <a:gd name="T2" fmla="*/ 28 w 45"/>
                <a:gd name="T3" fmla="*/ 2 h 21"/>
                <a:gd name="T4" fmla="*/ 32 w 45"/>
                <a:gd name="T5" fmla="*/ 2 h 21"/>
                <a:gd name="T6" fmla="*/ 33 w 45"/>
                <a:gd name="T7" fmla="*/ 0 h 21"/>
                <a:gd name="T8" fmla="*/ 37 w 45"/>
                <a:gd name="T9" fmla="*/ 0 h 21"/>
                <a:gd name="T10" fmla="*/ 38 w 45"/>
                <a:gd name="T11" fmla="*/ 2 h 21"/>
                <a:gd name="T12" fmla="*/ 42 w 45"/>
                <a:gd name="T13" fmla="*/ 2 h 21"/>
                <a:gd name="T14" fmla="*/ 45 w 45"/>
                <a:gd name="T15" fmla="*/ 3 h 21"/>
                <a:gd name="T16" fmla="*/ 45 w 45"/>
                <a:gd name="T17" fmla="*/ 3 h 21"/>
                <a:gd name="T18" fmla="*/ 18 w 45"/>
                <a:gd name="T19" fmla="*/ 19 h 21"/>
                <a:gd name="T20" fmla="*/ 18 w 45"/>
                <a:gd name="T21" fmla="*/ 21 h 21"/>
                <a:gd name="T22" fmla="*/ 14 w 45"/>
                <a:gd name="T23" fmla="*/ 21 h 21"/>
                <a:gd name="T24" fmla="*/ 12 w 45"/>
                <a:gd name="T25" fmla="*/ 21 h 21"/>
                <a:gd name="T26" fmla="*/ 9 w 45"/>
                <a:gd name="T27" fmla="*/ 21 h 21"/>
                <a:gd name="T28" fmla="*/ 7 w 45"/>
                <a:gd name="T29" fmla="*/ 21 h 21"/>
                <a:gd name="T30" fmla="*/ 4 w 45"/>
                <a:gd name="T31" fmla="*/ 21 h 21"/>
                <a:gd name="T32" fmla="*/ 0 w 45"/>
                <a:gd name="T33" fmla="*/ 19 h 21"/>
                <a:gd name="T34" fmla="*/ 0 w 45"/>
                <a:gd name="T35" fmla="*/ 19 h 21"/>
                <a:gd name="T36" fmla="*/ 28 w 45"/>
                <a:gd name="T37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" h="21">
                  <a:moveTo>
                    <a:pt x="28" y="3"/>
                  </a:moveTo>
                  <a:lnTo>
                    <a:pt x="28" y="2"/>
                  </a:lnTo>
                  <a:lnTo>
                    <a:pt x="32" y="2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8" y="2"/>
                  </a:lnTo>
                  <a:lnTo>
                    <a:pt x="42" y="2"/>
                  </a:lnTo>
                  <a:lnTo>
                    <a:pt x="45" y="3"/>
                  </a:lnTo>
                  <a:lnTo>
                    <a:pt x="45" y="3"/>
                  </a:lnTo>
                  <a:lnTo>
                    <a:pt x="18" y="19"/>
                  </a:lnTo>
                  <a:lnTo>
                    <a:pt x="18" y="21"/>
                  </a:lnTo>
                  <a:lnTo>
                    <a:pt x="14" y="21"/>
                  </a:lnTo>
                  <a:lnTo>
                    <a:pt x="12" y="21"/>
                  </a:lnTo>
                  <a:lnTo>
                    <a:pt x="9" y="21"/>
                  </a:lnTo>
                  <a:lnTo>
                    <a:pt x="7" y="21"/>
                  </a:lnTo>
                  <a:lnTo>
                    <a:pt x="4" y="2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50" name="Freeform 170"/>
            <p:cNvSpPr>
              <a:spLocks/>
            </p:cNvSpPr>
            <p:nvPr/>
          </p:nvSpPr>
          <p:spPr bwMode="auto">
            <a:xfrm>
              <a:off x="766" y="3408"/>
              <a:ext cx="21" cy="10"/>
            </a:xfrm>
            <a:custGeom>
              <a:avLst/>
              <a:gdLst>
                <a:gd name="T0" fmla="*/ 26 w 41"/>
                <a:gd name="T1" fmla="*/ 2 h 19"/>
                <a:gd name="T2" fmla="*/ 29 w 41"/>
                <a:gd name="T3" fmla="*/ 0 h 19"/>
                <a:gd name="T4" fmla="*/ 31 w 41"/>
                <a:gd name="T5" fmla="*/ 0 h 19"/>
                <a:gd name="T6" fmla="*/ 33 w 41"/>
                <a:gd name="T7" fmla="*/ 0 h 19"/>
                <a:gd name="T8" fmla="*/ 36 w 41"/>
                <a:gd name="T9" fmla="*/ 0 h 19"/>
                <a:gd name="T10" fmla="*/ 40 w 41"/>
                <a:gd name="T11" fmla="*/ 0 h 19"/>
                <a:gd name="T12" fmla="*/ 41 w 41"/>
                <a:gd name="T13" fmla="*/ 0 h 19"/>
                <a:gd name="T14" fmla="*/ 41 w 41"/>
                <a:gd name="T15" fmla="*/ 2 h 19"/>
                <a:gd name="T16" fmla="*/ 41 w 41"/>
                <a:gd name="T17" fmla="*/ 2 h 19"/>
                <a:gd name="T18" fmla="*/ 17 w 41"/>
                <a:gd name="T19" fmla="*/ 17 h 19"/>
                <a:gd name="T20" fmla="*/ 17 w 41"/>
                <a:gd name="T21" fmla="*/ 19 h 19"/>
                <a:gd name="T22" fmla="*/ 13 w 41"/>
                <a:gd name="T23" fmla="*/ 19 h 19"/>
                <a:gd name="T24" fmla="*/ 12 w 41"/>
                <a:gd name="T25" fmla="*/ 19 h 19"/>
                <a:gd name="T26" fmla="*/ 8 w 41"/>
                <a:gd name="T27" fmla="*/ 19 h 19"/>
                <a:gd name="T28" fmla="*/ 7 w 41"/>
                <a:gd name="T29" fmla="*/ 19 h 19"/>
                <a:gd name="T30" fmla="*/ 3 w 41"/>
                <a:gd name="T31" fmla="*/ 19 h 19"/>
                <a:gd name="T32" fmla="*/ 0 w 41"/>
                <a:gd name="T33" fmla="*/ 17 h 19"/>
                <a:gd name="T34" fmla="*/ 0 w 41"/>
                <a:gd name="T35" fmla="*/ 17 h 19"/>
                <a:gd name="T36" fmla="*/ 26 w 41"/>
                <a:gd name="T3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1" h="19">
                  <a:moveTo>
                    <a:pt x="26" y="2"/>
                  </a:moveTo>
                  <a:lnTo>
                    <a:pt x="29" y="0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6" y="0"/>
                  </a:lnTo>
                  <a:lnTo>
                    <a:pt x="40" y="0"/>
                  </a:lnTo>
                  <a:lnTo>
                    <a:pt x="41" y="0"/>
                  </a:lnTo>
                  <a:lnTo>
                    <a:pt x="41" y="2"/>
                  </a:lnTo>
                  <a:lnTo>
                    <a:pt x="41" y="2"/>
                  </a:lnTo>
                  <a:lnTo>
                    <a:pt x="17" y="17"/>
                  </a:lnTo>
                  <a:lnTo>
                    <a:pt x="17" y="19"/>
                  </a:lnTo>
                  <a:lnTo>
                    <a:pt x="13" y="19"/>
                  </a:lnTo>
                  <a:lnTo>
                    <a:pt x="12" y="19"/>
                  </a:lnTo>
                  <a:lnTo>
                    <a:pt x="8" y="19"/>
                  </a:lnTo>
                  <a:lnTo>
                    <a:pt x="7" y="19"/>
                  </a:lnTo>
                  <a:lnTo>
                    <a:pt x="3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51" name="Freeform 171"/>
            <p:cNvSpPr>
              <a:spLocks/>
            </p:cNvSpPr>
            <p:nvPr/>
          </p:nvSpPr>
          <p:spPr bwMode="auto">
            <a:xfrm>
              <a:off x="744" y="3422"/>
              <a:ext cx="21" cy="9"/>
            </a:xfrm>
            <a:custGeom>
              <a:avLst/>
              <a:gdLst>
                <a:gd name="T0" fmla="*/ 26 w 42"/>
                <a:gd name="T1" fmla="*/ 1 h 19"/>
                <a:gd name="T2" fmla="*/ 30 w 42"/>
                <a:gd name="T3" fmla="*/ 0 h 19"/>
                <a:gd name="T4" fmla="*/ 31 w 42"/>
                <a:gd name="T5" fmla="*/ 0 h 19"/>
                <a:gd name="T6" fmla="*/ 33 w 42"/>
                <a:gd name="T7" fmla="*/ 0 h 19"/>
                <a:gd name="T8" fmla="*/ 37 w 42"/>
                <a:gd name="T9" fmla="*/ 0 h 19"/>
                <a:gd name="T10" fmla="*/ 40 w 42"/>
                <a:gd name="T11" fmla="*/ 0 h 19"/>
                <a:gd name="T12" fmla="*/ 42 w 42"/>
                <a:gd name="T13" fmla="*/ 0 h 19"/>
                <a:gd name="T14" fmla="*/ 42 w 42"/>
                <a:gd name="T15" fmla="*/ 1 h 19"/>
                <a:gd name="T16" fmla="*/ 42 w 42"/>
                <a:gd name="T17" fmla="*/ 1 h 19"/>
                <a:gd name="T18" fmla="*/ 17 w 42"/>
                <a:gd name="T19" fmla="*/ 17 h 19"/>
                <a:gd name="T20" fmla="*/ 17 w 42"/>
                <a:gd name="T21" fmla="*/ 19 h 19"/>
                <a:gd name="T22" fmla="*/ 14 w 42"/>
                <a:gd name="T23" fmla="*/ 19 h 19"/>
                <a:gd name="T24" fmla="*/ 12 w 42"/>
                <a:gd name="T25" fmla="*/ 19 h 19"/>
                <a:gd name="T26" fmla="*/ 9 w 42"/>
                <a:gd name="T27" fmla="*/ 19 h 19"/>
                <a:gd name="T28" fmla="*/ 7 w 42"/>
                <a:gd name="T29" fmla="*/ 19 h 19"/>
                <a:gd name="T30" fmla="*/ 3 w 42"/>
                <a:gd name="T31" fmla="*/ 19 h 19"/>
                <a:gd name="T32" fmla="*/ 0 w 42"/>
                <a:gd name="T33" fmla="*/ 17 h 19"/>
                <a:gd name="T34" fmla="*/ 0 w 42"/>
                <a:gd name="T35" fmla="*/ 17 h 19"/>
                <a:gd name="T36" fmla="*/ 26 w 42"/>
                <a:gd name="T3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" h="19">
                  <a:moveTo>
                    <a:pt x="26" y="1"/>
                  </a:moveTo>
                  <a:lnTo>
                    <a:pt x="30" y="0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17" y="17"/>
                  </a:lnTo>
                  <a:lnTo>
                    <a:pt x="17" y="19"/>
                  </a:lnTo>
                  <a:lnTo>
                    <a:pt x="14" y="19"/>
                  </a:lnTo>
                  <a:lnTo>
                    <a:pt x="12" y="19"/>
                  </a:lnTo>
                  <a:lnTo>
                    <a:pt x="9" y="19"/>
                  </a:lnTo>
                  <a:lnTo>
                    <a:pt x="7" y="19"/>
                  </a:lnTo>
                  <a:lnTo>
                    <a:pt x="3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2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52" name="Freeform 172"/>
            <p:cNvSpPr>
              <a:spLocks/>
            </p:cNvSpPr>
            <p:nvPr/>
          </p:nvSpPr>
          <p:spPr bwMode="auto">
            <a:xfrm>
              <a:off x="723" y="3436"/>
              <a:ext cx="20" cy="9"/>
            </a:xfrm>
            <a:custGeom>
              <a:avLst/>
              <a:gdLst>
                <a:gd name="T0" fmla="*/ 24 w 40"/>
                <a:gd name="T1" fmla="*/ 2 h 19"/>
                <a:gd name="T2" fmla="*/ 26 w 40"/>
                <a:gd name="T3" fmla="*/ 0 h 19"/>
                <a:gd name="T4" fmla="*/ 30 w 40"/>
                <a:gd name="T5" fmla="*/ 0 h 19"/>
                <a:gd name="T6" fmla="*/ 31 w 40"/>
                <a:gd name="T7" fmla="*/ 0 h 19"/>
                <a:gd name="T8" fmla="*/ 35 w 40"/>
                <a:gd name="T9" fmla="*/ 0 h 19"/>
                <a:gd name="T10" fmla="*/ 38 w 40"/>
                <a:gd name="T11" fmla="*/ 0 h 19"/>
                <a:gd name="T12" fmla="*/ 40 w 40"/>
                <a:gd name="T13" fmla="*/ 0 h 19"/>
                <a:gd name="T14" fmla="*/ 40 w 40"/>
                <a:gd name="T15" fmla="*/ 2 h 19"/>
                <a:gd name="T16" fmla="*/ 40 w 40"/>
                <a:gd name="T17" fmla="*/ 2 h 19"/>
                <a:gd name="T18" fmla="*/ 16 w 40"/>
                <a:gd name="T19" fmla="*/ 17 h 19"/>
                <a:gd name="T20" fmla="*/ 14 w 40"/>
                <a:gd name="T21" fmla="*/ 19 h 19"/>
                <a:gd name="T22" fmla="*/ 11 w 40"/>
                <a:gd name="T23" fmla="*/ 19 h 19"/>
                <a:gd name="T24" fmla="*/ 7 w 40"/>
                <a:gd name="T25" fmla="*/ 19 h 19"/>
                <a:gd name="T26" fmla="*/ 5 w 40"/>
                <a:gd name="T27" fmla="*/ 19 h 19"/>
                <a:gd name="T28" fmla="*/ 4 w 40"/>
                <a:gd name="T29" fmla="*/ 19 h 19"/>
                <a:gd name="T30" fmla="*/ 0 w 40"/>
                <a:gd name="T31" fmla="*/ 19 h 19"/>
                <a:gd name="T32" fmla="*/ 0 w 40"/>
                <a:gd name="T33" fmla="*/ 17 h 19"/>
                <a:gd name="T34" fmla="*/ 0 w 40"/>
                <a:gd name="T35" fmla="*/ 17 h 19"/>
                <a:gd name="T36" fmla="*/ 24 w 40"/>
                <a:gd name="T3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19">
                  <a:moveTo>
                    <a:pt x="24" y="2"/>
                  </a:moveTo>
                  <a:lnTo>
                    <a:pt x="26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16" y="17"/>
                  </a:lnTo>
                  <a:lnTo>
                    <a:pt x="14" y="19"/>
                  </a:lnTo>
                  <a:lnTo>
                    <a:pt x="11" y="19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2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53" name="Freeform 173"/>
            <p:cNvSpPr>
              <a:spLocks/>
            </p:cNvSpPr>
            <p:nvPr/>
          </p:nvSpPr>
          <p:spPr bwMode="auto">
            <a:xfrm>
              <a:off x="713" y="3449"/>
              <a:ext cx="8" cy="3"/>
            </a:xfrm>
            <a:custGeom>
              <a:avLst/>
              <a:gdLst>
                <a:gd name="T0" fmla="*/ 2 w 18"/>
                <a:gd name="T1" fmla="*/ 3 h 7"/>
                <a:gd name="T2" fmla="*/ 4 w 18"/>
                <a:gd name="T3" fmla="*/ 2 h 7"/>
                <a:gd name="T4" fmla="*/ 7 w 18"/>
                <a:gd name="T5" fmla="*/ 2 h 7"/>
                <a:gd name="T6" fmla="*/ 11 w 18"/>
                <a:gd name="T7" fmla="*/ 0 h 7"/>
                <a:gd name="T8" fmla="*/ 12 w 18"/>
                <a:gd name="T9" fmla="*/ 0 h 7"/>
                <a:gd name="T10" fmla="*/ 16 w 18"/>
                <a:gd name="T11" fmla="*/ 2 h 7"/>
                <a:gd name="T12" fmla="*/ 18 w 18"/>
                <a:gd name="T13" fmla="*/ 2 h 7"/>
                <a:gd name="T14" fmla="*/ 18 w 18"/>
                <a:gd name="T15" fmla="*/ 3 h 7"/>
                <a:gd name="T16" fmla="*/ 18 w 18"/>
                <a:gd name="T17" fmla="*/ 3 h 7"/>
                <a:gd name="T18" fmla="*/ 16 w 18"/>
                <a:gd name="T19" fmla="*/ 7 h 7"/>
                <a:gd name="T20" fmla="*/ 12 w 18"/>
                <a:gd name="T21" fmla="*/ 7 h 7"/>
                <a:gd name="T22" fmla="*/ 11 w 18"/>
                <a:gd name="T23" fmla="*/ 7 h 7"/>
                <a:gd name="T24" fmla="*/ 7 w 18"/>
                <a:gd name="T25" fmla="*/ 7 h 7"/>
                <a:gd name="T26" fmla="*/ 4 w 18"/>
                <a:gd name="T27" fmla="*/ 7 h 7"/>
                <a:gd name="T28" fmla="*/ 2 w 18"/>
                <a:gd name="T29" fmla="*/ 7 h 7"/>
                <a:gd name="T30" fmla="*/ 0 w 18"/>
                <a:gd name="T31" fmla="*/ 5 h 7"/>
                <a:gd name="T32" fmla="*/ 2 w 18"/>
                <a:gd name="T33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" h="7">
                  <a:moveTo>
                    <a:pt x="2" y="3"/>
                  </a:moveTo>
                  <a:lnTo>
                    <a:pt x="4" y="2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8" y="3"/>
                  </a:lnTo>
                  <a:lnTo>
                    <a:pt x="16" y="7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7" y="7"/>
                  </a:lnTo>
                  <a:lnTo>
                    <a:pt x="4" y="7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54" name="Freeform 174"/>
            <p:cNvSpPr>
              <a:spLocks/>
            </p:cNvSpPr>
            <p:nvPr/>
          </p:nvSpPr>
          <p:spPr bwMode="auto">
            <a:xfrm>
              <a:off x="675" y="3446"/>
              <a:ext cx="81" cy="26"/>
            </a:xfrm>
            <a:custGeom>
              <a:avLst/>
              <a:gdLst>
                <a:gd name="T0" fmla="*/ 162 w 162"/>
                <a:gd name="T1" fmla="*/ 19 h 51"/>
                <a:gd name="T2" fmla="*/ 14 w 162"/>
                <a:gd name="T3" fmla="*/ 51 h 51"/>
                <a:gd name="T4" fmla="*/ 0 w 162"/>
                <a:gd name="T5" fmla="*/ 0 h 51"/>
                <a:gd name="T6" fmla="*/ 162 w 162"/>
                <a:gd name="T7" fmla="*/ 1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" h="51">
                  <a:moveTo>
                    <a:pt x="162" y="19"/>
                  </a:moveTo>
                  <a:lnTo>
                    <a:pt x="14" y="51"/>
                  </a:lnTo>
                  <a:lnTo>
                    <a:pt x="0" y="0"/>
                  </a:lnTo>
                  <a:lnTo>
                    <a:pt x="16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55" name="Freeform 175"/>
            <p:cNvSpPr>
              <a:spLocks/>
            </p:cNvSpPr>
            <p:nvPr/>
          </p:nvSpPr>
          <p:spPr bwMode="auto">
            <a:xfrm>
              <a:off x="1227" y="3265"/>
              <a:ext cx="24" cy="11"/>
            </a:xfrm>
            <a:custGeom>
              <a:avLst/>
              <a:gdLst>
                <a:gd name="T0" fmla="*/ 32 w 47"/>
                <a:gd name="T1" fmla="*/ 4 h 23"/>
                <a:gd name="T2" fmla="*/ 33 w 47"/>
                <a:gd name="T3" fmla="*/ 2 h 23"/>
                <a:gd name="T4" fmla="*/ 35 w 47"/>
                <a:gd name="T5" fmla="*/ 2 h 23"/>
                <a:gd name="T6" fmla="*/ 39 w 47"/>
                <a:gd name="T7" fmla="*/ 0 h 23"/>
                <a:gd name="T8" fmla="*/ 42 w 47"/>
                <a:gd name="T9" fmla="*/ 2 h 23"/>
                <a:gd name="T10" fmla="*/ 45 w 47"/>
                <a:gd name="T11" fmla="*/ 2 h 23"/>
                <a:gd name="T12" fmla="*/ 47 w 47"/>
                <a:gd name="T13" fmla="*/ 4 h 23"/>
                <a:gd name="T14" fmla="*/ 47 w 47"/>
                <a:gd name="T15" fmla="*/ 4 h 23"/>
                <a:gd name="T16" fmla="*/ 18 w 47"/>
                <a:gd name="T17" fmla="*/ 19 h 23"/>
                <a:gd name="T18" fmla="*/ 18 w 47"/>
                <a:gd name="T19" fmla="*/ 21 h 23"/>
                <a:gd name="T20" fmla="*/ 16 w 47"/>
                <a:gd name="T21" fmla="*/ 21 h 23"/>
                <a:gd name="T22" fmla="*/ 12 w 47"/>
                <a:gd name="T23" fmla="*/ 23 h 23"/>
                <a:gd name="T24" fmla="*/ 9 w 47"/>
                <a:gd name="T25" fmla="*/ 23 h 23"/>
                <a:gd name="T26" fmla="*/ 5 w 47"/>
                <a:gd name="T27" fmla="*/ 21 h 23"/>
                <a:gd name="T28" fmla="*/ 4 w 47"/>
                <a:gd name="T29" fmla="*/ 21 h 23"/>
                <a:gd name="T30" fmla="*/ 0 w 47"/>
                <a:gd name="T31" fmla="*/ 19 h 23"/>
                <a:gd name="T32" fmla="*/ 0 w 47"/>
                <a:gd name="T33" fmla="*/ 19 h 23"/>
                <a:gd name="T34" fmla="*/ 32 w 47"/>
                <a:gd name="T35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" h="23">
                  <a:moveTo>
                    <a:pt x="32" y="4"/>
                  </a:moveTo>
                  <a:lnTo>
                    <a:pt x="33" y="2"/>
                  </a:lnTo>
                  <a:lnTo>
                    <a:pt x="35" y="2"/>
                  </a:lnTo>
                  <a:lnTo>
                    <a:pt x="39" y="0"/>
                  </a:lnTo>
                  <a:lnTo>
                    <a:pt x="42" y="2"/>
                  </a:lnTo>
                  <a:lnTo>
                    <a:pt x="45" y="2"/>
                  </a:lnTo>
                  <a:lnTo>
                    <a:pt x="47" y="4"/>
                  </a:lnTo>
                  <a:lnTo>
                    <a:pt x="47" y="4"/>
                  </a:lnTo>
                  <a:lnTo>
                    <a:pt x="18" y="19"/>
                  </a:lnTo>
                  <a:lnTo>
                    <a:pt x="18" y="21"/>
                  </a:lnTo>
                  <a:lnTo>
                    <a:pt x="16" y="21"/>
                  </a:lnTo>
                  <a:lnTo>
                    <a:pt x="12" y="23"/>
                  </a:lnTo>
                  <a:lnTo>
                    <a:pt x="9" y="23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32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56" name="Freeform 176"/>
            <p:cNvSpPr>
              <a:spLocks/>
            </p:cNvSpPr>
            <p:nvPr/>
          </p:nvSpPr>
          <p:spPr bwMode="auto">
            <a:xfrm>
              <a:off x="1202" y="3280"/>
              <a:ext cx="23" cy="10"/>
            </a:xfrm>
            <a:custGeom>
              <a:avLst/>
              <a:gdLst>
                <a:gd name="T0" fmla="*/ 29 w 47"/>
                <a:gd name="T1" fmla="*/ 1 h 20"/>
                <a:gd name="T2" fmla="*/ 29 w 47"/>
                <a:gd name="T3" fmla="*/ 1 h 20"/>
                <a:gd name="T4" fmla="*/ 31 w 47"/>
                <a:gd name="T5" fmla="*/ 0 h 20"/>
                <a:gd name="T6" fmla="*/ 36 w 47"/>
                <a:gd name="T7" fmla="*/ 0 h 20"/>
                <a:gd name="T8" fmla="*/ 38 w 47"/>
                <a:gd name="T9" fmla="*/ 0 h 20"/>
                <a:gd name="T10" fmla="*/ 41 w 47"/>
                <a:gd name="T11" fmla="*/ 0 h 20"/>
                <a:gd name="T12" fmla="*/ 45 w 47"/>
                <a:gd name="T13" fmla="*/ 1 h 20"/>
                <a:gd name="T14" fmla="*/ 47 w 47"/>
                <a:gd name="T15" fmla="*/ 1 h 20"/>
                <a:gd name="T16" fmla="*/ 47 w 47"/>
                <a:gd name="T17" fmla="*/ 3 h 20"/>
                <a:gd name="T18" fmla="*/ 17 w 47"/>
                <a:gd name="T19" fmla="*/ 19 h 20"/>
                <a:gd name="T20" fmla="*/ 17 w 47"/>
                <a:gd name="T21" fmla="*/ 20 h 20"/>
                <a:gd name="T22" fmla="*/ 15 w 47"/>
                <a:gd name="T23" fmla="*/ 20 h 20"/>
                <a:gd name="T24" fmla="*/ 12 w 47"/>
                <a:gd name="T25" fmla="*/ 20 h 20"/>
                <a:gd name="T26" fmla="*/ 8 w 47"/>
                <a:gd name="T27" fmla="*/ 20 h 20"/>
                <a:gd name="T28" fmla="*/ 7 w 47"/>
                <a:gd name="T29" fmla="*/ 20 h 20"/>
                <a:gd name="T30" fmla="*/ 1 w 47"/>
                <a:gd name="T31" fmla="*/ 20 h 20"/>
                <a:gd name="T32" fmla="*/ 0 w 47"/>
                <a:gd name="T33" fmla="*/ 19 h 20"/>
                <a:gd name="T34" fmla="*/ 0 w 47"/>
                <a:gd name="T35" fmla="*/ 19 h 20"/>
                <a:gd name="T36" fmla="*/ 29 w 47"/>
                <a:gd name="T37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" h="20">
                  <a:moveTo>
                    <a:pt x="29" y="1"/>
                  </a:moveTo>
                  <a:lnTo>
                    <a:pt x="29" y="1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45" y="1"/>
                  </a:lnTo>
                  <a:lnTo>
                    <a:pt x="47" y="1"/>
                  </a:lnTo>
                  <a:lnTo>
                    <a:pt x="47" y="3"/>
                  </a:lnTo>
                  <a:lnTo>
                    <a:pt x="17" y="19"/>
                  </a:lnTo>
                  <a:lnTo>
                    <a:pt x="17" y="20"/>
                  </a:lnTo>
                  <a:lnTo>
                    <a:pt x="15" y="20"/>
                  </a:lnTo>
                  <a:lnTo>
                    <a:pt x="12" y="20"/>
                  </a:lnTo>
                  <a:lnTo>
                    <a:pt x="8" y="20"/>
                  </a:lnTo>
                  <a:lnTo>
                    <a:pt x="7" y="20"/>
                  </a:lnTo>
                  <a:lnTo>
                    <a:pt x="1" y="2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57" name="Freeform 177"/>
            <p:cNvSpPr>
              <a:spLocks/>
            </p:cNvSpPr>
            <p:nvPr/>
          </p:nvSpPr>
          <p:spPr bwMode="auto">
            <a:xfrm>
              <a:off x="1176" y="3294"/>
              <a:ext cx="25" cy="12"/>
            </a:xfrm>
            <a:custGeom>
              <a:avLst/>
              <a:gdLst>
                <a:gd name="T0" fmla="*/ 30 w 49"/>
                <a:gd name="T1" fmla="*/ 2 h 22"/>
                <a:gd name="T2" fmla="*/ 30 w 49"/>
                <a:gd name="T3" fmla="*/ 2 h 22"/>
                <a:gd name="T4" fmla="*/ 33 w 49"/>
                <a:gd name="T5" fmla="*/ 0 h 22"/>
                <a:gd name="T6" fmla="*/ 35 w 49"/>
                <a:gd name="T7" fmla="*/ 0 h 22"/>
                <a:gd name="T8" fmla="*/ 38 w 49"/>
                <a:gd name="T9" fmla="*/ 0 h 22"/>
                <a:gd name="T10" fmla="*/ 42 w 49"/>
                <a:gd name="T11" fmla="*/ 0 h 22"/>
                <a:gd name="T12" fmla="*/ 44 w 49"/>
                <a:gd name="T13" fmla="*/ 2 h 22"/>
                <a:gd name="T14" fmla="*/ 49 w 49"/>
                <a:gd name="T15" fmla="*/ 2 h 22"/>
                <a:gd name="T16" fmla="*/ 49 w 49"/>
                <a:gd name="T17" fmla="*/ 3 h 22"/>
                <a:gd name="T18" fmla="*/ 19 w 49"/>
                <a:gd name="T19" fmla="*/ 19 h 22"/>
                <a:gd name="T20" fmla="*/ 19 w 49"/>
                <a:gd name="T21" fmla="*/ 21 h 22"/>
                <a:gd name="T22" fmla="*/ 14 w 49"/>
                <a:gd name="T23" fmla="*/ 21 h 22"/>
                <a:gd name="T24" fmla="*/ 12 w 49"/>
                <a:gd name="T25" fmla="*/ 22 h 22"/>
                <a:gd name="T26" fmla="*/ 9 w 49"/>
                <a:gd name="T27" fmla="*/ 22 h 22"/>
                <a:gd name="T28" fmla="*/ 5 w 49"/>
                <a:gd name="T29" fmla="*/ 21 h 22"/>
                <a:gd name="T30" fmla="*/ 3 w 49"/>
                <a:gd name="T31" fmla="*/ 21 h 22"/>
                <a:gd name="T32" fmla="*/ 0 w 49"/>
                <a:gd name="T33" fmla="*/ 19 h 22"/>
                <a:gd name="T34" fmla="*/ 0 w 49"/>
                <a:gd name="T35" fmla="*/ 19 h 22"/>
                <a:gd name="T36" fmla="*/ 30 w 49"/>
                <a:gd name="T37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" h="22">
                  <a:moveTo>
                    <a:pt x="30" y="2"/>
                  </a:moveTo>
                  <a:lnTo>
                    <a:pt x="30" y="2"/>
                  </a:lnTo>
                  <a:lnTo>
                    <a:pt x="33" y="0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4" y="2"/>
                  </a:lnTo>
                  <a:lnTo>
                    <a:pt x="49" y="2"/>
                  </a:lnTo>
                  <a:lnTo>
                    <a:pt x="49" y="3"/>
                  </a:lnTo>
                  <a:lnTo>
                    <a:pt x="19" y="19"/>
                  </a:lnTo>
                  <a:lnTo>
                    <a:pt x="19" y="21"/>
                  </a:lnTo>
                  <a:lnTo>
                    <a:pt x="14" y="21"/>
                  </a:lnTo>
                  <a:lnTo>
                    <a:pt x="12" y="22"/>
                  </a:lnTo>
                  <a:lnTo>
                    <a:pt x="9" y="22"/>
                  </a:lnTo>
                  <a:lnTo>
                    <a:pt x="5" y="21"/>
                  </a:lnTo>
                  <a:lnTo>
                    <a:pt x="3" y="2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58" name="Freeform 178"/>
            <p:cNvSpPr>
              <a:spLocks/>
            </p:cNvSpPr>
            <p:nvPr/>
          </p:nvSpPr>
          <p:spPr bwMode="auto">
            <a:xfrm>
              <a:off x="1151" y="3309"/>
              <a:ext cx="24" cy="10"/>
            </a:xfrm>
            <a:custGeom>
              <a:avLst/>
              <a:gdLst>
                <a:gd name="T0" fmla="*/ 30 w 47"/>
                <a:gd name="T1" fmla="*/ 2 h 21"/>
                <a:gd name="T2" fmla="*/ 30 w 47"/>
                <a:gd name="T3" fmla="*/ 2 h 21"/>
                <a:gd name="T4" fmla="*/ 34 w 47"/>
                <a:gd name="T5" fmla="*/ 0 h 21"/>
                <a:gd name="T6" fmla="*/ 35 w 47"/>
                <a:gd name="T7" fmla="*/ 0 h 21"/>
                <a:gd name="T8" fmla="*/ 39 w 47"/>
                <a:gd name="T9" fmla="*/ 0 h 21"/>
                <a:gd name="T10" fmla="*/ 42 w 47"/>
                <a:gd name="T11" fmla="*/ 0 h 21"/>
                <a:gd name="T12" fmla="*/ 46 w 47"/>
                <a:gd name="T13" fmla="*/ 2 h 21"/>
                <a:gd name="T14" fmla="*/ 47 w 47"/>
                <a:gd name="T15" fmla="*/ 2 h 21"/>
                <a:gd name="T16" fmla="*/ 47 w 47"/>
                <a:gd name="T17" fmla="*/ 4 h 21"/>
                <a:gd name="T18" fmla="*/ 18 w 47"/>
                <a:gd name="T19" fmla="*/ 21 h 21"/>
                <a:gd name="T20" fmla="*/ 18 w 47"/>
                <a:gd name="T21" fmla="*/ 21 h 21"/>
                <a:gd name="T22" fmla="*/ 16 w 47"/>
                <a:gd name="T23" fmla="*/ 21 h 21"/>
                <a:gd name="T24" fmla="*/ 13 w 47"/>
                <a:gd name="T25" fmla="*/ 21 h 21"/>
                <a:gd name="T26" fmla="*/ 9 w 47"/>
                <a:gd name="T27" fmla="*/ 21 h 21"/>
                <a:gd name="T28" fmla="*/ 6 w 47"/>
                <a:gd name="T29" fmla="*/ 21 h 21"/>
                <a:gd name="T30" fmla="*/ 4 w 47"/>
                <a:gd name="T31" fmla="*/ 21 h 21"/>
                <a:gd name="T32" fmla="*/ 0 w 47"/>
                <a:gd name="T33" fmla="*/ 21 h 21"/>
                <a:gd name="T34" fmla="*/ 0 w 47"/>
                <a:gd name="T35" fmla="*/ 19 h 21"/>
                <a:gd name="T36" fmla="*/ 30 w 47"/>
                <a:gd name="T37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" h="21">
                  <a:moveTo>
                    <a:pt x="30" y="2"/>
                  </a:moveTo>
                  <a:lnTo>
                    <a:pt x="30" y="2"/>
                  </a:lnTo>
                  <a:lnTo>
                    <a:pt x="34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6" y="2"/>
                  </a:lnTo>
                  <a:lnTo>
                    <a:pt x="47" y="2"/>
                  </a:lnTo>
                  <a:lnTo>
                    <a:pt x="47" y="4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6" y="21"/>
                  </a:lnTo>
                  <a:lnTo>
                    <a:pt x="13" y="21"/>
                  </a:lnTo>
                  <a:lnTo>
                    <a:pt x="9" y="21"/>
                  </a:lnTo>
                  <a:lnTo>
                    <a:pt x="6" y="21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59" name="Freeform 179"/>
            <p:cNvSpPr>
              <a:spLocks/>
            </p:cNvSpPr>
            <p:nvPr/>
          </p:nvSpPr>
          <p:spPr bwMode="auto">
            <a:xfrm>
              <a:off x="1126" y="3324"/>
              <a:ext cx="23" cy="11"/>
            </a:xfrm>
            <a:custGeom>
              <a:avLst/>
              <a:gdLst>
                <a:gd name="T0" fmla="*/ 29 w 47"/>
                <a:gd name="T1" fmla="*/ 2 h 23"/>
                <a:gd name="T2" fmla="*/ 29 w 47"/>
                <a:gd name="T3" fmla="*/ 0 h 23"/>
                <a:gd name="T4" fmla="*/ 31 w 47"/>
                <a:gd name="T5" fmla="*/ 0 h 23"/>
                <a:gd name="T6" fmla="*/ 36 w 47"/>
                <a:gd name="T7" fmla="*/ 0 h 23"/>
                <a:gd name="T8" fmla="*/ 38 w 47"/>
                <a:gd name="T9" fmla="*/ 0 h 23"/>
                <a:gd name="T10" fmla="*/ 42 w 47"/>
                <a:gd name="T11" fmla="*/ 0 h 23"/>
                <a:gd name="T12" fmla="*/ 45 w 47"/>
                <a:gd name="T13" fmla="*/ 0 h 23"/>
                <a:gd name="T14" fmla="*/ 47 w 47"/>
                <a:gd name="T15" fmla="*/ 2 h 23"/>
                <a:gd name="T16" fmla="*/ 47 w 47"/>
                <a:gd name="T17" fmla="*/ 2 h 23"/>
                <a:gd name="T18" fmla="*/ 17 w 47"/>
                <a:gd name="T19" fmla="*/ 19 h 23"/>
                <a:gd name="T20" fmla="*/ 17 w 47"/>
                <a:gd name="T21" fmla="*/ 21 h 23"/>
                <a:gd name="T22" fmla="*/ 14 w 47"/>
                <a:gd name="T23" fmla="*/ 21 h 23"/>
                <a:gd name="T24" fmla="*/ 12 w 47"/>
                <a:gd name="T25" fmla="*/ 23 h 23"/>
                <a:gd name="T26" fmla="*/ 9 w 47"/>
                <a:gd name="T27" fmla="*/ 23 h 23"/>
                <a:gd name="T28" fmla="*/ 5 w 47"/>
                <a:gd name="T29" fmla="*/ 21 h 23"/>
                <a:gd name="T30" fmla="*/ 2 w 47"/>
                <a:gd name="T31" fmla="*/ 21 h 23"/>
                <a:gd name="T32" fmla="*/ 0 w 47"/>
                <a:gd name="T33" fmla="*/ 19 h 23"/>
                <a:gd name="T34" fmla="*/ 0 w 47"/>
                <a:gd name="T35" fmla="*/ 19 h 23"/>
                <a:gd name="T36" fmla="*/ 29 w 47"/>
                <a:gd name="T37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" h="23">
                  <a:moveTo>
                    <a:pt x="29" y="2"/>
                  </a:moveTo>
                  <a:lnTo>
                    <a:pt x="29" y="0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5" y="0"/>
                  </a:lnTo>
                  <a:lnTo>
                    <a:pt x="47" y="2"/>
                  </a:lnTo>
                  <a:lnTo>
                    <a:pt x="47" y="2"/>
                  </a:lnTo>
                  <a:lnTo>
                    <a:pt x="17" y="19"/>
                  </a:lnTo>
                  <a:lnTo>
                    <a:pt x="17" y="21"/>
                  </a:lnTo>
                  <a:lnTo>
                    <a:pt x="14" y="21"/>
                  </a:lnTo>
                  <a:lnTo>
                    <a:pt x="12" y="23"/>
                  </a:lnTo>
                  <a:lnTo>
                    <a:pt x="9" y="23"/>
                  </a:lnTo>
                  <a:lnTo>
                    <a:pt x="5" y="21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9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60" name="Freeform 180"/>
            <p:cNvSpPr>
              <a:spLocks/>
            </p:cNvSpPr>
            <p:nvPr/>
          </p:nvSpPr>
          <p:spPr bwMode="auto">
            <a:xfrm>
              <a:off x="1100" y="3338"/>
              <a:ext cx="25" cy="12"/>
            </a:xfrm>
            <a:custGeom>
              <a:avLst/>
              <a:gdLst>
                <a:gd name="T0" fmla="*/ 31 w 50"/>
                <a:gd name="T1" fmla="*/ 1 h 22"/>
                <a:gd name="T2" fmla="*/ 31 w 50"/>
                <a:gd name="T3" fmla="*/ 1 h 22"/>
                <a:gd name="T4" fmla="*/ 34 w 50"/>
                <a:gd name="T5" fmla="*/ 0 h 22"/>
                <a:gd name="T6" fmla="*/ 36 w 50"/>
                <a:gd name="T7" fmla="*/ 0 h 22"/>
                <a:gd name="T8" fmla="*/ 40 w 50"/>
                <a:gd name="T9" fmla="*/ 0 h 22"/>
                <a:gd name="T10" fmla="*/ 43 w 50"/>
                <a:gd name="T11" fmla="*/ 0 h 22"/>
                <a:gd name="T12" fmla="*/ 45 w 50"/>
                <a:gd name="T13" fmla="*/ 1 h 22"/>
                <a:gd name="T14" fmla="*/ 50 w 50"/>
                <a:gd name="T15" fmla="*/ 1 h 22"/>
                <a:gd name="T16" fmla="*/ 50 w 50"/>
                <a:gd name="T17" fmla="*/ 3 h 22"/>
                <a:gd name="T18" fmla="*/ 19 w 50"/>
                <a:gd name="T19" fmla="*/ 19 h 22"/>
                <a:gd name="T20" fmla="*/ 19 w 50"/>
                <a:gd name="T21" fmla="*/ 20 h 22"/>
                <a:gd name="T22" fmla="*/ 15 w 50"/>
                <a:gd name="T23" fmla="*/ 20 h 22"/>
                <a:gd name="T24" fmla="*/ 13 w 50"/>
                <a:gd name="T25" fmla="*/ 22 h 22"/>
                <a:gd name="T26" fmla="*/ 8 w 50"/>
                <a:gd name="T27" fmla="*/ 22 h 22"/>
                <a:gd name="T28" fmla="*/ 6 w 50"/>
                <a:gd name="T29" fmla="*/ 20 h 22"/>
                <a:gd name="T30" fmla="*/ 3 w 50"/>
                <a:gd name="T31" fmla="*/ 20 h 22"/>
                <a:gd name="T32" fmla="*/ 0 w 50"/>
                <a:gd name="T33" fmla="*/ 19 h 22"/>
                <a:gd name="T34" fmla="*/ 0 w 50"/>
                <a:gd name="T35" fmla="*/ 19 h 22"/>
                <a:gd name="T36" fmla="*/ 31 w 50"/>
                <a:gd name="T3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" h="22">
                  <a:moveTo>
                    <a:pt x="31" y="1"/>
                  </a:moveTo>
                  <a:lnTo>
                    <a:pt x="31" y="1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40" y="0"/>
                  </a:lnTo>
                  <a:lnTo>
                    <a:pt x="43" y="0"/>
                  </a:lnTo>
                  <a:lnTo>
                    <a:pt x="45" y="1"/>
                  </a:lnTo>
                  <a:lnTo>
                    <a:pt x="50" y="1"/>
                  </a:lnTo>
                  <a:lnTo>
                    <a:pt x="50" y="3"/>
                  </a:lnTo>
                  <a:lnTo>
                    <a:pt x="19" y="19"/>
                  </a:lnTo>
                  <a:lnTo>
                    <a:pt x="19" y="20"/>
                  </a:lnTo>
                  <a:lnTo>
                    <a:pt x="15" y="20"/>
                  </a:lnTo>
                  <a:lnTo>
                    <a:pt x="13" y="22"/>
                  </a:lnTo>
                  <a:lnTo>
                    <a:pt x="8" y="22"/>
                  </a:lnTo>
                  <a:lnTo>
                    <a:pt x="6" y="20"/>
                  </a:lnTo>
                  <a:lnTo>
                    <a:pt x="3" y="2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61" name="Freeform 181"/>
            <p:cNvSpPr>
              <a:spLocks/>
            </p:cNvSpPr>
            <p:nvPr/>
          </p:nvSpPr>
          <p:spPr bwMode="auto">
            <a:xfrm>
              <a:off x="1074" y="3353"/>
              <a:ext cx="25" cy="10"/>
            </a:xfrm>
            <a:custGeom>
              <a:avLst/>
              <a:gdLst>
                <a:gd name="T0" fmla="*/ 31 w 49"/>
                <a:gd name="T1" fmla="*/ 2 h 21"/>
                <a:gd name="T2" fmla="*/ 31 w 49"/>
                <a:gd name="T3" fmla="*/ 2 h 21"/>
                <a:gd name="T4" fmla="*/ 35 w 49"/>
                <a:gd name="T5" fmla="*/ 0 h 21"/>
                <a:gd name="T6" fmla="*/ 37 w 49"/>
                <a:gd name="T7" fmla="*/ 0 h 21"/>
                <a:gd name="T8" fmla="*/ 40 w 49"/>
                <a:gd name="T9" fmla="*/ 0 h 21"/>
                <a:gd name="T10" fmla="*/ 44 w 49"/>
                <a:gd name="T11" fmla="*/ 0 h 21"/>
                <a:gd name="T12" fmla="*/ 47 w 49"/>
                <a:gd name="T13" fmla="*/ 2 h 21"/>
                <a:gd name="T14" fmla="*/ 49 w 49"/>
                <a:gd name="T15" fmla="*/ 2 h 21"/>
                <a:gd name="T16" fmla="*/ 49 w 49"/>
                <a:gd name="T17" fmla="*/ 3 h 21"/>
                <a:gd name="T18" fmla="*/ 19 w 49"/>
                <a:gd name="T19" fmla="*/ 21 h 21"/>
                <a:gd name="T20" fmla="*/ 19 w 49"/>
                <a:gd name="T21" fmla="*/ 21 h 21"/>
                <a:gd name="T22" fmla="*/ 16 w 49"/>
                <a:gd name="T23" fmla="*/ 21 h 21"/>
                <a:gd name="T24" fmla="*/ 12 w 49"/>
                <a:gd name="T25" fmla="*/ 21 h 21"/>
                <a:gd name="T26" fmla="*/ 10 w 49"/>
                <a:gd name="T27" fmla="*/ 21 h 21"/>
                <a:gd name="T28" fmla="*/ 7 w 49"/>
                <a:gd name="T29" fmla="*/ 21 h 21"/>
                <a:gd name="T30" fmla="*/ 3 w 49"/>
                <a:gd name="T31" fmla="*/ 21 h 21"/>
                <a:gd name="T32" fmla="*/ 0 w 49"/>
                <a:gd name="T33" fmla="*/ 21 h 21"/>
                <a:gd name="T34" fmla="*/ 0 w 49"/>
                <a:gd name="T35" fmla="*/ 19 h 21"/>
                <a:gd name="T36" fmla="*/ 31 w 49"/>
                <a:gd name="T37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" h="21">
                  <a:moveTo>
                    <a:pt x="31" y="2"/>
                  </a:moveTo>
                  <a:lnTo>
                    <a:pt x="31" y="2"/>
                  </a:lnTo>
                  <a:lnTo>
                    <a:pt x="35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7" y="2"/>
                  </a:lnTo>
                  <a:lnTo>
                    <a:pt x="49" y="2"/>
                  </a:lnTo>
                  <a:lnTo>
                    <a:pt x="49" y="3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16" y="21"/>
                  </a:lnTo>
                  <a:lnTo>
                    <a:pt x="12" y="21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3" y="21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31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62" name="Freeform 182"/>
            <p:cNvSpPr>
              <a:spLocks/>
            </p:cNvSpPr>
            <p:nvPr/>
          </p:nvSpPr>
          <p:spPr bwMode="auto">
            <a:xfrm>
              <a:off x="1050" y="3368"/>
              <a:ext cx="24" cy="10"/>
            </a:xfrm>
            <a:custGeom>
              <a:avLst/>
              <a:gdLst>
                <a:gd name="T0" fmla="*/ 30 w 47"/>
                <a:gd name="T1" fmla="*/ 2 h 21"/>
                <a:gd name="T2" fmla="*/ 30 w 47"/>
                <a:gd name="T3" fmla="*/ 0 h 21"/>
                <a:gd name="T4" fmla="*/ 31 w 47"/>
                <a:gd name="T5" fmla="*/ 0 h 21"/>
                <a:gd name="T6" fmla="*/ 37 w 47"/>
                <a:gd name="T7" fmla="*/ 0 h 21"/>
                <a:gd name="T8" fmla="*/ 38 w 47"/>
                <a:gd name="T9" fmla="*/ 0 h 21"/>
                <a:gd name="T10" fmla="*/ 42 w 47"/>
                <a:gd name="T11" fmla="*/ 0 h 21"/>
                <a:gd name="T12" fmla="*/ 44 w 47"/>
                <a:gd name="T13" fmla="*/ 0 h 21"/>
                <a:gd name="T14" fmla="*/ 47 w 47"/>
                <a:gd name="T15" fmla="*/ 2 h 21"/>
                <a:gd name="T16" fmla="*/ 47 w 47"/>
                <a:gd name="T17" fmla="*/ 2 h 21"/>
                <a:gd name="T18" fmla="*/ 18 w 47"/>
                <a:gd name="T19" fmla="*/ 19 h 21"/>
                <a:gd name="T20" fmla="*/ 18 w 47"/>
                <a:gd name="T21" fmla="*/ 19 h 21"/>
                <a:gd name="T22" fmla="*/ 14 w 47"/>
                <a:gd name="T23" fmla="*/ 21 h 21"/>
                <a:gd name="T24" fmla="*/ 11 w 47"/>
                <a:gd name="T25" fmla="*/ 21 h 21"/>
                <a:gd name="T26" fmla="*/ 9 w 47"/>
                <a:gd name="T27" fmla="*/ 21 h 21"/>
                <a:gd name="T28" fmla="*/ 5 w 47"/>
                <a:gd name="T29" fmla="*/ 21 h 21"/>
                <a:gd name="T30" fmla="*/ 2 w 47"/>
                <a:gd name="T31" fmla="*/ 19 h 21"/>
                <a:gd name="T32" fmla="*/ 0 w 47"/>
                <a:gd name="T33" fmla="*/ 19 h 21"/>
                <a:gd name="T34" fmla="*/ 0 w 47"/>
                <a:gd name="T35" fmla="*/ 17 h 21"/>
                <a:gd name="T36" fmla="*/ 30 w 47"/>
                <a:gd name="T37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" h="21">
                  <a:moveTo>
                    <a:pt x="30" y="2"/>
                  </a:moveTo>
                  <a:lnTo>
                    <a:pt x="30" y="0"/>
                  </a:lnTo>
                  <a:lnTo>
                    <a:pt x="31" y="0"/>
                  </a:lnTo>
                  <a:lnTo>
                    <a:pt x="37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7" y="2"/>
                  </a:lnTo>
                  <a:lnTo>
                    <a:pt x="47" y="2"/>
                  </a:lnTo>
                  <a:lnTo>
                    <a:pt x="18" y="19"/>
                  </a:lnTo>
                  <a:lnTo>
                    <a:pt x="18" y="19"/>
                  </a:lnTo>
                  <a:lnTo>
                    <a:pt x="14" y="21"/>
                  </a:lnTo>
                  <a:lnTo>
                    <a:pt x="11" y="21"/>
                  </a:lnTo>
                  <a:lnTo>
                    <a:pt x="9" y="21"/>
                  </a:lnTo>
                  <a:lnTo>
                    <a:pt x="5" y="21"/>
                  </a:lnTo>
                  <a:lnTo>
                    <a:pt x="2" y="19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63" name="Freeform 183"/>
            <p:cNvSpPr>
              <a:spLocks/>
            </p:cNvSpPr>
            <p:nvPr/>
          </p:nvSpPr>
          <p:spPr bwMode="auto">
            <a:xfrm>
              <a:off x="1024" y="3382"/>
              <a:ext cx="24" cy="11"/>
            </a:xfrm>
            <a:custGeom>
              <a:avLst/>
              <a:gdLst>
                <a:gd name="T0" fmla="*/ 31 w 49"/>
                <a:gd name="T1" fmla="*/ 2 h 21"/>
                <a:gd name="T2" fmla="*/ 31 w 49"/>
                <a:gd name="T3" fmla="*/ 2 h 21"/>
                <a:gd name="T4" fmla="*/ 33 w 49"/>
                <a:gd name="T5" fmla="*/ 0 h 21"/>
                <a:gd name="T6" fmla="*/ 36 w 49"/>
                <a:gd name="T7" fmla="*/ 0 h 21"/>
                <a:gd name="T8" fmla="*/ 38 w 49"/>
                <a:gd name="T9" fmla="*/ 0 h 21"/>
                <a:gd name="T10" fmla="*/ 43 w 49"/>
                <a:gd name="T11" fmla="*/ 0 h 21"/>
                <a:gd name="T12" fmla="*/ 45 w 49"/>
                <a:gd name="T13" fmla="*/ 2 h 21"/>
                <a:gd name="T14" fmla="*/ 49 w 49"/>
                <a:gd name="T15" fmla="*/ 2 h 21"/>
                <a:gd name="T16" fmla="*/ 49 w 49"/>
                <a:gd name="T17" fmla="*/ 4 h 21"/>
                <a:gd name="T18" fmla="*/ 19 w 49"/>
                <a:gd name="T19" fmla="*/ 21 h 21"/>
                <a:gd name="T20" fmla="*/ 19 w 49"/>
                <a:gd name="T21" fmla="*/ 21 h 21"/>
                <a:gd name="T22" fmla="*/ 15 w 49"/>
                <a:gd name="T23" fmla="*/ 21 h 21"/>
                <a:gd name="T24" fmla="*/ 14 w 49"/>
                <a:gd name="T25" fmla="*/ 21 h 21"/>
                <a:gd name="T26" fmla="*/ 8 w 49"/>
                <a:gd name="T27" fmla="*/ 21 h 21"/>
                <a:gd name="T28" fmla="*/ 7 w 49"/>
                <a:gd name="T29" fmla="*/ 21 h 21"/>
                <a:gd name="T30" fmla="*/ 3 w 49"/>
                <a:gd name="T31" fmla="*/ 21 h 21"/>
                <a:gd name="T32" fmla="*/ 0 w 49"/>
                <a:gd name="T33" fmla="*/ 21 h 21"/>
                <a:gd name="T34" fmla="*/ 0 w 49"/>
                <a:gd name="T35" fmla="*/ 19 h 21"/>
                <a:gd name="T36" fmla="*/ 31 w 49"/>
                <a:gd name="T37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" h="21">
                  <a:moveTo>
                    <a:pt x="31" y="2"/>
                  </a:moveTo>
                  <a:lnTo>
                    <a:pt x="31" y="2"/>
                  </a:lnTo>
                  <a:lnTo>
                    <a:pt x="33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43" y="0"/>
                  </a:lnTo>
                  <a:lnTo>
                    <a:pt x="45" y="2"/>
                  </a:lnTo>
                  <a:lnTo>
                    <a:pt x="49" y="2"/>
                  </a:lnTo>
                  <a:lnTo>
                    <a:pt x="49" y="4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15" y="21"/>
                  </a:lnTo>
                  <a:lnTo>
                    <a:pt x="14" y="21"/>
                  </a:lnTo>
                  <a:lnTo>
                    <a:pt x="8" y="21"/>
                  </a:lnTo>
                  <a:lnTo>
                    <a:pt x="7" y="21"/>
                  </a:lnTo>
                  <a:lnTo>
                    <a:pt x="3" y="21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31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64" name="Freeform 184"/>
            <p:cNvSpPr>
              <a:spLocks/>
            </p:cNvSpPr>
            <p:nvPr/>
          </p:nvSpPr>
          <p:spPr bwMode="auto">
            <a:xfrm>
              <a:off x="999" y="3397"/>
              <a:ext cx="24" cy="11"/>
            </a:xfrm>
            <a:custGeom>
              <a:avLst/>
              <a:gdLst>
                <a:gd name="T0" fmla="*/ 32 w 49"/>
                <a:gd name="T1" fmla="*/ 1 h 22"/>
                <a:gd name="T2" fmla="*/ 32 w 49"/>
                <a:gd name="T3" fmla="*/ 0 h 22"/>
                <a:gd name="T4" fmla="*/ 33 w 49"/>
                <a:gd name="T5" fmla="*/ 0 h 22"/>
                <a:gd name="T6" fmla="*/ 37 w 49"/>
                <a:gd name="T7" fmla="*/ 0 h 22"/>
                <a:gd name="T8" fmla="*/ 40 w 49"/>
                <a:gd name="T9" fmla="*/ 0 h 22"/>
                <a:gd name="T10" fmla="*/ 42 w 49"/>
                <a:gd name="T11" fmla="*/ 0 h 22"/>
                <a:gd name="T12" fmla="*/ 46 w 49"/>
                <a:gd name="T13" fmla="*/ 0 h 22"/>
                <a:gd name="T14" fmla="*/ 49 w 49"/>
                <a:gd name="T15" fmla="*/ 1 h 22"/>
                <a:gd name="T16" fmla="*/ 49 w 49"/>
                <a:gd name="T17" fmla="*/ 1 h 22"/>
                <a:gd name="T18" fmla="*/ 19 w 49"/>
                <a:gd name="T19" fmla="*/ 19 h 22"/>
                <a:gd name="T20" fmla="*/ 19 w 49"/>
                <a:gd name="T21" fmla="*/ 20 h 22"/>
                <a:gd name="T22" fmla="*/ 16 w 49"/>
                <a:gd name="T23" fmla="*/ 20 h 22"/>
                <a:gd name="T24" fmla="*/ 12 w 49"/>
                <a:gd name="T25" fmla="*/ 22 h 22"/>
                <a:gd name="T26" fmla="*/ 11 w 49"/>
                <a:gd name="T27" fmla="*/ 22 h 22"/>
                <a:gd name="T28" fmla="*/ 7 w 49"/>
                <a:gd name="T29" fmla="*/ 20 h 22"/>
                <a:gd name="T30" fmla="*/ 4 w 49"/>
                <a:gd name="T31" fmla="*/ 20 h 22"/>
                <a:gd name="T32" fmla="*/ 0 w 49"/>
                <a:gd name="T33" fmla="*/ 19 h 22"/>
                <a:gd name="T34" fmla="*/ 0 w 49"/>
                <a:gd name="T35" fmla="*/ 19 h 22"/>
                <a:gd name="T36" fmla="*/ 32 w 49"/>
                <a:gd name="T3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" h="22">
                  <a:moveTo>
                    <a:pt x="32" y="1"/>
                  </a:moveTo>
                  <a:lnTo>
                    <a:pt x="32" y="0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19" y="19"/>
                  </a:lnTo>
                  <a:lnTo>
                    <a:pt x="19" y="20"/>
                  </a:lnTo>
                  <a:lnTo>
                    <a:pt x="16" y="20"/>
                  </a:lnTo>
                  <a:lnTo>
                    <a:pt x="12" y="22"/>
                  </a:lnTo>
                  <a:lnTo>
                    <a:pt x="11" y="22"/>
                  </a:lnTo>
                  <a:lnTo>
                    <a:pt x="7" y="20"/>
                  </a:lnTo>
                  <a:lnTo>
                    <a:pt x="4" y="2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3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65" name="Freeform 185"/>
            <p:cNvSpPr>
              <a:spLocks/>
            </p:cNvSpPr>
            <p:nvPr/>
          </p:nvSpPr>
          <p:spPr bwMode="auto">
            <a:xfrm>
              <a:off x="974" y="3412"/>
              <a:ext cx="24" cy="10"/>
            </a:xfrm>
            <a:custGeom>
              <a:avLst/>
              <a:gdLst>
                <a:gd name="T0" fmla="*/ 30 w 47"/>
                <a:gd name="T1" fmla="*/ 2 h 21"/>
                <a:gd name="T2" fmla="*/ 30 w 47"/>
                <a:gd name="T3" fmla="*/ 2 h 21"/>
                <a:gd name="T4" fmla="*/ 32 w 47"/>
                <a:gd name="T5" fmla="*/ 0 h 21"/>
                <a:gd name="T6" fmla="*/ 35 w 47"/>
                <a:gd name="T7" fmla="*/ 0 h 21"/>
                <a:gd name="T8" fmla="*/ 39 w 47"/>
                <a:gd name="T9" fmla="*/ 0 h 21"/>
                <a:gd name="T10" fmla="*/ 40 w 47"/>
                <a:gd name="T11" fmla="*/ 0 h 21"/>
                <a:gd name="T12" fmla="*/ 44 w 47"/>
                <a:gd name="T13" fmla="*/ 2 h 21"/>
                <a:gd name="T14" fmla="*/ 47 w 47"/>
                <a:gd name="T15" fmla="*/ 2 h 21"/>
                <a:gd name="T16" fmla="*/ 47 w 47"/>
                <a:gd name="T17" fmla="*/ 2 h 21"/>
                <a:gd name="T18" fmla="*/ 18 w 47"/>
                <a:gd name="T19" fmla="*/ 19 h 21"/>
                <a:gd name="T20" fmla="*/ 18 w 47"/>
                <a:gd name="T21" fmla="*/ 19 h 21"/>
                <a:gd name="T22" fmla="*/ 14 w 47"/>
                <a:gd name="T23" fmla="*/ 21 h 21"/>
                <a:gd name="T24" fmla="*/ 11 w 47"/>
                <a:gd name="T25" fmla="*/ 21 h 21"/>
                <a:gd name="T26" fmla="*/ 9 w 47"/>
                <a:gd name="T27" fmla="*/ 21 h 21"/>
                <a:gd name="T28" fmla="*/ 6 w 47"/>
                <a:gd name="T29" fmla="*/ 21 h 21"/>
                <a:gd name="T30" fmla="*/ 2 w 47"/>
                <a:gd name="T31" fmla="*/ 19 h 21"/>
                <a:gd name="T32" fmla="*/ 0 w 47"/>
                <a:gd name="T33" fmla="*/ 19 h 21"/>
                <a:gd name="T34" fmla="*/ 0 w 47"/>
                <a:gd name="T35" fmla="*/ 17 h 21"/>
                <a:gd name="T36" fmla="*/ 30 w 47"/>
                <a:gd name="T37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" h="21">
                  <a:moveTo>
                    <a:pt x="30" y="2"/>
                  </a:moveTo>
                  <a:lnTo>
                    <a:pt x="30" y="2"/>
                  </a:lnTo>
                  <a:lnTo>
                    <a:pt x="32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4" y="2"/>
                  </a:lnTo>
                  <a:lnTo>
                    <a:pt x="47" y="2"/>
                  </a:lnTo>
                  <a:lnTo>
                    <a:pt x="47" y="2"/>
                  </a:lnTo>
                  <a:lnTo>
                    <a:pt x="18" y="19"/>
                  </a:lnTo>
                  <a:lnTo>
                    <a:pt x="18" y="19"/>
                  </a:lnTo>
                  <a:lnTo>
                    <a:pt x="14" y="21"/>
                  </a:lnTo>
                  <a:lnTo>
                    <a:pt x="11" y="21"/>
                  </a:lnTo>
                  <a:lnTo>
                    <a:pt x="9" y="21"/>
                  </a:lnTo>
                  <a:lnTo>
                    <a:pt x="6" y="21"/>
                  </a:lnTo>
                  <a:lnTo>
                    <a:pt x="2" y="19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66" name="Freeform 186"/>
            <p:cNvSpPr>
              <a:spLocks/>
            </p:cNvSpPr>
            <p:nvPr/>
          </p:nvSpPr>
          <p:spPr bwMode="auto">
            <a:xfrm>
              <a:off x="948" y="3426"/>
              <a:ext cx="24" cy="10"/>
            </a:xfrm>
            <a:custGeom>
              <a:avLst/>
              <a:gdLst>
                <a:gd name="T0" fmla="*/ 30 w 49"/>
                <a:gd name="T1" fmla="*/ 2 h 21"/>
                <a:gd name="T2" fmla="*/ 30 w 49"/>
                <a:gd name="T3" fmla="*/ 2 h 21"/>
                <a:gd name="T4" fmla="*/ 33 w 49"/>
                <a:gd name="T5" fmla="*/ 0 h 21"/>
                <a:gd name="T6" fmla="*/ 37 w 49"/>
                <a:gd name="T7" fmla="*/ 0 h 21"/>
                <a:gd name="T8" fmla="*/ 38 w 49"/>
                <a:gd name="T9" fmla="*/ 0 h 21"/>
                <a:gd name="T10" fmla="*/ 44 w 49"/>
                <a:gd name="T11" fmla="*/ 0 h 21"/>
                <a:gd name="T12" fmla="*/ 45 w 49"/>
                <a:gd name="T13" fmla="*/ 2 h 21"/>
                <a:gd name="T14" fmla="*/ 49 w 49"/>
                <a:gd name="T15" fmla="*/ 2 h 21"/>
                <a:gd name="T16" fmla="*/ 49 w 49"/>
                <a:gd name="T17" fmla="*/ 4 h 21"/>
                <a:gd name="T18" fmla="*/ 17 w 49"/>
                <a:gd name="T19" fmla="*/ 19 h 21"/>
                <a:gd name="T20" fmla="*/ 17 w 49"/>
                <a:gd name="T21" fmla="*/ 21 h 21"/>
                <a:gd name="T22" fmla="*/ 16 w 49"/>
                <a:gd name="T23" fmla="*/ 21 h 21"/>
                <a:gd name="T24" fmla="*/ 14 w 49"/>
                <a:gd name="T25" fmla="*/ 21 h 21"/>
                <a:gd name="T26" fmla="*/ 9 w 49"/>
                <a:gd name="T27" fmla="*/ 21 h 21"/>
                <a:gd name="T28" fmla="*/ 7 w 49"/>
                <a:gd name="T29" fmla="*/ 21 h 21"/>
                <a:gd name="T30" fmla="*/ 4 w 49"/>
                <a:gd name="T31" fmla="*/ 21 h 21"/>
                <a:gd name="T32" fmla="*/ 0 w 49"/>
                <a:gd name="T33" fmla="*/ 19 h 21"/>
                <a:gd name="T34" fmla="*/ 0 w 49"/>
                <a:gd name="T35" fmla="*/ 19 h 21"/>
                <a:gd name="T36" fmla="*/ 30 w 49"/>
                <a:gd name="T37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" h="21">
                  <a:moveTo>
                    <a:pt x="30" y="2"/>
                  </a:moveTo>
                  <a:lnTo>
                    <a:pt x="30" y="2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45" y="2"/>
                  </a:lnTo>
                  <a:lnTo>
                    <a:pt x="49" y="2"/>
                  </a:lnTo>
                  <a:lnTo>
                    <a:pt x="49" y="4"/>
                  </a:lnTo>
                  <a:lnTo>
                    <a:pt x="17" y="19"/>
                  </a:lnTo>
                  <a:lnTo>
                    <a:pt x="17" y="21"/>
                  </a:lnTo>
                  <a:lnTo>
                    <a:pt x="16" y="21"/>
                  </a:lnTo>
                  <a:lnTo>
                    <a:pt x="14" y="21"/>
                  </a:lnTo>
                  <a:lnTo>
                    <a:pt x="9" y="21"/>
                  </a:lnTo>
                  <a:lnTo>
                    <a:pt x="7" y="21"/>
                  </a:lnTo>
                  <a:lnTo>
                    <a:pt x="4" y="2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67" name="Freeform 187"/>
            <p:cNvSpPr>
              <a:spLocks/>
            </p:cNvSpPr>
            <p:nvPr/>
          </p:nvSpPr>
          <p:spPr bwMode="auto">
            <a:xfrm>
              <a:off x="923" y="3441"/>
              <a:ext cx="24" cy="10"/>
            </a:xfrm>
            <a:custGeom>
              <a:avLst/>
              <a:gdLst>
                <a:gd name="T0" fmla="*/ 30 w 49"/>
                <a:gd name="T1" fmla="*/ 1 h 20"/>
                <a:gd name="T2" fmla="*/ 30 w 49"/>
                <a:gd name="T3" fmla="*/ 0 h 20"/>
                <a:gd name="T4" fmla="*/ 34 w 49"/>
                <a:gd name="T5" fmla="*/ 0 h 20"/>
                <a:gd name="T6" fmla="*/ 37 w 49"/>
                <a:gd name="T7" fmla="*/ 0 h 20"/>
                <a:gd name="T8" fmla="*/ 41 w 49"/>
                <a:gd name="T9" fmla="*/ 0 h 20"/>
                <a:gd name="T10" fmla="*/ 42 w 49"/>
                <a:gd name="T11" fmla="*/ 0 h 20"/>
                <a:gd name="T12" fmla="*/ 46 w 49"/>
                <a:gd name="T13" fmla="*/ 0 h 20"/>
                <a:gd name="T14" fmla="*/ 49 w 49"/>
                <a:gd name="T15" fmla="*/ 1 h 20"/>
                <a:gd name="T16" fmla="*/ 49 w 49"/>
                <a:gd name="T17" fmla="*/ 1 h 20"/>
                <a:gd name="T18" fmla="*/ 20 w 49"/>
                <a:gd name="T19" fmla="*/ 18 h 20"/>
                <a:gd name="T20" fmla="*/ 20 w 49"/>
                <a:gd name="T21" fmla="*/ 18 h 20"/>
                <a:gd name="T22" fmla="*/ 16 w 49"/>
                <a:gd name="T23" fmla="*/ 20 h 20"/>
                <a:gd name="T24" fmla="*/ 13 w 49"/>
                <a:gd name="T25" fmla="*/ 20 h 20"/>
                <a:gd name="T26" fmla="*/ 11 w 49"/>
                <a:gd name="T27" fmla="*/ 20 h 20"/>
                <a:gd name="T28" fmla="*/ 7 w 49"/>
                <a:gd name="T29" fmla="*/ 20 h 20"/>
                <a:gd name="T30" fmla="*/ 4 w 49"/>
                <a:gd name="T31" fmla="*/ 18 h 20"/>
                <a:gd name="T32" fmla="*/ 0 w 49"/>
                <a:gd name="T33" fmla="*/ 18 h 20"/>
                <a:gd name="T34" fmla="*/ 0 w 49"/>
                <a:gd name="T35" fmla="*/ 17 h 20"/>
                <a:gd name="T36" fmla="*/ 30 w 49"/>
                <a:gd name="T37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" h="20">
                  <a:moveTo>
                    <a:pt x="30" y="1"/>
                  </a:moveTo>
                  <a:lnTo>
                    <a:pt x="30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16" y="20"/>
                  </a:lnTo>
                  <a:lnTo>
                    <a:pt x="13" y="20"/>
                  </a:lnTo>
                  <a:lnTo>
                    <a:pt x="11" y="20"/>
                  </a:lnTo>
                  <a:lnTo>
                    <a:pt x="7" y="20"/>
                  </a:lnTo>
                  <a:lnTo>
                    <a:pt x="4" y="18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3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68" name="Freeform 188"/>
            <p:cNvSpPr>
              <a:spLocks/>
            </p:cNvSpPr>
            <p:nvPr/>
          </p:nvSpPr>
          <p:spPr bwMode="auto">
            <a:xfrm>
              <a:off x="884" y="3444"/>
              <a:ext cx="88" cy="28"/>
            </a:xfrm>
            <a:custGeom>
              <a:avLst/>
              <a:gdLst>
                <a:gd name="T0" fmla="*/ 176 w 176"/>
                <a:gd name="T1" fmla="*/ 21 h 55"/>
                <a:gd name="T2" fmla="*/ 8 w 176"/>
                <a:gd name="T3" fmla="*/ 55 h 55"/>
                <a:gd name="T4" fmla="*/ 0 w 176"/>
                <a:gd name="T5" fmla="*/ 0 h 55"/>
                <a:gd name="T6" fmla="*/ 176 w 176"/>
                <a:gd name="T7" fmla="*/ 2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6" h="55">
                  <a:moveTo>
                    <a:pt x="176" y="21"/>
                  </a:moveTo>
                  <a:lnTo>
                    <a:pt x="8" y="55"/>
                  </a:lnTo>
                  <a:lnTo>
                    <a:pt x="0" y="0"/>
                  </a:lnTo>
                  <a:lnTo>
                    <a:pt x="176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69" name="Freeform 189"/>
            <p:cNvSpPr>
              <a:spLocks/>
            </p:cNvSpPr>
            <p:nvPr/>
          </p:nvSpPr>
          <p:spPr bwMode="auto">
            <a:xfrm>
              <a:off x="1116" y="3129"/>
              <a:ext cx="413" cy="226"/>
            </a:xfrm>
            <a:custGeom>
              <a:avLst/>
              <a:gdLst>
                <a:gd name="T0" fmla="*/ 819 w 825"/>
                <a:gd name="T1" fmla="*/ 105 h 451"/>
                <a:gd name="T2" fmla="*/ 811 w 825"/>
                <a:gd name="T3" fmla="*/ 80 h 451"/>
                <a:gd name="T4" fmla="*/ 804 w 825"/>
                <a:gd name="T5" fmla="*/ 59 h 451"/>
                <a:gd name="T6" fmla="*/ 793 w 825"/>
                <a:gd name="T7" fmla="*/ 42 h 451"/>
                <a:gd name="T8" fmla="*/ 781 w 825"/>
                <a:gd name="T9" fmla="*/ 28 h 451"/>
                <a:gd name="T10" fmla="*/ 769 w 825"/>
                <a:gd name="T11" fmla="*/ 12 h 451"/>
                <a:gd name="T12" fmla="*/ 746 w 825"/>
                <a:gd name="T13" fmla="*/ 4 h 451"/>
                <a:gd name="T14" fmla="*/ 723 w 825"/>
                <a:gd name="T15" fmla="*/ 11 h 451"/>
                <a:gd name="T16" fmla="*/ 694 w 825"/>
                <a:gd name="T17" fmla="*/ 28 h 451"/>
                <a:gd name="T18" fmla="*/ 671 w 825"/>
                <a:gd name="T19" fmla="*/ 47 h 451"/>
                <a:gd name="T20" fmla="*/ 657 w 825"/>
                <a:gd name="T21" fmla="*/ 95 h 451"/>
                <a:gd name="T22" fmla="*/ 655 w 825"/>
                <a:gd name="T23" fmla="*/ 128 h 451"/>
                <a:gd name="T24" fmla="*/ 648 w 825"/>
                <a:gd name="T25" fmla="*/ 157 h 451"/>
                <a:gd name="T26" fmla="*/ 640 w 825"/>
                <a:gd name="T27" fmla="*/ 162 h 451"/>
                <a:gd name="T28" fmla="*/ 624 w 825"/>
                <a:gd name="T29" fmla="*/ 166 h 451"/>
                <a:gd name="T30" fmla="*/ 591 w 825"/>
                <a:gd name="T31" fmla="*/ 162 h 451"/>
                <a:gd name="T32" fmla="*/ 561 w 825"/>
                <a:gd name="T33" fmla="*/ 152 h 451"/>
                <a:gd name="T34" fmla="*/ 556 w 825"/>
                <a:gd name="T35" fmla="*/ 147 h 451"/>
                <a:gd name="T36" fmla="*/ 542 w 825"/>
                <a:gd name="T37" fmla="*/ 119 h 451"/>
                <a:gd name="T38" fmla="*/ 528 w 825"/>
                <a:gd name="T39" fmla="*/ 85 h 451"/>
                <a:gd name="T40" fmla="*/ 516 w 825"/>
                <a:gd name="T41" fmla="*/ 56 h 451"/>
                <a:gd name="T42" fmla="*/ 500 w 825"/>
                <a:gd name="T43" fmla="*/ 49 h 451"/>
                <a:gd name="T44" fmla="*/ 476 w 825"/>
                <a:gd name="T45" fmla="*/ 50 h 451"/>
                <a:gd name="T46" fmla="*/ 460 w 825"/>
                <a:gd name="T47" fmla="*/ 61 h 451"/>
                <a:gd name="T48" fmla="*/ 457 w 825"/>
                <a:gd name="T49" fmla="*/ 78 h 451"/>
                <a:gd name="T50" fmla="*/ 451 w 825"/>
                <a:gd name="T51" fmla="*/ 123 h 451"/>
                <a:gd name="T52" fmla="*/ 446 w 825"/>
                <a:gd name="T53" fmla="*/ 157 h 451"/>
                <a:gd name="T54" fmla="*/ 430 w 825"/>
                <a:gd name="T55" fmla="*/ 186 h 451"/>
                <a:gd name="T56" fmla="*/ 408 w 825"/>
                <a:gd name="T57" fmla="*/ 247 h 451"/>
                <a:gd name="T58" fmla="*/ 406 w 825"/>
                <a:gd name="T59" fmla="*/ 279 h 451"/>
                <a:gd name="T60" fmla="*/ 404 w 825"/>
                <a:gd name="T61" fmla="*/ 303 h 451"/>
                <a:gd name="T62" fmla="*/ 403 w 825"/>
                <a:gd name="T63" fmla="*/ 321 h 451"/>
                <a:gd name="T64" fmla="*/ 392 w 825"/>
                <a:gd name="T65" fmla="*/ 343 h 451"/>
                <a:gd name="T66" fmla="*/ 373 w 825"/>
                <a:gd name="T67" fmla="*/ 352 h 451"/>
                <a:gd name="T68" fmla="*/ 350 w 825"/>
                <a:gd name="T69" fmla="*/ 358 h 451"/>
                <a:gd name="T70" fmla="*/ 326 w 825"/>
                <a:gd name="T71" fmla="*/ 364 h 451"/>
                <a:gd name="T72" fmla="*/ 308 w 825"/>
                <a:gd name="T73" fmla="*/ 362 h 451"/>
                <a:gd name="T74" fmla="*/ 301 w 825"/>
                <a:gd name="T75" fmla="*/ 346 h 451"/>
                <a:gd name="T76" fmla="*/ 303 w 825"/>
                <a:gd name="T77" fmla="*/ 317 h 451"/>
                <a:gd name="T78" fmla="*/ 319 w 825"/>
                <a:gd name="T79" fmla="*/ 271 h 451"/>
                <a:gd name="T80" fmla="*/ 329 w 825"/>
                <a:gd name="T81" fmla="*/ 247 h 451"/>
                <a:gd name="T82" fmla="*/ 317 w 825"/>
                <a:gd name="T83" fmla="*/ 226 h 451"/>
                <a:gd name="T84" fmla="*/ 303 w 825"/>
                <a:gd name="T85" fmla="*/ 216 h 451"/>
                <a:gd name="T86" fmla="*/ 287 w 825"/>
                <a:gd name="T87" fmla="*/ 214 h 451"/>
                <a:gd name="T88" fmla="*/ 249 w 825"/>
                <a:gd name="T89" fmla="*/ 229 h 451"/>
                <a:gd name="T90" fmla="*/ 209 w 825"/>
                <a:gd name="T91" fmla="*/ 248 h 451"/>
                <a:gd name="T92" fmla="*/ 165 w 825"/>
                <a:gd name="T93" fmla="*/ 257 h 451"/>
                <a:gd name="T94" fmla="*/ 87 w 825"/>
                <a:gd name="T95" fmla="*/ 260 h 451"/>
                <a:gd name="T96" fmla="*/ 38 w 825"/>
                <a:gd name="T97" fmla="*/ 293 h 451"/>
                <a:gd name="T98" fmla="*/ 33 w 825"/>
                <a:gd name="T99" fmla="*/ 303 h 451"/>
                <a:gd name="T100" fmla="*/ 33 w 825"/>
                <a:gd name="T101" fmla="*/ 334 h 451"/>
                <a:gd name="T102" fmla="*/ 24 w 825"/>
                <a:gd name="T103" fmla="*/ 369 h 451"/>
                <a:gd name="T104" fmla="*/ 5 w 825"/>
                <a:gd name="T105" fmla="*/ 414 h 451"/>
                <a:gd name="T106" fmla="*/ 14 w 825"/>
                <a:gd name="T107" fmla="*/ 438 h 451"/>
                <a:gd name="T108" fmla="*/ 31 w 825"/>
                <a:gd name="T109" fmla="*/ 439 h 451"/>
                <a:gd name="T110" fmla="*/ 38 w 825"/>
                <a:gd name="T111" fmla="*/ 441 h 451"/>
                <a:gd name="T112" fmla="*/ 47 w 825"/>
                <a:gd name="T113" fmla="*/ 446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25" h="451">
                  <a:moveTo>
                    <a:pt x="825" y="119"/>
                  </a:moveTo>
                  <a:lnTo>
                    <a:pt x="819" y="105"/>
                  </a:lnTo>
                  <a:lnTo>
                    <a:pt x="814" y="92"/>
                  </a:lnTo>
                  <a:lnTo>
                    <a:pt x="811" y="80"/>
                  </a:lnTo>
                  <a:lnTo>
                    <a:pt x="809" y="71"/>
                  </a:lnTo>
                  <a:lnTo>
                    <a:pt x="804" y="59"/>
                  </a:lnTo>
                  <a:lnTo>
                    <a:pt x="798" y="50"/>
                  </a:lnTo>
                  <a:lnTo>
                    <a:pt x="793" y="42"/>
                  </a:lnTo>
                  <a:lnTo>
                    <a:pt x="784" y="33"/>
                  </a:lnTo>
                  <a:lnTo>
                    <a:pt x="781" y="28"/>
                  </a:lnTo>
                  <a:lnTo>
                    <a:pt x="774" y="19"/>
                  </a:lnTo>
                  <a:lnTo>
                    <a:pt x="769" y="12"/>
                  </a:lnTo>
                  <a:lnTo>
                    <a:pt x="762" y="0"/>
                  </a:lnTo>
                  <a:lnTo>
                    <a:pt x="746" y="4"/>
                  </a:lnTo>
                  <a:lnTo>
                    <a:pt x="734" y="7"/>
                  </a:lnTo>
                  <a:lnTo>
                    <a:pt x="723" y="11"/>
                  </a:lnTo>
                  <a:lnTo>
                    <a:pt x="713" y="16"/>
                  </a:lnTo>
                  <a:lnTo>
                    <a:pt x="694" y="28"/>
                  </a:lnTo>
                  <a:lnTo>
                    <a:pt x="683" y="37"/>
                  </a:lnTo>
                  <a:lnTo>
                    <a:pt x="671" y="47"/>
                  </a:lnTo>
                  <a:lnTo>
                    <a:pt x="664" y="71"/>
                  </a:lnTo>
                  <a:lnTo>
                    <a:pt x="657" y="95"/>
                  </a:lnTo>
                  <a:lnTo>
                    <a:pt x="655" y="112"/>
                  </a:lnTo>
                  <a:lnTo>
                    <a:pt x="655" y="128"/>
                  </a:lnTo>
                  <a:lnTo>
                    <a:pt x="654" y="143"/>
                  </a:lnTo>
                  <a:lnTo>
                    <a:pt x="648" y="157"/>
                  </a:lnTo>
                  <a:lnTo>
                    <a:pt x="645" y="162"/>
                  </a:lnTo>
                  <a:lnTo>
                    <a:pt x="640" y="162"/>
                  </a:lnTo>
                  <a:lnTo>
                    <a:pt x="631" y="166"/>
                  </a:lnTo>
                  <a:lnTo>
                    <a:pt x="624" y="166"/>
                  </a:lnTo>
                  <a:lnTo>
                    <a:pt x="608" y="162"/>
                  </a:lnTo>
                  <a:lnTo>
                    <a:pt x="591" y="162"/>
                  </a:lnTo>
                  <a:lnTo>
                    <a:pt x="575" y="157"/>
                  </a:lnTo>
                  <a:lnTo>
                    <a:pt x="561" y="152"/>
                  </a:lnTo>
                  <a:lnTo>
                    <a:pt x="559" y="150"/>
                  </a:lnTo>
                  <a:lnTo>
                    <a:pt x="556" y="147"/>
                  </a:lnTo>
                  <a:lnTo>
                    <a:pt x="549" y="135"/>
                  </a:lnTo>
                  <a:lnTo>
                    <a:pt x="542" y="119"/>
                  </a:lnTo>
                  <a:lnTo>
                    <a:pt x="535" y="104"/>
                  </a:lnTo>
                  <a:lnTo>
                    <a:pt x="528" y="85"/>
                  </a:lnTo>
                  <a:lnTo>
                    <a:pt x="523" y="71"/>
                  </a:lnTo>
                  <a:lnTo>
                    <a:pt x="516" y="56"/>
                  </a:lnTo>
                  <a:lnTo>
                    <a:pt x="512" y="47"/>
                  </a:lnTo>
                  <a:lnTo>
                    <a:pt x="500" y="49"/>
                  </a:lnTo>
                  <a:lnTo>
                    <a:pt x="488" y="49"/>
                  </a:lnTo>
                  <a:lnTo>
                    <a:pt x="476" y="50"/>
                  </a:lnTo>
                  <a:lnTo>
                    <a:pt x="465" y="56"/>
                  </a:lnTo>
                  <a:lnTo>
                    <a:pt x="460" y="61"/>
                  </a:lnTo>
                  <a:lnTo>
                    <a:pt x="458" y="66"/>
                  </a:lnTo>
                  <a:lnTo>
                    <a:pt x="457" y="78"/>
                  </a:lnTo>
                  <a:lnTo>
                    <a:pt x="453" y="102"/>
                  </a:lnTo>
                  <a:lnTo>
                    <a:pt x="451" y="123"/>
                  </a:lnTo>
                  <a:lnTo>
                    <a:pt x="448" y="147"/>
                  </a:lnTo>
                  <a:lnTo>
                    <a:pt x="446" y="157"/>
                  </a:lnTo>
                  <a:lnTo>
                    <a:pt x="441" y="166"/>
                  </a:lnTo>
                  <a:lnTo>
                    <a:pt x="430" y="186"/>
                  </a:lnTo>
                  <a:lnTo>
                    <a:pt x="422" y="205"/>
                  </a:lnTo>
                  <a:lnTo>
                    <a:pt x="408" y="247"/>
                  </a:lnTo>
                  <a:lnTo>
                    <a:pt x="406" y="264"/>
                  </a:lnTo>
                  <a:lnTo>
                    <a:pt x="406" y="279"/>
                  </a:lnTo>
                  <a:lnTo>
                    <a:pt x="404" y="293"/>
                  </a:lnTo>
                  <a:lnTo>
                    <a:pt x="404" y="303"/>
                  </a:lnTo>
                  <a:lnTo>
                    <a:pt x="403" y="312"/>
                  </a:lnTo>
                  <a:lnTo>
                    <a:pt x="403" y="321"/>
                  </a:lnTo>
                  <a:lnTo>
                    <a:pt x="399" y="333"/>
                  </a:lnTo>
                  <a:lnTo>
                    <a:pt x="392" y="343"/>
                  </a:lnTo>
                  <a:lnTo>
                    <a:pt x="380" y="348"/>
                  </a:lnTo>
                  <a:lnTo>
                    <a:pt x="373" y="352"/>
                  </a:lnTo>
                  <a:lnTo>
                    <a:pt x="362" y="355"/>
                  </a:lnTo>
                  <a:lnTo>
                    <a:pt x="350" y="358"/>
                  </a:lnTo>
                  <a:lnTo>
                    <a:pt x="335" y="364"/>
                  </a:lnTo>
                  <a:lnTo>
                    <a:pt x="326" y="364"/>
                  </a:lnTo>
                  <a:lnTo>
                    <a:pt x="317" y="364"/>
                  </a:lnTo>
                  <a:lnTo>
                    <a:pt x="308" y="362"/>
                  </a:lnTo>
                  <a:lnTo>
                    <a:pt x="303" y="357"/>
                  </a:lnTo>
                  <a:lnTo>
                    <a:pt x="301" y="346"/>
                  </a:lnTo>
                  <a:lnTo>
                    <a:pt x="301" y="333"/>
                  </a:lnTo>
                  <a:lnTo>
                    <a:pt x="303" y="317"/>
                  </a:lnTo>
                  <a:lnTo>
                    <a:pt x="308" y="303"/>
                  </a:lnTo>
                  <a:lnTo>
                    <a:pt x="319" y="271"/>
                  </a:lnTo>
                  <a:lnTo>
                    <a:pt x="324" y="257"/>
                  </a:lnTo>
                  <a:lnTo>
                    <a:pt x="329" y="247"/>
                  </a:lnTo>
                  <a:lnTo>
                    <a:pt x="324" y="235"/>
                  </a:lnTo>
                  <a:lnTo>
                    <a:pt x="317" y="226"/>
                  </a:lnTo>
                  <a:lnTo>
                    <a:pt x="310" y="219"/>
                  </a:lnTo>
                  <a:lnTo>
                    <a:pt x="303" y="216"/>
                  </a:lnTo>
                  <a:lnTo>
                    <a:pt x="294" y="214"/>
                  </a:lnTo>
                  <a:lnTo>
                    <a:pt x="287" y="214"/>
                  </a:lnTo>
                  <a:lnTo>
                    <a:pt x="268" y="219"/>
                  </a:lnTo>
                  <a:lnTo>
                    <a:pt x="249" y="229"/>
                  </a:lnTo>
                  <a:lnTo>
                    <a:pt x="230" y="240"/>
                  </a:lnTo>
                  <a:lnTo>
                    <a:pt x="209" y="248"/>
                  </a:lnTo>
                  <a:lnTo>
                    <a:pt x="191" y="252"/>
                  </a:lnTo>
                  <a:lnTo>
                    <a:pt x="165" y="257"/>
                  </a:lnTo>
                  <a:lnTo>
                    <a:pt x="139" y="257"/>
                  </a:lnTo>
                  <a:lnTo>
                    <a:pt x="87" y="260"/>
                  </a:lnTo>
                  <a:lnTo>
                    <a:pt x="64" y="278"/>
                  </a:lnTo>
                  <a:lnTo>
                    <a:pt x="38" y="293"/>
                  </a:lnTo>
                  <a:lnTo>
                    <a:pt x="35" y="298"/>
                  </a:lnTo>
                  <a:lnTo>
                    <a:pt x="33" y="303"/>
                  </a:lnTo>
                  <a:lnTo>
                    <a:pt x="31" y="317"/>
                  </a:lnTo>
                  <a:lnTo>
                    <a:pt x="33" y="334"/>
                  </a:lnTo>
                  <a:lnTo>
                    <a:pt x="31" y="346"/>
                  </a:lnTo>
                  <a:lnTo>
                    <a:pt x="24" y="369"/>
                  </a:lnTo>
                  <a:lnTo>
                    <a:pt x="15" y="391"/>
                  </a:lnTo>
                  <a:lnTo>
                    <a:pt x="5" y="414"/>
                  </a:lnTo>
                  <a:lnTo>
                    <a:pt x="0" y="436"/>
                  </a:lnTo>
                  <a:lnTo>
                    <a:pt x="14" y="438"/>
                  </a:lnTo>
                  <a:lnTo>
                    <a:pt x="24" y="438"/>
                  </a:lnTo>
                  <a:lnTo>
                    <a:pt x="31" y="439"/>
                  </a:lnTo>
                  <a:lnTo>
                    <a:pt x="35" y="441"/>
                  </a:lnTo>
                  <a:lnTo>
                    <a:pt x="38" y="441"/>
                  </a:lnTo>
                  <a:lnTo>
                    <a:pt x="42" y="443"/>
                  </a:lnTo>
                  <a:lnTo>
                    <a:pt x="47" y="446"/>
                  </a:lnTo>
                  <a:lnTo>
                    <a:pt x="55" y="451"/>
                  </a:lnTo>
                </a:path>
              </a:pathLst>
            </a:custGeom>
            <a:noFill/>
            <a:ln w="11113">
              <a:solidFill>
                <a:srgbClr val="99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70" name="Oval 190"/>
            <p:cNvSpPr>
              <a:spLocks noChangeArrowheads="1"/>
            </p:cNvSpPr>
            <p:nvPr/>
          </p:nvSpPr>
          <p:spPr bwMode="auto">
            <a:xfrm>
              <a:off x="1159" y="3206"/>
              <a:ext cx="58" cy="56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471" name="Oval 191"/>
            <p:cNvSpPr>
              <a:spLocks noChangeArrowheads="1"/>
            </p:cNvSpPr>
            <p:nvPr/>
          </p:nvSpPr>
          <p:spPr bwMode="auto">
            <a:xfrm>
              <a:off x="1316" y="3257"/>
              <a:ext cx="79" cy="77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472" name="Oval 192"/>
            <p:cNvSpPr>
              <a:spLocks noChangeArrowheads="1"/>
            </p:cNvSpPr>
            <p:nvPr/>
          </p:nvSpPr>
          <p:spPr bwMode="auto">
            <a:xfrm>
              <a:off x="2178" y="2831"/>
              <a:ext cx="56" cy="56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473" name="Rectangle 193"/>
            <p:cNvSpPr>
              <a:spLocks noChangeArrowheads="1"/>
            </p:cNvSpPr>
            <p:nvPr/>
          </p:nvSpPr>
          <p:spPr bwMode="auto">
            <a:xfrm>
              <a:off x="2808" y="3137"/>
              <a:ext cx="5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74" name="Rectangle 194"/>
            <p:cNvSpPr>
              <a:spLocks noChangeArrowheads="1"/>
            </p:cNvSpPr>
            <p:nvPr/>
          </p:nvSpPr>
          <p:spPr bwMode="auto">
            <a:xfrm>
              <a:off x="2824" y="3140"/>
              <a:ext cx="2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FF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75" name="Rectangle 195"/>
            <p:cNvSpPr>
              <a:spLocks noChangeArrowheads="1"/>
            </p:cNvSpPr>
            <p:nvPr/>
          </p:nvSpPr>
          <p:spPr bwMode="auto">
            <a:xfrm>
              <a:off x="2843" y="3140"/>
              <a:ext cx="1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76" name="Rectangle 196"/>
            <p:cNvSpPr>
              <a:spLocks noChangeArrowheads="1"/>
            </p:cNvSpPr>
            <p:nvPr/>
          </p:nvSpPr>
          <p:spPr bwMode="auto">
            <a:xfrm>
              <a:off x="2808" y="3217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77" name="Rectangle 197"/>
            <p:cNvSpPr>
              <a:spLocks noChangeArrowheads="1"/>
            </p:cNvSpPr>
            <p:nvPr/>
          </p:nvSpPr>
          <p:spPr bwMode="auto">
            <a:xfrm>
              <a:off x="2824" y="3219"/>
              <a:ext cx="2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FF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78" name="Rectangle 198"/>
            <p:cNvSpPr>
              <a:spLocks noChangeArrowheads="1"/>
            </p:cNvSpPr>
            <p:nvPr/>
          </p:nvSpPr>
          <p:spPr bwMode="auto">
            <a:xfrm>
              <a:off x="2843" y="3219"/>
              <a:ext cx="1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79" name="Rectangle 199"/>
            <p:cNvSpPr>
              <a:spLocks noChangeArrowheads="1"/>
            </p:cNvSpPr>
            <p:nvPr/>
          </p:nvSpPr>
          <p:spPr bwMode="auto">
            <a:xfrm>
              <a:off x="2808" y="3298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80" name="Rectangle 200"/>
            <p:cNvSpPr>
              <a:spLocks noChangeArrowheads="1"/>
            </p:cNvSpPr>
            <p:nvPr/>
          </p:nvSpPr>
          <p:spPr bwMode="auto">
            <a:xfrm>
              <a:off x="2824" y="3300"/>
              <a:ext cx="2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81" name="Rectangle 201"/>
            <p:cNvSpPr>
              <a:spLocks noChangeArrowheads="1"/>
            </p:cNvSpPr>
            <p:nvPr/>
          </p:nvSpPr>
          <p:spPr bwMode="auto">
            <a:xfrm>
              <a:off x="2843" y="3300"/>
              <a:ext cx="1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82" name="Freeform 202"/>
            <p:cNvSpPr>
              <a:spLocks/>
            </p:cNvSpPr>
            <p:nvPr/>
          </p:nvSpPr>
          <p:spPr bwMode="auto">
            <a:xfrm>
              <a:off x="511" y="2831"/>
              <a:ext cx="333" cy="178"/>
            </a:xfrm>
            <a:custGeom>
              <a:avLst/>
              <a:gdLst>
                <a:gd name="T0" fmla="*/ 661 w 666"/>
                <a:gd name="T1" fmla="*/ 83 h 356"/>
                <a:gd name="T2" fmla="*/ 654 w 666"/>
                <a:gd name="T3" fmla="*/ 64 h 356"/>
                <a:gd name="T4" fmla="*/ 647 w 666"/>
                <a:gd name="T5" fmla="*/ 47 h 356"/>
                <a:gd name="T6" fmla="*/ 639 w 666"/>
                <a:gd name="T7" fmla="*/ 35 h 356"/>
                <a:gd name="T8" fmla="*/ 626 w 666"/>
                <a:gd name="T9" fmla="*/ 17 h 356"/>
                <a:gd name="T10" fmla="*/ 614 w 666"/>
                <a:gd name="T11" fmla="*/ 0 h 356"/>
                <a:gd name="T12" fmla="*/ 591 w 666"/>
                <a:gd name="T13" fmla="*/ 5 h 356"/>
                <a:gd name="T14" fmla="*/ 560 w 666"/>
                <a:gd name="T15" fmla="*/ 23 h 356"/>
                <a:gd name="T16" fmla="*/ 537 w 666"/>
                <a:gd name="T17" fmla="*/ 57 h 356"/>
                <a:gd name="T18" fmla="*/ 529 w 666"/>
                <a:gd name="T19" fmla="*/ 88 h 356"/>
                <a:gd name="T20" fmla="*/ 527 w 666"/>
                <a:gd name="T21" fmla="*/ 114 h 356"/>
                <a:gd name="T22" fmla="*/ 520 w 666"/>
                <a:gd name="T23" fmla="*/ 128 h 356"/>
                <a:gd name="T24" fmla="*/ 504 w 666"/>
                <a:gd name="T25" fmla="*/ 131 h 356"/>
                <a:gd name="T26" fmla="*/ 464 w 666"/>
                <a:gd name="T27" fmla="*/ 126 h 356"/>
                <a:gd name="T28" fmla="*/ 450 w 666"/>
                <a:gd name="T29" fmla="*/ 116 h 356"/>
                <a:gd name="T30" fmla="*/ 440 w 666"/>
                <a:gd name="T31" fmla="*/ 95 h 356"/>
                <a:gd name="T32" fmla="*/ 428 w 666"/>
                <a:gd name="T33" fmla="*/ 69 h 356"/>
                <a:gd name="T34" fmla="*/ 417 w 666"/>
                <a:gd name="T35" fmla="*/ 45 h 356"/>
                <a:gd name="T36" fmla="*/ 403 w 666"/>
                <a:gd name="T37" fmla="*/ 40 h 356"/>
                <a:gd name="T38" fmla="*/ 384 w 666"/>
                <a:gd name="T39" fmla="*/ 40 h 356"/>
                <a:gd name="T40" fmla="*/ 372 w 666"/>
                <a:gd name="T41" fmla="*/ 47 h 356"/>
                <a:gd name="T42" fmla="*/ 368 w 666"/>
                <a:gd name="T43" fmla="*/ 62 h 356"/>
                <a:gd name="T44" fmla="*/ 365 w 666"/>
                <a:gd name="T45" fmla="*/ 98 h 356"/>
                <a:gd name="T46" fmla="*/ 356 w 666"/>
                <a:gd name="T47" fmla="*/ 131 h 356"/>
                <a:gd name="T48" fmla="*/ 330 w 666"/>
                <a:gd name="T49" fmla="*/ 195 h 356"/>
                <a:gd name="T50" fmla="*/ 328 w 666"/>
                <a:gd name="T51" fmla="*/ 221 h 356"/>
                <a:gd name="T52" fmla="*/ 326 w 666"/>
                <a:gd name="T53" fmla="*/ 241 h 356"/>
                <a:gd name="T54" fmla="*/ 323 w 666"/>
                <a:gd name="T55" fmla="*/ 264 h 356"/>
                <a:gd name="T56" fmla="*/ 307 w 666"/>
                <a:gd name="T57" fmla="*/ 277 h 356"/>
                <a:gd name="T58" fmla="*/ 283 w 666"/>
                <a:gd name="T59" fmla="*/ 286 h 356"/>
                <a:gd name="T60" fmla="*/ 264 w 666"/>
                <a:gd name="T61" fmla="*/ 289 h 356"/>
                <a:gd name="T62" fmla="*/ 250 w 666"/>
                <a:gd name="T63" fmla="*/ 288 h 356"/>
                <a:gd name="T64" fmla="*/ 243 w 666"/>
                <a:gd name="T65" fmla="*/ 274 h 356"/>
                <a:gd name="T66" fmla="*/ 246 w 666"/>
                <a:gd name="T67" fmla="*/ 251 h 356"/>
                <a:gd name="T68" fmla="*/ 258 w 666"/>
                <a:gd name="T69" fmla="*/ 215 h 356"/>
                <a:gd name="T70" fmla="*/ 265 w 666"/>
                <a:gd name="T71" fmla="*/ 195 h 356"/>
                <a:gd name="T72" fmla="*/ 255 w 666"/>
                <a:gd name="T73" fmla="*/ 177 h 356"/>
                <a:gd name="T74" fmla="*/ 244 w 666"/>
                <a:gd name="T75" fmla="*/ 172 h 356"/>
                <a:gd name="T76" fmla="*/ 230 w 666"/>
                <a:gd name="T77" fmla="*/ 172 h 356"/>
                <a:gd name="T78" fmla="*/ 201 w 666"/>
                <a:gd name="T79" fmla="*/ 181 h 356"/>
                <a:gd name="T80" fmla="*/ 168 w 666"/>
                <a:gd name="T81" fmla="*/ 198 h 356"/>
                <a:gd name="T82" fmla="*/ 112 w 666"/>
                <a:gd name="T83" fmla="*/ 205 h 356"/>
                <a:gd name="T84" fmla="*/ 53 w 666"/>
                <a:gd name="T85" fmla="*/ 221 h 356"/>
                <a:gd name="T86" fmla="*/ 28 w 666"/>
                <a:gd name="T87" fmla="*/ 236 h 356"/>
                <a:gd name="T88" fmla="*/ 25 w 666"/>
                <a:gd name="T89" fmla="*/ 253 h 356"/>
                <a:gd name="T90" fmla="*/ 25 w 666"/>
                <a:gd name="T91" fmla="*/ 276 h 356"/>
                <a:gd name="T92" fmla="*/ 11 w 666"/>
                <a:gd name="T93" fmla="*/ 312 h 356"/>
                <a:gd name="T94" fmla="*/ 0 w 666"/>
                <a:gd name="T95" fmla="*/ 346 h 356"/>
                <a:gd name="T96" fmla="*/ 19 w 666"/>
                <a:gd name="T97" fmla="*/ 350 h 356"/>
                <a:gd name="T98" fmla="*/ 28 w 666"/>
                <a:gd name="T99" fmla="*/ 350 h 356"/>
                <a:gd name="T100" fmla="*/ 39 w 666"/>
                <a:gd name="T101" fmla="*/ 35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66" h="356">
                  <a:moveTo>
                    <a:pt x="666" y="95"/>
                  </a:moveTo>
                  <a:lnTo>
                    <a:pt x="661" y="83"/>
                  </a:lnTo>
                  <a:lnTo>
                    <a:pt x="658" y="72"/>
                  </a:lnTo>
                  <a:lnTo>
                    <a:pt x="654" y="64"/>
                  </a:lnTo>
                  <a:lnTo>
                    <a:pt x="653" y="57"/>
                  </a:lnTo>
                  <a:lnTo>
                    <a:pt x="647" y="47"/>
                  </a:lnTo>
                  <a:lnTo>
                    <a:pt x="644" y="40"/>
                  </a:lnTo>
                  <a:lnTo>
                    <a:pt x="639" y="35"/>
                  </a:lnTo>
                  <a:lnTo>
                    <a:pt x="635" y="28"/>
                  </a:lnTo>
                  <a:lnTo>
                    <a:pt x="626" y="17"/>
                  </a:lnTo>
                  <a:lnTo>
                    <a:pt x="621" y="9"/>
                  </a:lnTo>
                  <a:lnTo>
                    <a:pt x="614" y="0"/>
                  </a:lnTo>
                  <a:lnTo>
                    <a:pt x="602" y="4"/>
                  </a:lnTo>
                  <a:lnTo>
                    <a:pt x="591" y="5"/>
                  </a:lnTo>
                  <a:lnTo>
                    <a:pt x="576" y="12"/>
                  </a:lnTo>
                  <a:lnTo>
                    <a:pt x="560" y="23"/>
                  </a:lnTo>
                  <a:lnTo>
                    <a:pt x="543" y="36"/>
                  </a:lnTo>
                  <a:lnTo>
                    <a:pt x="537" y="57"/>
                  </a:lnTo>
                  <a:lnTo>
                    <a:pt x="530" y="74"/>
                  </a:lnTo>
                  <a:lnTo>
                    <a:pt x="529" y="88"/>
                  </a:lnTo>
                  <a:lnTo>
                    <a:pt x="529" y="100"/>
                  </a:lnTo>
                  <a:lnTo>
                    <a:pt x="527" y="114"/>
                  </a:lnTo>
                  <a:lnTo>
                    <a:pt x="523" y="126"/>
                  </a:lnTo>
                  <a:lnTo>
                    <a:pt x="520" y="128"/>
                  </a:lnTo>
                  <a:lnTo>
                    <a:pt x="517" y="131"/>
                  </a:lnTo>
                  <a:lnTo>
                    <a:pt x="504" y="131"/>
                  </a:lnTo>
                  <a:lnTo>
                    <a:pt x="478" y="128"/>
                  </a:lnTo>
                  <a:lnTo>
                    <a:pt x="464" y="126"/>
                  </a:lnTo>
                  <a:lnTo>
                    <a:pt x="452" y="121"/>
                  </a:lnTo>
                  <a:lnTo>
                    <a:pt x="450" y="116"/>
                  </a:lnTo>
                  <a:lnTo>
                    <a:pt x="445" y="107"/>
                  </a:lnTo>
                  <a:lnTo>
                    <a:pt x="440" y="95"/>
                  </a:lnTo>
                  <a:lnTo>
                    <a:pt x="433" y="83"/>
                  </a:lnTo>
                  <a:lnTo>
                    <a:pt x="428" y="69"/>
                  </a:lnTo>
                  <a:lnTo>
                    <a:pt x="422" y="55"/>
                  </a:lnTo>
                  <a:lnTo>
                    <a:pt x="417" y="45"/>
                  </a:lnTo>
                  <a:lnTo>
                    <a:pt x="414" y="36"/>
                  </a:lnTo>
                  <a:lnTo>
                    <a:pt x="403" y="40"/>
                  </a:lnTo>
                  <a:lnTo>
                    <a:pt x="394" y="40"/>
                  </a:lnTo>
                  <a:lnTo>
                    <a:pt x="384" y="40"/>
                  </a:lnTo>
                  <a:lnTo>
                    <a:pt x="375" y="45"/>
                  </a:lnTo>
                  <a:lnTo>
                    <a:pt x="372" y="47"/>
                  </a:lnTo>
                  <a:lnTo>
                    <a:pt x="370" y="52"/>
                  </a:lnTo>
                  <a:lnTo>
                    <a:pt x="368" y="62"/>
                  </a:lnTo>
                  <a:lnTo>
                    <a:pt x="367" y="79"/>
                  </a:lnTo>
                  <a:lnTo>
                    <a:pt x="365" y="98"/>
                  </a:lnTo>
                  <a:lnTo>
                    <a:pt x="361" y="117"/>
                  </a:lnTo>
                  <a:lnTo>
                    <a:pt x="356" y="131"/>
                  </a:lnTo>
                  <a:lnTo>
                    <a:pt x="342" y="164"/>
                  </a:lnTo>
                  <a:lnTo>
                    <a:pt x="330" y="195"/>
                  </a:lnTo>
                  <a:lnTo>
                    <a:pt x="328" y="208"/>
                  </a:lnTo>
                  <a:lnTo>
                    <a:pt x="328" y="221"/>
                  </a:lnTo>
                  <a:lnTo>
                    <a:pt x="326" y="231"/>
                  </a:lnTo>
                  <a:lnTo>
                    <a:pt x="326" y="241"/>
                  </a:lnTo>
                  <a:lnTo>
                    <a:pt x="325" y="255"/>
                  </a:lnTo>
                  <a:lnTo>
                    <a:pt x="323" y="264"/>
                  </a:lnTo>
                  <a:lnTo>
                    <a:pt x="316" y="270"/>
                  </a:lnTo>
                  <a:lnTo>
                    <a:pt x="307" y="277"/>
                  </a:lnTo>
                  <a:lnTo>
                    <a:pt x="293" y="282"/>
                  </a:lnTo>
                  <a:lnTo>
                    <a:pt x="283" y="286"/>
                  </a:lnTo>
                  <a:lnTo>
                    <a:pt x="271" y="289"/>
                  </a:lnTo>
                  <a:lnTo>
                    <a:pt x="264" y="289"/>
                  </a:lnTo>
                  <a:lnTo>
                    <a:pt x="255" y="289"/>
                  </a:lnTo>
                  <a:lnTo>
                    <a:pt x="250" y="288"/>
                  </a:lnTo>
                  <a:lnTo>
                    <a:pt x="246" y="282"/>
                  </a:lnTo>
                  <a:lnTo>
                    <a:pt x="243" y="274"/>
                  </a:lnTo>
                  <a:lnTo>
                    <a:pt x="244" y="264"/>
                  </a:lnTo>
                  <a:lnTo>
                    <a:pt x="246" y="251"/>
                  </a:lnTo>
                  <a:lnTo>
                    <a:pt x="250" y="239"/>
                  </a:lnTo>
                  <a:lnTo>
                    <a:pt x="258" y="215"/>
                  </a:lnTo>
                  <a:lnTo>
                    <a:pt x="260" y="205"/>
                  </a:lnTo>
                  <a:lnTo>
                    <a:pt x="265" y="195"/>
                  </a:lnTo>
                  <a:lnTo>
                    <a:pt x="260" y="184"/>
                  </a:lnTo>
                  <a:lnTo>
                    <a:pt x="255" y="177"/>
                  </a:lnTo>
                  <a:lnTo>
                    <a:pt x="251" y="174"/>
                  </a:lnTo>
                  <a:lnTo>
                    <a:pt x="244" y="172"/>
                  </a:lnTo>
                  <a:lnTo>
                    <a:pt x="239" y="169"/>
                  </a:lnTo>
                  <a:lnTo>
                    <a:pt x="230" y="172"/>
                  </a:lnTo>
                  <a:lnTo>
                    <a:pt x="217" y="174"/>
                  </a:lnTo>
                  <a:lnTo>
                    <a:pt x="201" y="181"/>
                  </a:lnTo>
                  <a:lnTo>
                    <a:pt x="185" y="190"/>
                  </a:lnTo>
                  <a:lnTo>
                    <a:pt x="168" y="198"/>
                  </a:lnTo>
                  <a:lnTo>
                    <a:pt x="155" y="202"/>
                  </a:lnTo>
                  <a:lnTo>
                    <a:pt x="112" y="205"/>
                  </a:lnTo>
                  <a:lnTo>
                    <a:pt x="72" y="208"/>
                  </a:lnTo>
                  <a:lnTo>
                    <a:pt x="53" y="221"/>
                  </a:lnTo>
                  <a:lnTo>
                    <a:pt x="33" y="233"/>
                  </a:lnTo>
                  <a:lnTo>
                    <a:pt x="28" y="236"/>
                  </a:lnTo>
                  <a:lnTo>
                    <a:pt x="26" y="241"/>
                  </a:lnTo>
                  <a:lnTo>
                    <a:pt x="25" y="253"/>
                  </a:lnTo>
                  <a:lnTo>
                    <a:pt x="25" y="264"/>
                  </a:lnTo>
                  <a:lnTo>
                    <a:pt x="25" y="276"/>
                  </a:lnTo>
                  <a:lnTo>
                    <a:pt x="19" y="293"/>
                  </a:lnTo>
                  <a:lnTo>
                    <a:pt x="11" y="312"/>
                  </a:lnTo>
                  <a:lnTo>
                    <a:pt x="5" y="327"/>
                  </a:lnTo>
                  <a:lnTo>
                    <a:pt x="0" y="346"/>
                  </a:lnTo>
                  <a:lnTo>
                    <a:pt x="11" y="348"/>
                  </a:lnTo>
                  <a:lnTo>
                    <a:pt x="19" y="350"/>
                  </a:lnTo>
                  <a:lnTo>
                    <a:pt x="25" y="350"/>
                  </a:lnTo>
                  <a:lnTo>
                    <a:pt x="28" y="350"/>
                  </a:lnTo>
                  <a:lnTo>
                    <a:pt x="33" y="353"/>
                  </a:lnTo>
                  <a:lnTo>
                    <a:pt x="39" y="355"/>
                  </a:lnTo>
                  <a:lnTo>
                    <a:pt x="46" y="356"/>
                  </a:lnTo>
                </a:path>
              </a:pathLst>
            </a:custGeom>
            <a:noFill/>
            <a:ln w="11113">
              <a:solidFill>
                <a:srgbClr val="99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83" name="Freeform 203"/>
            <p:cNvSpPr>
              <a:spLocks/>
            </p:cNvSpPr>
            <p:nvPr/>
          </p:nvSpPr>
          <p:spPr bwMode="auto">
            <a:xfrm>
              <a:off x="474" y="2967"/>
              <a:ext cx="9" cy="21"/>
            </a:xfrm>
            <a:custGeom>
              <a:avLst/>
              <a:gdLst>
                <a:gd name="T0" fmla="*/ 14 w 19"/>
                <a:gd name="T1" fmla="*/ 4 h 43"/>
                <a:gd name="T2" fmla="*/ 12 w 19"/>
                <a:gd name="T3" fmla="*/ 2 h 43"/>
                <a:gd name="T4" fmla="*/ 11 w 19"/>
                <a:gd name="T5" fmla="*/ 2 h 43"/>
                <a:gd name="T6" fmla="*/ 7 w 19"/>
                <a:gd name="T7" fmla="*/ 0 h 43"/>
                <a:gd name="T8" fmla="*/ 5 w 19"/>
                <a:gd name="T9" fmla="*/ 0 h 43"/>
                <a:gd name="T10" fmla="*/ 4 w 19"/>
                <a:gd name="T11" fmla="*/ 2 h 43"/>
                <a:gd name="T12" fmla="*/ 0 w 19"/>
                <a:gd name="T13" fmla="*/ 2 h 43"/>
                <a:gd name="T14" fmla="*/ 0 w 19"/>
                <a:gd name="T15" fmla="*/ 4 h 43"/>
                <a:gd name="T16" fmla="*/ 0 w 19"/>
                <a:gd name="T17" fmla="*/ 5 h 43"/>
                <a:gd name="T18" fmla="*/ 5 w 19"/>
                <a:gd name="T19" fmla="*/ 38 h 43"/>
                <a:gd name="T20" fmla="*/ 5 w 19"/>
                <a:gd name="T21" fmla="*/ 40 h 43"/>
                <a:gd name="T22" fmla="*/ 7 w 19"/>
                <a:gd name="T23" fmla="*/ 41 h 43"/>
                <a:gd name="T24" fmla="*/ 11 w 19"/>
                <a:gd name="T25" fmla="*/ 43 h 43"/>
                <a:gd name="T26" fmla="*/ 12 w 19"/>
                <a:gd name="T27" fmla="*/ 43 h 43"/>
                <a:gd name="T28" fmla="*/ 14 w 19"/>
                <a:gd name="T29" fmla="*/ 41 h 43"/>
                <a:gd name="T30" fmla="*/ 18 w 19"/>
                <a:gd name="T31" fmla="*/ 40 h 43"/>
                <a:gd name="T32" fmla="*/ 19 w 19"/>
                <a:gd name="T33" fmla="*/ 38 h 43"/>
                <a:gd name="T34" fmla="*/ 19 w 19"/>
                <a:gd name="T35" fmla="*/ 36 h 43"/>
                <a:gd name="T36" fmla="*/ 14 w 19"/>
                <a:gd name="T37" fmla="*/ 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" h="43">
                  <a:moveTo>
                    <a:pt x="14" y="4"/>
                  </a:moveTo>
                  <a:lnTo>
                    <a:pt x="12" y="2"/>
                  </a:lnTo>
                  <a:lnTo>
                    <a:pt x="11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5" y="38"/>
                  </a:lnTo>
                  <a:lnTo>
                    <a:pt x="5" y="40"/>
                  </a:lnTo>
                  <a:lnTo>
                    <a:pt x="7" y="41"/>
                  </a:lnTo>
                  <a:lnTo>
                    <a:pt x="11" y="43"/>
                  </a:lnTo>
                  <a:lnTo>
                    <a:pt x="12" y="43"/>
                  </a:lnTo>
                  <a:lnTo>
                    <a:pt x="14" y="41"/>
                  </a:lnTo>
                  <a:lnTo>
                    <a:pt x="18" y="40"/>
                  </a:lnTo>
                  <a:lnTo>
                    <a:pt x="19" y="38"/>
                  </a:lnTo>
                  <a:lnTo>
                    <a:pt x="19" y="36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84" name="Freeform 204"/>
            <p:cNvSpPr>
              <a:spLocks/>
            </p:cNvSpPr>
            <p:nvPr/>
          </p:nvSpPr>
          <p:spPr bwMode="auto">
            <a:xfrm>
              <a:off x="477" y="2997"/>
              <a:ext cx="10" cy="21"/>
            </a:xfrm>
            <a:custGeom>
              <a:avLst/>
              <a:gdLst>
                <a:gd name="T0" fmla="*/ 14 w 19"/>
                <a:gd name="T1" fmla="*/ 2 h 43"/>
                <a:gd name="T2" fmla="*/ 14 w 19"/>
                <a:gd name="T3" fmla="*/ 2 h 43"/>
                <a:gd name="T4" fmla="*/ 12 w 19"/>
                <a:gd name="T5" fmla="*/ 0 h 43"/>
                <a:gd name="T6" fmla="*/ 11 w 19"/>
                <a:gd name="T7" fmla="*/ 0 h 43"/>
                <a:gd name="T8" fmla="*/ 7 w 19"/>
                <a:gd name="T9" fmla="*/ 0 h 43"/>
                <a:gd name="T10" fmla="*/ 5 w 19"/>
                <a:gd name="T11" fmla="*/ 0 h 43"/>
                <a:gd name="T12" fmla="*/ 4 w 19"/>
                <a:gd name="T13" fmla="*/ 2 h 43"/>
                <a:gd name="T14" fmla="*/ 0 w 19"/>
                <a:gd name="T15" fmla="*/ 2 h 43"/>
                <a:gd name="T16" fmla="*/ 0 w 19"/>
                <a:gd name="T17" fmla="*/ 4 h 43"/>
                <a:gd name="T18" fmla="*/ 5 w 19"/>
                <a:gd name="T19" fmla="*/ 38 h 43"/>
                <a:gd name="T20" fmla="*/ 7 w 19"/>
                <a:gd name="T21" fmla="*/ 40 h 43"/>
                <a:gd name="T22" fmla="*/ 11 w 19"/>
                <a:gd name="T23" fmla="*/ 42 h 43"/>
                <a:gd name="T24" fmla="*/ 12 w 19"/>
                <a:gd name="T25" fmla="*/ 43 h 43"/>
                <a:gd name="T26" fmla="*/ 14 w 19"/>
                <a:gd name="T27" fmla="*/ 43 h 43"/>
                <a:gd name="T28" fmla="*/ 16 w 19"/>
                <a:gd name="T29" fmla="*/ 42 h 43"/>
                <a:gd name="T30" fmla="*/ 19 w 19"/>
                <a:gd name="T31" fmla="*/ 40 h 43"/>
                <a:gd name="T32" fmla="*/ 19 w 19"/>
                <a:gd name="T33" fmla="*/ 38 h 43"/>
                <a:gd name="T34" fmla="*/ 19 w 19"/>
                <a:gd name="T35" fmla="*/ 37 h 43"/>
                <a:gd name="T36" fmla="*/ 14 w 19"/>
                <a:gd name="T3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" h="43">
                  <a:moveTo>
                    <a:pt x="14" y="2"/>
                  </a:moveTo>
                  <a:lnTo>
                    <a:pt x="14" y="2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5" y="38"/>
                  </a:lnTo>
                  <a:lnTo>
                    <a:pt x="7" y="40"/>
                  </a:lnTo>
                  <a:lnTo>
                    <a:pt x="11" y="42"/>
                  </a:lnTo>
                  <a:lnTo>
                    <a:pt x="12" y="43"/>
                  </a:lnTo>
                  <a:lnTo>
                    <a:pt x="14" y="43"/>
                  </a:lnTo>
                  <a:lnTo>
                    <a:pt x="16" y="42"/>
                  </a:lnTo>
                  <a:lnTo>
                    <a:pt x="19" y="40"/>
                  </a:lnTo>
                  <a:lnTo>
                    <a:pt x="19" y="38"/>
                  </a:lnTo>
                  <a:lnTo>
                    <a:pt x="19" y="37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85" name="Freeform 205"/>
            <p:cNvSpPr>
              <a:spLocks/>
            </p:cNvSpPr>
            <p:nvPr/>
          </p:nvSpPr>
          <p:spPr bwMode="auto">
            <a:xfrm>
              <a:off x="481" y="3027"/>
              <a:ext cx="10" cy="20"/>
            </a:xfrm>
            <a:custGeom>
              <a:avLst/>
              <a:gdLst>
                <a:gd name="T0" fmla="*/ 14 w 19"/>
                <a:gd name="T1" fmla="*/ 1 h 41"/>
                <a:gd name="T2" fmla="*/ 12 w 19"/>
                <a:gd name="T3" fmla="*/ 0 h 41"/>
                <a:gd name="T4" fmla="*/ 10 w 19"/>
                <a:gd name="T5" fmla="*/ 0 h 41"/>
                <a:gd name="T6" fmla="*/ 7 w 19"/>
                <a:gd name="T7" fmla="*/ 0 h 41"/>
                <a:gd name="T8" fmla="*/ 5 w 19"/>
                <a:gd name="T9" fmla="*/ 0 h 41"/>
                <a:gd name="T10" fmla="*/ 3 w 19"/>
                <a:gd name="T11" fmla="*/ 0 h 41"/>
                <a:gd name="T12" fmla="*/ 0 w 19"/>
                <a:gd name="T13" fmla="*/ 0 h 41"/>
                <a:gd name="T14" fmla="*/ 0 w 19"/>
                <a:gd name="T15" fmla="*/ 1 h 41"/>
                <a:gd name="T16" fmla="*/ 0 w 19"/>
                <a:gd name="T17" fmla="*/ 3 h 41"/>
                <a:gd name="T18" fmla="*/ 5 w 19"/>
                <a:gd name="T19" fmla="*/ 37 h 41"/>
                <a:gd name="T20" fmla="*/ 5 w 19"/>
                <a:gd name="T21" fmla="*/ 37 h 41"/>
                <a:gd name="T22" fmla="*/ 7 w 19"/>
                <a:gd name="T23" fmla="*/ 41 h 41"/>
                <a:gd name="T24" fmla="*/ 10 w 19"/>
                <a:gd name="T25" fmla="*/ 41 h 41"/>
                <a:gd name="T26" fmla="*/ 12 w 19"/>
                <a:gd name="T27" fmla="*/ 41 h 41"/>
                <a:gd name="T28" fmla="*/ 14 w 19"/>
                <a:gd name="T29" fmla="*/ 41 h 41"/>
                <a:gd name="T30" fmla="*/ 17 w 19"/>
                <a:gd name="T31" fmla="*/ 37 h 41"/>
                <a:gd name="T32" fmla="*/ 19 w 19"/>
                <a:gd name="T33" fmla="*/ 37 h 41"/>
                <a:gd name="T34" fmla="*/ 19 w 19"/>
                <a:gd name="T35" fmla="*/ 36 h 41"/>
                <a:gd name="T36" fmla="*/ 14 w 19"/>
                <a:gd name="T37" fmla="*/ 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" h="41">
                  <a:moveTo>
                    <a:pt x="14" y="1"/>
                  </a:moveTo>
                  <a:lnTo>
                    <a:pt x="12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5" y="37"/>
                  </a:lnTo>
                  <a:lnTo>
                    <a:pt x="5" y="37"/>
                  </a:lnTo>
                  <a:lnTo>
                    <a:pt x="7" y="41"/>
                  </a:lnTo>
                  <a:lnTo>
                    <a:pt x="10" y="41"/>
                  </a:lnTo>
                  <a:lnTo>
                    <a:pt x="12" y="41"/>
                  </a:lnTo>
                  <a:lnTo>
                    <a:pt x="14" y="41"/>
                  </a:lnTo>
                  <a:lnTo>
                    <a:pt x="17" y="37"/>
                  </a:lnTo>
                  <a:lnTo>
                    <a:pt x="19" y="37"/>
                  </a:lnTo>
                  <a:lnTo>
                    <a:pt x="19" y="36"/>
                  </a:lnTo>
                  <a:lnTo>
                    <a:pt x="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86" name="Freeform 206"/>
            <p:cNvSpPr>
              <a:spLocks/>
            </p:cNvSpPr>
            <p:nvPr/>
          </p:nvSpPr>
          <p:spPr bwMode="auto">
            <a:xfrm>
              <a:off x="485" y="3056"/>
              <a:ext cx="10" cy="21"/>
            </a:xfrm>
            <a:custGeom>
              <a:avLst/>
              <a:gdLst>
                <a:gd name="T0" fmla="*/ 14 w 19"/>
                <a:gd name="T1" fmla="*/ 4 h 41"/>
                <a:gd name="T2" fmla="*/ 14 w 19"/>
                <a:gd name="T3" fmla="*/ 2 h 41"/>
                <a:gd name="T4" fmla="*/ 12 w 19"/>
                <a:gd name="T5" fmla="*/ 0 h 41"/>
                <a:gd name="T6" fmla="*/ 10 w 19"/>
                <a:gd name="T7" fmla="*/ 0 h 41"/>
                <a:gd name="T8" fmla="*/ 7 w 19"/>
                <a:gd name="T9" fmla="*/ 0 h 41"/>
                <a:gd name="T10" fmla="*/ 5 w 19"/>
                <a:gd name="T11" fmla="*/ 0 h 41"/>
                <a:gd name="T12" fmla="*/ 3 w 19"/>
                <a:gd name="T13" fmla="*/ 2 h 41"/>
                <a:gd name="T14" fmla="*/ 0 w 19"/>
                <a:gd name="T15" fmla="*/ 4 h 41"/>
                <a:gd name="T16" fmla="*/ 0 w 19"/>
                <a:gd name="T17" fmla="*/ 5 h 41"/>
                <a:gd name="T18" fmla="*/ 5 w 19"/>
                <a:gd name="T19" fmla="*/ 40 h 41"/>
                <a:gd name="T20" fmla="*/ 7 w 19"/>
                <a:gd name="T21" fmla="*/ 40 h 41"/>
                <a:gd name="T22" fmla="*/ 10 w 19"/>
                <a:gd name="T23" fmla="*/ 41 h 41"/>
                <a:gd name="T24" fmla="*/ 12 w 19"/>
                <a:gd name="T25" fmla="*/ 41 h 41"/>
                <a:gd name="T26" fmla="*/ 14 w 19"/>
                <a:gd name="T27" fmla="*/ 41 h 41"/>
                <a:gd name="T28" fmla="*/ 17 w 19"/>
                <a:gd name="T29" fmla="*/ 41 h 41"/>
                <a:gd name="T30" fmla="*/ 19 w 19"/>
                <a:gd name="T31" fmla="*/ 40 h 41"/>
                <a:gd name="T32" fmla="*/ 19 w 19"/>
                <a:gd name="T33" fmla="*/ 40 h 41"/>
                <a:gd name="T34" fmla="*/ 19 w 19"/>
                <a:gd name="T35" fmla="*/ 38 h 41"/>
                <a:gd name="T36" fmla="*/ 14 w 19"/>
                <a:gd name="T37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" h="41">
                  <a:moveTo>
                    <a:pt x="14" y="4"/>
                  </a:moveTo>
                  <a:lnTo>
                    <a:pt x="14" y="2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5" y="40"/>
                  </a:lnTo>
                  <a:lnTo>
                    <a:pt x="7" y="40"/>
                  </a:lnTo>
                  <a:lnTo>
                    <a:pt x="10" y="41"/>
                  </a:lnTo>
                  <a:lnTo>
                    <a:pt x="12" y="41"/>
                  </a:lnTo>
                  <a:lnTo>
                    <a:pt x="14" y="41"/>
                  </a:lnTo>
                  <a:lnTo>
                    <a:pt x="17" y="41"/>
                  </a:lnTo>
                  <a:lnTo>
                    <a:pt x="19" y="40"/>
                  </a:lnTo>
                  <a:lnTo>
                    <a:pt x="19" y="40"/>
                  </a:lnTo>
                  <a:lnTo>
                    <a:pt x="19" y="38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87" name="Freeform 207"/>
            <p:cNvSpPr>
              <a:spLocks/>
            </p:cNvSpPr>
            <p:nvPr/>
          </p:nvSpPr>
          <p:spPr bwMode="auto">
            <a:xfrm>
              <a:off x="490" y="3085"/>
              <a:ext cx="9" cy="22"/>
            </a:xfrm>
            <a:custGeom>
              <a:avLst/>
              <a:gdLst>
                <a:gd name="T0" fmla="*/ 14 w 18"/>
                <a:gd name="T1" fmla="*/ 5 h 43"/>
                <a:gd name="T2" fmla="*/ 11 w 18"/>
                <a:gd name="T3" fmla="*/ 3 h 43"/>
                <a:gd name="T4" fmla="*/ 9 w 18"/>
                <a:gd name="T5" fmla="*/ 1 h 43"/>
                <a:gd name="T6" fmla="*/ 7 w 18"/>
                <a:gd name="T7" fmla="*/ 0 h 43"/>
                <a:gd name="T8" fmla="*/ 4 w 18"/>
                <a:gd name="T9" fmla="*/ 0 h 43"/>
                <a:gd name="T10" fmla="*/ 2 w 18"/>
                <a:gd name="T11" fmla="*/ 1 h 43"/>
                <a:gd name="T12" fmla="*/ 0 w 18"/>
                <a:gd name="T13" fmla="*/ 3 h 43"/>
                <a:gd name="T14" fmla="*/ 0 w 18"/>
                <a:gd name="T15" fmla="*/ 5 h 43"/>
                <a:gd name="T16" fmla="*/ 0 w 18"/>
                <a:gd name="T17" fmla="*/ 7 h 43"/>
                <a:gd name="T18" fmla="*/ 4 w 18"/>
                <a:gd name="T19" fmla="*/ 41 h 43"/>
                <a:gd name="T20" fmla="*/ 4 w 18"/>
                <a:gd name="T21" fmla="*/ 43 h 43"/>
                <a:gd name="T22" fmla="*/ 7 w 18"/>
                <a:gd name="T23" fmla="*/ 43 h 43"/>
                <a:gd name="T24" fmla="*/ 9 w 18"/>
                <a:gd name="T25" fmla="*/ 43 h 43"/>
                <a:gd name="T26" fmla="*/ 11 w 18"/>
                <a:gd name="T27" fmla="*/ 43 h 43"/>
                <a:gd name="T28" fmla="*/ 14 w 18"/>
                <a:gd name="T29" fmla="*/ 43 h 43"/>
                <a:gd name="T30" fmla="*/ 16 w 18"/>
                <a:gd name="T31" fmla="*/ 43 h 43"/>
                <a:gd name="T32" fmla="*/ 18 w 18"/>
                <a:gd name="T33" fmla="*/ 41 h 43"/>
                <a:gd name="T34" fmla="*/ 18 w 18"/>
                <a:gd name="T35" fmla="*/ 39 h 43"/>
                <a:gd name="T36" fmla="*/ 14 w 18"/>
                <a:gd name="T37" fmla="*/ 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" h="43">
                  <a:moveTo>
                    <a:pt x="14" y="5"/>
                  </a:moveTo>
                  <a:lnTo>
                    <a:pt x="11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4" y="41"/>
                  </a:lnTo>
                  <a:lnTo>
                    <a:pt x="4" y="43"/>
                  </a:lnTo>
                  <a:lnTo>
                    <a:pt x="7" y="43"/>
                  </a:lnTo>
                  <a:lnTo>
                    <a:pt x="9" y="43"/>
                  </a:lnTo>
                  <a:lnTo>
                    <a:pt x="11" y="43"/>
                  </a:lnTo>
                  <a:lnTo>
                    <a:pt x="14" y="43"/>
                  </a:lnTo>
                  <a:lnTo>
                    <a:pt x="16" y="43"/>
                  </a:lnTo>
                  <a:lnTo>
                    <a:pt x="18" y="41"/>
                  </a:lnTo>
                  <a:lnTo>
                    <a:pt x="18" y="39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88" name="Freeform 208"/>
            <p:cNvSpPr>
              <a:spLocks/>
            </p:cNvSpPr>
            <p:nvPr/>
          </p:nvSpPr>
          <p:spPr bwMode="auto">
            <a:xfrm>
              <a:off x="494" y="3115"/>
              <a:ext cx="8" cy="22"/>
            </a:xfrm>
            <a:custGeom>
              <a:avLst/>
              <a:gdLst>
                <a:gd name="T0" fmla="*/ 14 w 18"/>
                <a:gd name="T1" fmla="*/ 5 h 43"/>
                <a:gd name="T2" fmla="*/ 14 w 18"/>
                <a:gd name="T3" fmla="*/ 3 h 43"/>
                <a:gd name="T4" fmla="*/ 11 w 18"/>
                <a:gd name="T5" fmla="*/ 2 h 43"/>
                <a:gd name="T6" fmla="*/ 9 w 18"/>
                <a:gd name="T7" fmla="*/ 0 h 43"/>
                <a:gd name="T8" fmla="*/ 7 w 18"/>
                <a:gd name="T9" fmla="*/ 0 h 43"/>
                <a:gd name="T10" fmla="*/ 4 w 18"/>
                <a:gd name="T11" fmla="*/ 2 h 43"/>
                <a:gd name="T12" fmla="*/ 2 w 18"/>
                <a:gd name="T13" fmla="*/ 3 h 43"/>
                <a:gd name="T14" fmla="*/ 0 w 18"/>
                <a:gd name="T15" fmla="*/ 5 h 43"/>
                <a:gd name="T16" fmla="*/ 0 w 18"/>
                <a:gd name="T17" fmla="*/ 7 h 43"/>
                <a:gd name="T18" fmla="*/ 4 w 18"/>
                <a:gd name="T19" fmla="*/ 39 h 43"/>
                <a:gd name="T20" fmla="*/ 7 w 18"/>
                <a:gd name="T21" fmla="*/ 41 h 43"/>
                <a:gd name="T22" fmla="*/ 9 w 18"/>
                <a:gd name="T23" fmla="*/ 43 h 43"/>
                <a:gd name="T24" fmla="*/ 11 w 18"/>
                <a:gd name="T25" fmla="*/ 43 h 43"/>
                <a:gd name="T26" fmla="*/ 14 w 18"/>
                <a:gd name="T27" fmla="*/ 43 h 43"/>
                <a:gd name="T28" fmla="*/ 16 w 18"/>
                <a:gd name="T29" fmla="*/ 43 h 43"/>
                <a:gd name="T30" fmla="*/ 18 w 18"/>
                <a:gd name="T31" fmla="*/ 41 h 43"/>
                <a:gd name="T32" fmla="*/ 18 w 18"/>
                <a:gd name="T33" fmla="*/ 39 h 43"/>
                <a:gd name="T34" fmla="*/ 18 w 18"/>
                <a:gd name="T35" fmla="*/ 39 h 43"/>
                <a:gd name="T36" fmla="*/ 14 w 18"/>
                <a:gd name="T37" fmla="*/ 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" h="43">
                  <a:moveTo>
                    <a:pt x="14" y="5"/>
                  </a:moveTo>
                  <a:lnTo>
                    <a:pt x="14" y="3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4" y="39"/>
                  </a:lnTo>
                  <a:lnTo>
                    <a:pt x="7" y="41"/>
                  </a:lnTo>
                  <a:lnTo>
                    <a:pt x="9" y="43"/>
                  </a:lnTo>
                  <a:lnTo>
                    <a:pt x="11" y="43"/>
                  </a:lnTo>
                  <a:lnTo>
                    <a:pt x="14" y="43"/>
                  </a:lnTo>
                  <a:lnTo>
                    <a:pt x="16" y="43"/>
                  </a:lnTo>
                  <a:lnTo>
                    <a:pt x="18" y="41"/>
                  </a:lnTo>
                  <a:lnTo>
                    <a:pt x="18" y="39"/>
                  </a:lnTo>
                  <a:lnTo>
                    <a:pt x="18" y="39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89" name="Freeform 209"/>
            <p:cNvSpPr>
              <a:spLocks/>
            </p:cNvSpPr>
            <p:nvPr/>
          </p:nvSpPr>
          <p:spPr bwMode="auto">
            <a:xfrm>
              <a:off x="498" y="3146"/>
              <a:ext cx="9" cy="21"/>
            </a:xfrm>
            <a:custGeom>
              <a:avLst/>
              <a:gdLst>
                <a:gd name="T0" fmla="*/ 14 w 18"/>
                <a:gd name="T1" fmla="*/ 5 h 43"/>
                <a:gd name="T2" fmla="*/ 12 w 18"/>
                <a:gd name="T3" fmla="*/ 2 h 43"/>
                <a:gd name="T4" fmla="*/ 9 w 18"/>
                <a:gd name="T5" fmla="*/ 2 h 43"/>
                <a:gd name="T6" fmla="*/ 7 w 18"/>
                <a:gd name="T7" fmla="*/ 0 h 43"/>
                <a:gd name="T8" fmla="*/ 5 w 18"/>
                <a:gd name="T9" fmla="*/ 0 h 43"/>
                <a:gd name="T10" fmla="*/ 2 w 18"/>
                <a:gd name="T11" fmla="*/ 2 h 43"/>
                <a:gd name="T12" fmla="*/ 0 w 18"/>
                <a:gd name="T13" fmla="*/ 2 h 43"/>
                <a:gd name="T14" fmla="*/ 0 w 18"/>
                <a:gd name="T15" fmla="*/ 5 h 43"/>
                <a:gd name="T16" fmla="*/ 0 w 18"/>
                <a:gd name="T17" fmla="*/ 5 h 43"/>
                <a:gd name="T18" fmla="*/ 5 w 18"/>
                <a:gd name="T19" fmla="*/ 40 h 43"/>
                <a:gd name="T20" fmla="*/ 7 w 18"/>
                <a:gd name="T21" fmla="*/ 41 h 43"/>
                <a:gd name="T22" fmla="*/ 9 w 18"/>
                <a:gd name="T23" fmla="*/ 43 h 43"/>
                <a:gd name="T24" fmla="*/ 12 w 18"/>
                <a:gd name="T25" fmla="*/ 43 h 43"/>
                <a:gd name="T26" fmla="*/ 14 w 18"/>
                <a:gd name="T27" fmla="*/ 41 h 43"/>
                <a:gd name="T28" fmla="*/ 16 w 18"/>
                <a:gd name="T29" fmla="*/ 40 h 43"/>
                <a:gd name="T30" fmla="*/ 16 w 18"/>
                <a:gd name="T31" fmla="*/ 38 h 43"/>
                <a:gd name="T32" fmla="*/ 18 w 18"/>
                <a:gd name="T33" fmla="*/ 38 h 43"/>
                <a:gd name="T34" fmla="*/ 14 w 18"/>
                <a:gd name="T35" fmla="*/ 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" h="43">
                  <a:moveTo>
                    <a:pt x="14" y="5"/>
                  </a:moveTo>
                  <a:lnTo>
                    <a:pt x="12" y="2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5"/>
                  </a:lnTo>
                  <a:lnTo>
                    <a:pt x="5" y="40"/>
                  </a:lnTo>
                  <a:lnTo>
                    <a:pt x="7" y="41"/>
                  </a:lnTo>
                  <a:lnTo>
                    <a:pt x="9" y="43"/>
                  </a:lnTo>
                  <a:lnTo>
                    <a:pt x="12" y="43"/>
                  </a:lnTo>
                  <a:lnTo>
                    <a:pt x="14" y="41"/>
                  </a:lnTo>
                  <a:lnTo>
                    <a:pt x="16" y="40"/>
                  </a:lnTo>
                  <a:lnTo>
                    <a:pt x="16" y="38"/>
                  </a:lnTo>
                  <a:lnTo>
                    <a:pt x="18" y="38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90" name="Freeform 210"/>
            <p:cNvSpPr>
              <a:spLocks/>
            </p:cNvSpPr>
            <p:nvPr/>
          </p:nvSpPr>
          <p:spPr bwMode="auto">
            <a:xfrm>
              <a:off x="502" y="3176"/>
              <a:ext cx="8" cy="21"/>
            </a:xfrm>
            <a:custGeom>
              <a:avLst/>
              <a:gdLst>
                <a:gd name="T0" fmla="*/ 14 w 18"/>
                <a:gd name="T1" fmla="*/ 2 h 43"/>
                <a:gd name="T2" fmla="*/ 14 w 18"/>
                <a:gd name="T3" fmla="*/ 2 h 43"/>
                <a:gd name="T4" fmla="*/ 11 w 18"/>
                <a:gd name="T5" fmla="*/ 0 h 43"/>
                <a:gd name="T6" fmla="*/ 9 w 18"/>
                <a:gd name="T7" fmla="*/ 0 h 43"/>
                <a:gd name="T8" fmla="*/ 7 w 18"/>
                <a:gd name="T9" fmla="*/ 0 h 43"/>
                <a:gd name="T10" fmla="*/ 5 w 18"/>
                <a:gd name="T11" fmla="*/ 0 h 43"/>
                <a:gd name="T12" fmla="*/ 2 w 18"/>
                <a:gd name="T13" fmla="*/ 2 h 43"/>
                <a:gd name="T14" fmla="*/ 0 w 18"/>
                <a:gd name="T15" fmla="*/ 2 h 43"/>
                <a:gd name="T16" fmla="*/ 0 w 18"/>
                <a:gd name="T17" fmla="*/ 4 h 43"/>
                <a:gd name="T18" fmla="*/ 5 w 18"/>
                <a:gd name="T19" fmla="*/ 38 h 43"/>
                <a:gd name="T20" fmla="*/ 7 w 18"/>
                <a:gd name="T21" fmla="*/ 40 h 43"/>
                <a:gd name="T22" fmla="*/ 9 w 18"/>
                <a:gd name="T23" fmla="*/ 42 h 43"/>
                <a:gd name="T24" fmla="*/ 11 w 18"/>
                <a:gd name="T25" fmla="*/ 43 h 43"/>
                <a:gd name="T26" fmla="*/ 14 w 18"/>
                <a:gd name="T27" fmla="*/ 43 h 43"/>
                <a:gd name="T28" fmla="*/ 16 w 18"/>
                <a:gd name="T29" fmla="*/ 42 h 43"/>
                <a:gd name="T30" fmla="*/ 18 w 18"/>
                <a:gd name="T31" fmla="*/ 40 h 43"/>
                <a:gd name="T32" fmla="*/ 18 w 18"/>
                <a:gd name="T33" fmla="*/ 38 h 43"/>
                <a:gd name="T34" fmla="*/ 18 w 18"/>
                <a:gd name="T35" fmla="*/ 37 h 43"/>
                <a:gd name="T36" fmla="*/ 14 w 18"/>
                <a:gd name="T3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" h="43">
                  <a:moveTo>
                    <a:pt x="14" y="2"/>
                  </a:moveTo>
                  <a:lnTo>
                    <a:pt x="14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5" y="38"/>
                  </a:lnTo>
                  <a:lnTo>
                    <a:pt x="7" y="40"/>
                  </a:lnTo>
                  <a:lnTo>
                    <a:pt x="9" y="42"/>
                  </a:lnTo>
                  <a:lnTo>
                    <a:pt x="11" y="43"/>
                  </a:lnTo>
                  <a:lnTo>
                    <a:pt x="14" y="43"/>
                  </a:lnTo>
                  <a:lnTo>
                    <a:pt x="16" y="42"/>
                  </a:lnTo>
                  <a:lnTo>
                    <a:pt x="18" y="40"/>
                  </a:lnTo>
                  <a:lnTo>
                    <a:pt x="18" y="38"/>
                  </a:lnTo>
                  <a:lnTo>
                    <a:pt x="18" y="37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91" name="Freeform 211"/>
            <p:cNvSpPr>
              <a:spLocks/>
            </p:cNvSpPr>
            <p:nvPr/>
          </p:nvSpPr>
          <p:spPr bwMode="auto">
            <a:xfrm>
              <a:off x="506" y="3206"/>
              <a:ext cx="9" cy="21"/>
            </a:xfrm>
            <a:custGeom>
              <a:avLst/>
              <a:gdLst>
                <a:gd name="T0" fmla="*/ 14 w 19"/>
                <a:gd name="T1" fmla="*/ 1 h 43"/>
                <a:gd name="T2" fmla="*/ 12 w 19"/>
                <a:gd name="T3" fmla="*/ 0 h 43"/>
                <a:gd name="T4" fmla="*/ 10 w 19"/>
                <a:gd name="T5" fmla="*/ 0 h 43"/>
                <a:gd name="T6" fmla="*/ 7 w 19"/>
                <a:gd name="T7" fmla="*/ 0 h 43"/>
                <a:gd name="T8" fmla="*/ 5 w 19"/>
                <a:gd name="T9" fmla="*/ 0 h 43"/>
                <a:gd name="T10" fmla="*/ 3 w 19"/>
                <a:gd name="T11" fmla="*/ 0 h 43"/>
                <a:gd name="T12" fmla="*/ 0 w 19"/>
                <a:gd name="T13" fmla="*/ 0 h 43"/>
                <a:gd name="T14" fmla="*/ 0 w 19"/>
                <a:gd name="T15" fmla="*/ 1 h 43"/>
                <a:gd name="T16" fmla="*/ 0 w 19"/>
                <a:gd name="T17" fmla="*/ 3 h 43"/>
                <a:gd name="T18" fmla="*/ 5 w 19"/>
                <a:gd name="T19" fmla="*/ 38 h 43"/>
                <a:gd name="T20" fmla="*/ 5 w 19"/>
                <a:gd name="T21" fmla="*/ 39 h 43"/>
                <a:gd name="T22" fmla="*/ 7 w 19"/>
                <a:gd name="T23" fmla="*/ 41 h 43"/>
                <a:gd name="T24" fmla="*/ 10 w 19"/>
                <a:gd name="T25" fmla="*/ 43 h 43"/>
                <a:gd name="T26" fmla="*/ 12 w 19"/>
                <a:gd name="T27" fmla="*/ 43 h 43"/>
                <a:gd name="T28" fmla="*/ 14 w 19"/>
                <a:gd name="T29" fmla="*/ 41 h 43"/>
                <a:gd name="T30" fmla="*/ 17 w 19"/>
                <a:gd name="T31" fmla="*/ 39 h 43"/>
                <a:gd name="T32" fmla="*/ 19 w 19"/>
                <a:gd name="T33" fmla="*/ 38 h 43"/>
                <a:gd name="T34" fmla="*/ 19 w 19"/>
                <a:gd name="T35" fmla="*/ 36 h 43"/>
                <a:gd name="T36" fmla="*/ 14 w 19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" h="43">
                  <a:moveTo>
                    <a:pt x="14" y="1"/>
                  </a:moveTo>
                  <a:lnTo>
                    <a:pt x="12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5" y="38"/>
                  </a:lnTo>
                  <a:lnTo>
                    <a:pt x="5" y="39"/>
                  </a:lnTo>
                  <a:lnTo>
                    <a:pt x="7" y="41"/>
                  </a:lnTo>
                  <a:lnTo>
                    <a:pt x="10" y="43"/>
                  </a:lnTo>
                  <a:lnTo>
                    <a:pt x="12" y="43"/>
                  </a:lnTo>
                  <a:lnTo>
                    <a:pt x="14" y="41"/>
                  </a:lnTo>
                  <a:lnTo>
                    <a:pt x="17" y="39"/>
                  </a:lnTo>
                  <a:lnTo>
                    <a:pt x="19" y="38"/>
                  </a:lnTo>
                  <a:lnTo>
                    <a:pt x="19" y="36"/>
                  </a:lnTo>
                  <a:lnTo>
                    <a:pt x="1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92" name="Freeform 212"/>
            <p:cNvSpPr>
              <a:spLocks/>
            </p:cNvSpPr>
            <p:nvPr/>
          </p:nvSpPr>
          <p:spPr bwMode="auto">
            <a:xfrm>
              <a:off x="509" y="3236"/>
              <a:ext cx="10" cy="21"/>
            </a:xfrm>
            <a:custGeom>
              <a:avLst/>
              <a:gdLst>
                <a:gd name="T0" fmla="*/ 14 w 19"/>
                <a:gd name="T1" fmla="*/ 2 h 41"/>
                <a:gd name="T2" fmla="*/ 14 w 19"/>
                <a:gd name="T3" fmla="*/ 0 h 41"/>
                <a:gd name="T4" fmla="*/ 12 w 19"/>
                <a:gd name="T5" fmla="*/ 0 h 41"/>
                <a:gd name="T6" fmla="*/ 8 w 19"/>
                <a:gd name="T7" fmla="*/ 0 h 41"/>
                <a:gd name="T8" fmla="*/ 7 w 19"/>
                <a:gd name="T9" fmla="*/ 0 h 41"/>
                <a:gd name="T10" fmla="*/ 5 w 19"/>
                <a:gd name="T11" fmla="*/ 0 h 41"/>
                <a:gd name="T12" fmla="*/ 2 w 19"/>
                <a:gd name="T13" fmla="*/ 0 h 41"/>
                <a:gd name="T14" fmla="*/ 0 w 19"/>
                <a:gd name="T15" fmla="*/ 2 h 41"/>
                <a:gd name="T16" fmla="*/ 0 w 19"/>
                <a:gd name="T17" fmla="*/ 3 h 41"/>
                <a:gd name="T18" fmla="*/ 5 w 19"/>
                <a:gd name="T19" fmla="*/ 38 h 41"/>
                <a:gd name="T20" fmla="*/ 7 w 19"/>
                <a:gd name="T21" fmla="*/ 39 h 41"/>
                <a:gd name="T22" fmla="*/ 8 w 19"/>
                <a:gd name="T23" fmla="*/ 39 h 41"/>
                <a:gd name="T24" fmla="*/ 12 w 19"/>
                <a:gd name="T25" fmla="*/ 41 h 41"/>
                <a:gd name="T26" fmla="*/ 14 w 19"/>
                <a:gd name="T27" fmla="*/ 41 h 41"/>
                <a:gd name="T28" fmla="*/ 15 w 19"/>
                <a:gd name="T29" fmla="*/ 39 h 41"/>
                <a:gd name="T30" fmla="*/ 19 w 19"/>
                <a:gd name="T31" fmla="*/ 39 h 41"/>
                <a:gd name="T32" fmla="*/ 19 w 19"/>
                <a:gd name="T33" fmla="*/ 38 h 41"/>
                <a:gd name="T34" fmla="*/ 19 w 19"/>
                <a:gd name="T35" fmla="*/ 36 h 41"/>
                <a:gd name="T36" fmla="*/ 14 w 19"/>
                <a:gd name="T37" fmla="*/ 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" h="41">
                  <a:moveTo>
                    <a:pt x="14" y="2"/>
                  </a:moveTo>
                  <a:lnTo>
                    <a:pt x="14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5" y="38"/>
                  </a:lnTo>
                  <a:lnTo>
                    <a:pt x="7" y="39"/>
                  </a:lnTo>
                  <a:lnTo>
                    <a:pt x="8" y="39"/>
                  </a:lnTo>
                  <a:lnTo>
                    <a:pt x="12" y="41"/>
                  </a:lnTo>
                  <a:lnTo>
                    <a:pt x="14" y="41"/>
                  </a:lnTo>
                  <a:lnTo>
                    <a:pt x="15" y="39"/>
                  </a:lnTo>
                  <a:lnTo>
                    <a:pt x="19" y="39"/>
                  </a:lnTo>
                  <a:lnTo>
                    <a:pt x="19" y="38"/>
                  </a:lnTo>
                  <a:lnTo>
                    <a:pt x="19" y="36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93" name="Freeform 213"/>
            <p:cNvSpPr>
              <a:spLocks/>
            </p:cNvSpPr>
            <p:nvPr/>
          </p:nvSpPr>
          <p:spPr bwMode="auto">
            <a:xfrm>
              <a:off x="515" y="3266"/>
              <a:ext cx="8" cy="20"/>
            </a:xfrm>
            <a:custGeom>
              <a:avLst/>
              <a:gdLst>
                <a:gd name="T0" fmla="*/ 14 w 18"/>
                <a:gd name="T1" fmla="*/ 2 h 40"/>
                <a:gd name="T2" fmla="*/ 11 w 18"/>
                <a:gd name="T3" fmla="*/ 0 h 40"/>
                <a:gd name="T4" fmla="*/ 9 w 18"/>
                <a:gd name="T5" fmla="*/ 0 h 40"/>
                <a:gd name="T6" fmla="*/ 7 w 18"/>
                <a:gd name="T7" fmla="*/ 0 h 40"/>
                <a:gd name="T8" fmla="*/ 4 w 18"/>
                <a:gd name="T9" fmla="*/ 0 h 40"/>
                <a:gd name="T10" fmla="*/ 2 w 18"/>
                <a:gd name="T11" fmla="*/ 0 h 40"/>
                <a:gd name="T12" fmla="*/ 0 w 18"/>
                <a:gd name="T13" fmla="*/ 0 h 40"/>
                <a:gd name="T14" fmla="*/ 0 w 18"/>
                <a:gd name="T15" fmla="*/ 2 h 40"/>
                <a:gd name="T16" fmla="*/ 0 w 18"/>
                <a:gd name="T17" fmla="*/ 4 h 40"/>
                <a:gd name="T18" fmla="*/ 4 w 18"/>
                <a:gd name="T19" fmla="*/ 38 h 40"/>
                <a:gd name="T20" fmla="*/ 4 w 18"/>
                <a:gd name="T21" fmla="*/ 40 h 40"/>
                <a:gd name="T22" fmla="*/ 7 w 18"/>
                <a:gd name="T23" fmla="*/ 40 h 40"/>
                <a:gd name="T24" fmla="*/ 9 w 18"/>
                <a:gd name="T25" fmla="*/ 40 h 40"/>
                <a:gd name="T26" fmla="*/ 11 w 18"/>
                <a:gd name="T27" fmla="*/ 40 h 40"/>
                <a:gd name="T28" fmla="*/ 14 w 18"/>
                <a:gd name="T29" fmla="*/ 40 h 40"/>
                <a:gd name="T30" fmla="*/ 16 w 18"/>
                <a:gd name="T31" fmla="*/ 40 h 40"/>
                <a:gd name="T32" fmla="*/ 18 w 18"/>
                <a:gd name="T33" fmla="*/ 38 h 40"/>
                <a:gd name="T34" fmla="*/ 18 w 18"/>
                <a:gd name="T35" fmla="*/ 36 h 40"/>
                <a:gd name="T36" fmla="*/ 14 w 18"/>
                <a:gd name="T37" fmla="*/ 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" h="40">
                  <a:moveTo>
                    <a:pt x="14" y="2"/>
                  </a:moveTo>
                  <a:lnTo>
                    <a:pt x="11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4" y="38"/>
                  </a:lnTo>
                  <a:lnTo>
                    <a:pt x="4" y="40"/>
                  </a:lnTo>
                  <a:lnTo>
                    <a:pt x="7" y="40"/>
                  </a:lnTo>
                  <a:lnTo>
                    <a:pt x="9" y="40"/>
                  </a:lnTo>
                  <a:lnTo>
                    <a:pt x="11" y="40"/>
                  </a:lnTo>
                  <a:lnTo>
                    <a:pt x="14" y="40"/>
                  </a:lnTo>
                  <a:lnTo>
                    <a:pt x="16" y="40"/>
                  </a:lnTo>
                  <a:lnTo>
                    <a:pt x="18" y="38"/>
                  </a:lnTo>
                  <a:lnTo>
                    <a:pt x="18" y="36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94" name="Freeform 214"/>
            <p:cNvSpPr>
              <a:spLocks/>
            </p:cNvSpPr>
            <p:nvPr/>
          </p:nvSpPr>
          <p:spPr bwMode="auto">
            <a:xfrm>
              <a:off x="517" y="3294"/>
              <a:ext cx="10" cy="22"/>
            </a:xfrm>
            <a:custGeom>
              <a:avLst/>
              <a:gdLst>
                <a:gd name="T0" fmla="*/ 14 w 20"/>
                <a:gd name="T1" fmla="*/ 5 h 43"/>
                <a:gd name="T2" fmla="*/ 14 w 20"/>
                <a:gd name="T3" fmla="*/ 3 h 43"/>
                <a:gd name="T4" fmla="*/ 13 w 20"/>
                <a:gd name="T5" fmla="*/ 2 h 43"/>
                <a:gd name="T6" fmla="*/ 11 w 20"/>
                <a:gd name="T7" fmla="*/ 0 h 43"/>
                <a:gd name="T8" fmla="*/ 7 w 20"/>
                <a:gd name="T9" fmla="*/ 0 h 43"/>
                <a:gd name="T10" fmla="*/ 6 w 20"/>
                <a:gd name="T11" fmla="*/ 2 h 43"/>
                <a:gd name="T12" fmla="*/ 4 w 20"/>
                <a:gd name="T13" fmla="*/ 3 h 43"/>
                <a:gd name="T14" fmla="*/ 0 w 20"/>
                <a:gd name="T15" fmla="*/ 5 h 43"/>
                <a:gd name="T16" fmla="*/ 0 w 20"/>
                <a:gd name="T17" fmla="*/ 7 h 43"/>
                <a:gd name="T18" fmla="*/ 6 w 20"/>
                <a:gd name="T19" fmla="*/ 41 h 43"/>
                <a:gd name="T20" fmla="*/ 7 w 20"/>
                <a:gd name="T21" fmla="*/ 43 h 43"/>
                <a:gd name="T22" fmla="*/ 11 w 20"/>
                <a:gd name="T23" fmla="*/ 43 h 43"/>
                <a:gd name="T24" fmla="*/ 13 w 20"/>
                <a:gd name="T25" fmla="*/ 43 h 43"/>
                <a:gd name="T26" fmla="*/ 14 w 20"/>
                <a:gd name="T27" fmla="*/ 43 h 43"/>
                <a:gd name="T28" fmla="*/ 18 w 20"/>
                <a:gd name="T29" fmla="*/ 43 h 43"/>
                <a:gd name="T30" fmla="*/ 20 w 20"/>
                <a:gd name="T31" fmla="*/ 43 h 43"/>
                <a:gd name="T32" fmla="*/ 20 w 20"/>
                <a:gd name="T33" fmla="*/ 41 h 43"/>
                <a:gd name="T34" fmla="*/ 20 w 20"/>
                <a:gd name="T35" fmla="*/ 40 h 43"/>
                <a:gd name="T36" fmla="*/ 14 w 20"/>
                <a:gd name="T37" fmla="*/ 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" h="43">
                  <a:moveTo>
                    <a:pt x="14" y="5"/>
                  </a:moveTo>
                  <a:lnTo>
                    <a:pt x="14" y="3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6" y="2"/>
                  </a:lnTo>
                  <a:lnTo>
                    <a:pt x="4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6" y="41"/>
                  </a:lnTo>
                  <a:lnTo>
                    <a:pt x="7" y="43"/>
                  </a:lnTo>
                  <a:lnTo>
                    <a:pt x="11" y="43"/>
                  </a:lnTo>
                  <a:lnTo>
                    <a:pt x="13" y="43"/>
                  </a:lnTo>
                  <a:lnTo>
                    <a:pt x="14" y="43"/>
                  </a:lnTo>
                  <a:lnTo>
                    <a:pt x="18" y="43"/>
                  </a:lnTo>
                  <a:lnTo>
                    <a:pt x="20" y="43"/>
                  </a:lnTo>
                  <a:lnTo>
                    <a:pt x="20" y="41"/>
                  </a:lnTo>
                  <a:lnTo>
                    <a:pt x="20" y="40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95" name="Freeform 215"/>
            <p:cNvSpPr>
              <a:spLocks/>
            </p:cNvSpPr>
            <p:nvPr/>
          </p:nvSpPr>
          <p:spPr bwMode="auto">
            <a:xfrm>
              <a:off x="522" y="3325"/>
              <a:ext cx="10" cy="21"/>
            </a:xfrm>
            <a:custGeom>
              <a:avLst/>
              <a:gdLst>
                <a:gd name="T0" fmla="*/ 14 w 19"/>
                <a:gd name="T1" fmla="*/ 5 h 43"/>
                <a:gd name="T2" fmla="*/ 12 w 19"/>
                <a:gd name="T3" fmla="*/ 4 h 43"/>
                <a:gd name="T4" fmla="*/ 9 w 19"/>
                <a:gd name="T5" fmla="*/ 2 h 43"/>
                <a:gd name="T6" fmla="*/ 7 w 19"/>
                <a:gd name="T7" fmla="*/ 0 h 43"/>
                <a:gd name="T8" fmla="*/ 3 w 19"/>
                <a:gd name="T9" fmla="*/ 0 h 43"/>
                <a:gd name="T10" fmla="*/ 2 w 19"/>
                <a:gd name="T11" fmla="*/ 2 h 43"/>
                <a:gd name="T12" fmla="*/ 0 w 19"/>
                <a:gd name="T13" fmla="*/ 4 h 43"/>
                <a:gd name="T14" fmla="*/ 0 w 19"/>
                <a:gd name="T15" fmla="*/ 5 h 43"/>
                <a:gd name="T16" fmla="*/ 0 w 19"/>
                <a:gd name="T17" fmla="*/ 7 h 43"/>
                <a:gd name="T18" fmla="*/ 3 w 19"/>
                <a:gd name="T19" fmla="*/ 40 h 43"/>
                <a:gd name="T20" fmla="*/ 3 w 19"/>
                <a:gd name="T21" fmla="*/ 41 h 43"/>
                <a:gd name="T22" fmla="*/ 7 w 19"/>
                <a:gd name="T23" fmla="*/ 43 h 43"/>
                <a:gd name="T24" fmla="*/ 9 w 19"/>
                <a:gd name="T25" fmla="*/ 43 h 43"/>
                <a:gd name="T26" fmla="*/ 12 w 19"/>
                <a:gd name="T27" fmla="*/ 43 h 43"/>
                <a:gd name="T28" fmla="*/ 14 w 19"/>
                <a:gd name="T29" fmla="*/ 43 h 43"/>
                <a:gd name="T30" fmla="*/ 16 w 19"/>
                <a:gd name="T31" fmla="*/ 41 h 43"/>
                <a:gd name="T32" fmla="*/ 19 w 19"/>
                <a:gd name="T33" fmla="*/ 40 h 43"/>
                <a:gd name="T34" fmla="*/ 19 w 19"/>
                <a:gd name="T35" fmla="*/ 38 h 43"/>
                <a:gd name="T36" fmla="*/ 14 w 19"/>
                <a:gd name="T37" fmla="*/ 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" h="43">
                  <a:moveTo>
                    <a:pt x="14" y="5"/>
                  </a:moveTo>
                  <a:lnTo>
                    <a:pt x="12" y="4"/>
                  </a:lnTo>
                  <a:lnTo>
                    <a:pt x="9" y="2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3" y="40"/>
                  </a:lnTo>
                  <a:lnTo>
                    <a:pt x="3" y="41"/>
                  </a:lnTo>
                  <a:lnTo>
                    <a:pt x="7" y="43"/>
                  </a:lnTo>
                  <a:lnTo>
                    <a:pt x="9" y="43"/>
                  </a:lnTo>
                  <a:lnTo>
                    <a:pt x="12" y="43"/>
                  </a:lnTo>
                  <a:lnTo>
                    <a:pt x="14" y="43"/>
                  </a:lnTo>
                  <a:lnTo>
                    <a:pt x="16" y="41"/>
                  </a:lnTo>
                  <a:lnTo>
                    <a:pt x="19" y="40"/>
                  </a:lnTo>
                  <a:lnTo>
                    <a:pt x="19" y="38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96" name="Freeform 216"/>
            <p:cNvSpPr>
              <a:spLocks/>
            </p:cNvSpPr>
            <p:nvPr/>
          </p:nvSpPr>
          <p:spPr bwMode="auto">
            <a:xfrm>
              <a:off x="526" y="3355"/>
              <a:ext cx="9" cy="21"/>
            </a:xfrm>
            <a:custGeom>
              <a:avLst/>
              <a:gdLst>
                <a:gd name="T0" fmla="*/ 14 w 17"/>
                <a:gd name="T1" fmla="*/ 4 h 43"/>
                <a:gd name="T2" fmla="*/ 14 w 17"/>
                <a:gd name="T3" fmla="*/ 4 h 43"/>
                <a:gd name="T4" fmla="*/ 10 w 17"/>
                <a:gd name="T5" fmla="*/ 2 h 43"/>
                <a:gd name="T6" fmla="*/ 9 w 17"/>
                <a:gd name="T7" fmla="*/ 0 h 43"/>
                <a:gd name="T8" fmla="*/ 7 w 17"/>
                <a:gd name="T9" fmla="*/ 0 h 43"/>
                <a:gd name="T10" fmla="*/ 5 w 17"/>
                <a:gd name="T11" fmla="*/ 2 h 43"/>
                <a:gd name="T12" fmla="*/ 2 w 17"/>
                <a:gd name="T13" fmla="*/ 4 h 43"/>
                <a:gd name="T14" fmla="*/ 0 w 17"/>
                <a:gd name="T15" fmla="*/ 4 h 43"/>
                <a:gd name="T16" fmla="*/ 0 w 17"/>
                <a:gd name="T17" fmla="*/ 6 h 43"/>
                <a:gd name="T18" fmla="*/ 5 w 17"/>
                <a:gd name="T19" fmla="*/ 40 h 43"/>
                <a:gd name="T20" fmla="*/ 7 w 17"/>
                <a:gd name="T21" fmla="*/ 42 h 43"/>
                <a:gd name="T22" fmla="*/ 9 w 17"/>
                <a:gd name="T23" fmla="*/ 43 h 43"/>
                <a:gd name="T24" fmla="*/ 10 w 17"/>
                <a:gd name="T25" fmla="*/ 43 h 43"/>
                <a:gd name="T26" fmla="*/ 14 w 17"/>
                <a:gd name="T27" fmla="*/ 43 h 43"/>
                <a:gd name="T28" fmla="*/ 16 w 17"/>
                <a:gd name="T29" fmla="*/ 43 h 43"/>
                <a:gd name="T30" fmla="*/ 17 w 17"/>
                <a:gd name="T31" fmla="*/ 42 h 43"/>
                <a:gd name="T32" fmla="*/ 17 w 17"/>
                <a:gd name="T33" fmla="*/ 40 h 43"/>
                <a:gd name="T34" fmla="*/ 17 w 17"/>
                <a:gd name="T35" fmla="*/ 40 h 43"/>
                <a:gd name="T36" fmla="*/ 14 w 17"/>
                <a:gd name="T37" fmla="*/ 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" h="43">
                  <a:moveTo>
                    <a:pt x="14" y="4"/>
                  </a:moveTo>
                  <a:lnTo>
                    <a:pt x="14" y="4"/>
                  </a:lnTo>
                  <a:lnTo>
                    <a:pt x="10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5" y="40"/>
                  </a:lnTo>
                  <a:lnTo>
                    <a:pt x="7" y="42"/>
                  </a:lnTo>
                  <a:lnTo>
                    <a:pt x="9" y="43"/>
                  </a:lnTo>
                  <a:lnTo>
                    <a:pt x="10" y="43"/>
                  </a:lnTo>
                  <a:lnTo>
                    <a:pt x="14" y="43"/>
                  </a:lnTo>
                  <a:lnTo>
                    <a:pt x="16" y="43"/>
                  </a:lnTo>
                  <a:lnTo>
                    <a:pt x="17" y="42"/>
                  </a:lnTo>
                  <a:lnTo>
                    <a:pt x="17" y="40"/>
                  </a:lnTo>
                  <a:lnTo>
                    <a:pt x="17" y="40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97" name="Freeform 217"/>
            <p:cNvSpPr>
              <a:spLocks/>
            </p:cNvSpPr>
            <p:nvPr/>
          </p:nvSpPr>
          <p:spPr bwMode="auto">
            <a:xfrm>
              <a:off x="530" y="3385"/>
              <a:ext cx="10" cy="21"/>
            </a:xfrm>
            <a:custGeom>
              <a:avLst/>
              <a:gdLst>
                <a:gd name="T0" fmla="*/ 14 w 19"/>
                <a:gd name="T1" fmla="*/ 3 h 43"/>
                <a:gd name="T2" fmla="*/ 12 w 19"/>
                <a:gd name="T3" fmla="*/ 1 h 43"/>
                <a:gd name="T4" fmla="*/ 10 w 19"/>
                <a:gd name="T5" fmla="*/ 0 h 43"/>
                <a:gd name="T6" fmla="*/ 7 w 19"/>
                <a:gd name="T7" fmla="*/ 0 h 43"/>
                <a:gd name="T8" fmla="*/ 5 w 19"/>
                <a:gd name="T9" fmla="*/ 0 h 43"/>
                <a:gd name="T10" fmla="*/ 1 w 19"/>
                <a:gd name="T11" fmla="*/ 0 h 43"/>
                <a:gd name="T12" fmla="*/ 0 w 19"/>
                <a:gd name="T13" fmla="*/ 1 h 43"/>
                <a:gd name="T14" fmla="*/ 0 w 19"/>
                <a:gd name="T15" fmla="*/ 3 h 43"/>
                <a:gd name="T16" fmla="*/ 0 w 19"/>
                <a:gd name="T17" fmla="*/ 3 h 43"/>
                <a:gd name="T18" fmla="*/ 5 w 19"/>
                <a:gd name="T19" fmla="*/ 38 h 43"/>
                <a:gd name="T20" fmla="*/ 5 w 19"/>
                <a:gd name="T21" fmla="*/ 39 h 43"/>
                <a:gd name="T22" fmla="*/ 7 w 19"/>
                <a:gd name="T23" fmla="*/ 41 h 43"/>
                <a:gd name="T24" fmla="*/ 10 w 19"/>
                <a:gd name="T25" fmla="*/ 43 h 43"/>
                <a:gd name="T26" fmla="*/ 12 w 19"/>
                <a:gd name="T27" fmla="*/ 43 h 43"/>
                <a:gd name="T28" fmla="*/ 14 w 19"/>
                <a:gd name="T29" fmla="*/ 41 h 43"/>
                <a:gd name="T30" fmla="*/ 17 w 19"/>
                <a:gd name="T31" fmla="*/ 39 h 43"/>
                <a:gd name="T32" fmla="*/ 19 w 19"/>
                <a:gd name="T33" fmla="*/ 38 h 43"/>
                <a:gd name="T34" fmla="*/ 19 w 19"/>
                <a:gd name="T35" fmla="*/ 36 h 43"/>
                <a:gd name="T36" fmla="*/ 14 w 19"/>
                <a:gd name="T37" fmla="*/ 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" h="43">
                  <a:moveTo>
                    <a:pt x="14" y="3"/>
                  </a:moveTo>
                  <a:lnTo>
                    <a:pt x="12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5" y="38"/>
                  </a:lnTo>
                  <a:lnTo>
                    <a:pt x="5" y="39"/>
                  </a:lnTo>
                  <a:lnTo>
                    <a:pt x="7" y="41"/>
                  </a:lnTo>
                  <a:lnTo>
                    <a:pt x="10" y="43"/>
                  </a:lnTo>
                  <a:lnTo>
                    <a:pt x="12" y="43"/>
                  </a:lnTo>
                  <a:lnTo>
                    <a:pt x="14" y="41"/>
                  </a:lnTo>
                  <a:lnTo>
                    <a:pt x="17" y="39"/>
                  </a:lnTo>
                  <a:lnTo>
                    <a:pt x="19" y="38"/>
                  </a:lnTo>
                  <a:lnTo>
                    <a:pt x="19" y="36"/>
                  </a:lnTo>
                  <a:lnTo>
                    <a:pt x="14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98" name="Freeform 218"/>
            <p:cNvSpPr>
              <a:spLocks/>
            </p:cNvSpPr>
            <p:nvPr/>
          </p:nvSpPr>
          <p:spPr bwMode="auto">
            <a:xfrm>
              <a:off x="534" y="3415"/>
              <a:ext cx="9" cy="21"/>
            </a:xfrm>
            <a:custGeom>
              <a:avLst/>
              <a:gdLst>
                <a:gd name="T0" fmla="*/ 15 w 19"/>
                <a:gd name="T1" fmla="*/ 3 h 43"/>
                <a:gd name="T2" fmla="*/ 15 w 19"/>
                <a:gd name="T3" fmla="*/ 2 h 43"/>
                <a:gd name="T4" fmla="*/ 12 w 19"/>
                <a:gd name="T5" fmla="*/ 0 h 43"/>
                <a:gd name="T6" fmla="*/ 10 w 19"/>
                <a:gd name="T7" fmla="*/ 0 h 43"/>
                <a:gd name="T8" fmla="*/ 8 w 19"/>
                <a:gd name="T9" fmla="*/ 0 h 43"/>
                <a:gd name="T10" fmla="*/ 5 w 19"/>
                <a:gd name="T11" fmla="*/ 0 h 43"/>
                <a:gd name="T12" fmla="*/ 3 w 19"/>
                <a:gd name="T13" fmla="*/ 2 h 43"/>
                <a:gd name="T14" fmla="*/ 0 w 19"/>
                <a:gd name="T15" fmla="*/ 3 h 43"/>
                <a:gd name="T16" fmla="*/ 0 w 19"/>
                <a:gd name="T17" fmla="*/ 3 h 43"/>
                <a:gd name="T18" fmla="*/ 5 w 19"/>
                <a:gd name="T19" fmla="*/ 38 h 43"/>
                <a:gd name="T20" fmla="*/ 8 w 19"/>
                <a:gd name="T21" fmla="*/ 39 h 43"/>
                <a:gd name="T22" fmla="*/ 10 w 19"/>
                <a:gd name="T23" fmla="*/ 41 h 43"/>
                <a:gd name="T24" fmla="*/ 12 w 19"/>
                <a:gd name="T25" fmla="*/ 43 h 43"/>
                <a:gd name="T26" fmla="*/ 15 w 19"/>
                <a:gd name="T27" fmla="*/ 43 h 43"/>
                <a:gd name="T28" fmla="*/ 17 w 19"/>
                <a:gd name="T29" fmla="*/ 41 h 43"/>
                <a:gd name="T30" fmla="*/ 19 w 19"/>
                <a:gd name="T31" fmla="*/ 39 h 43"/>
                <a:gd name="T32" fmla="*/ 19 w 19"/>
                <a:gd name="T33" fmla="*/ 38 h 43"/>
                <a:gd name="T34" fmla="*/ 19 w 19"/>
                <a:gd name="T35" fmla="*/ 36 h 43"/>
                <a:gd name="T36" fmla="*/ 15 w 19"/>
                <a:gd name="T37" fmla="*/ 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" h="43">
                  <a:moveTo>
                    <a:pt x="15" y="3"/>
                  </a:moveTo>
                  <a:lnTo>
                    <a:pt x="15" y="2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5" y="38"/>
                  </a:lnTo>
                  <a:lnTo>
                    <a:pt x="8" y="39"/>
                  </a:lnTo>
                  <a:lnTo>
                    <a:pt x="10" y="41"/>
                  </a:lnTo>
                  <a:lnTo>
                    <a:pt x="12" y="43"/>
                  </a:lnTo>
                  <a:lnTo>
                    <a:pt x="15" y="43"/>
                  </a:lnTo>
                  <a:lnTo>
                    <a:pt x="17" y="41"/>
                  </a:lnTo>
                  <a:lnTo>
                    <a:pt x="19" y="39"/>
                  </a:lnTo>
                  <a:lnTo>
                    <a:pt x="19" y="38"/>
                  </a:lnTo>
                  <a:lnTo>
                    <a:pt x="19" y="36"/>
                  </a:lnTo>
                  <a:lnTo>
                    <a:pt x="1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499" name="Freeform 219"/>
            <p:cNvSpPr>
              <a:spLocks/>
            </p:cNvSpPr>
            <p:nvPr/>
          </p:nvSpPr>
          <p:spPr bwMode="auto">
            <a:xfrm>
              <a:off x="502" y="3435"/>
              <a:ext cx="76" cy="48"/>
            </a:xfrm>
            <a:custGeom>
              <a:avLst/>
              <a:gdLst>
                <a:gd name="T0" fmla="*/ 0 w 152"/>
                <a:gd name="T1" fmla="*/ 9 h 97"/>
                <a:gd name="T2" fmla="*/ 89 w 152"/>
                <a:gd name="T3" fmla="*/ 97 h 97"/>
                <a:gd name="T4" fmla="*/ 152 w 152"/>
                <a:gd name="T5" fmla="*/ 0 h 97"/>
                <a:gd name="T6" fmla="*/ 0 w 152"/>
                <a:gd name="T7" fmla="*/ 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2" h="97">
                  <a:moveTo>
                    <a:pt x="0" y="9"/>
                  </a:moveTo>
                  <a:lnTo>
                    <a:pt x="89" y="97"/>
                  </a:lnTo>
                  <a:lnTo>
                    <a:pt x="152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00" name="Freeform 220"/>
            <p:cNvSpPr>
              <a:spLocks/>
            </p:cNvSpPr>
            <p:nvPr/>
          </p:nvSpPr>
          <p:spPr bwMode="auto">
            <a:xfrm>
              <a:off x="1340" y="2100"/>
              <a:ext cx="15" cy="29"/>
            </a:xfrm>
            <a:custGeom>
              <a:avLst/>
              <a:gdLst>
                <a:gd name="T0" fmla="*/ 10 w 30"/>
                <a:gd name="T1" fmla="*/ 55 h 58"/>
                <a:gd name="T2" fmla="*/ 14 w 30"/>
                <a:gd name="T3" fmla="*/ 55 h 58"/>
                <a:gd name="T4" fmla="*/ 16 w 30"/>
                <a:gd name="T5" fmla="*/ 57 h 58"/>
                <a:gd name="T6" fmla="*/ 21 w 30"/>
                <a:gd name="T7" fmla="*/ 58 h 58"/>
                <a:gd name="T8" fmla="*/ 24 w 30"/>
                <a:gd name="T9" fmla="*/ 57 h 58"/>
                <a:gd name="T10" fmla="*/ 26 w 30"/>
                <a:gd name="T11" fmla="*/ 55 h 58"/>
                <a:gd name="T12" fmla="*/ 30 w 30"/>
                <a:gd name="T13" fmla="*/ 53 h 58"/>
                <a:gd name="T14" fmla="*/ 21 w 30"/>
                <a:gd name="T15" fmla="*/ 5 h 58"/>
                <a:gd name="T16" fmla="*/ 21 w 30"/>
                <a:gd name="T17" fmla="*/ 3 h 58"/>
                <a:gd name="T18" fmla="*/ 16 w 30"/>
                <a:gd name="T19" fmla="*/ 2 h 58"/>
                <a:gd name="T20" fmla="*/ 14 w 30"/>
                <a:gd name="T21" fmla="*/ 0 h 58"/>
                <a:gd name="T22" fmla="*/ 10 w 30"/>
                <a:gd name="T23" fmla="*/ 0 h 58"/>
                <a:gd name="T24" fmla="*/ 5 w 30"/>
                <a:gd name="T25" fmla="*/ 2 h 58"/>
                <a:gd name="T26" fmla="*/ 2 w 30"/>
                <a:gd name="T27" fmla="*/ 3 h 58"/>
                <a:gd name="T28" fmla="*/ 0 w 30"/>
                <a:gd name="T29" fmla="*/ 5 h 58"/>
                <a:gd name="T30" fmla="*/ 0 w 30"/>
                <a:gd name="T31" fmla="*/ 7 h 58"/>
                <a:gd name="T32" fmla="*/ 10 w 30"/>
                <a:gd name="T33" fmla="*/ 5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" h="58">
                  <a:moveTo>
                    <a:pt x="10" y="55"/>
                  </a:moveTo>
                  <a:lnTo>
                    <a:pt x="14" y="55"/>
                  </a:lnTo>
                  <a:lnTo>
                    <a:pt x="16" y="57"/>
                  </a:lnTo>
                  <a:lnTo>
                    <a:pt x="21" y="58"/>
                  </a:lnTo>
                  <a:lnTo>
                    <a:pt x="24" y="57"/>
                  </a:lnTo>
                  <a:lnTo>
                    <a:pt x="26" y="55"/>
                  </a:lnTo>
                  <a:lnTo>
                    <a:pt x="30" y="53"/>
                  </a:lnTo>
                  <a:lnTo>
                    <a:pt x="21" y="5"/>
                  </a:lnTo>
                  <a:lnTo>
                    <a:pt x="21" y="3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0" y="55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01" name="Freeform 221"/>
            <p:cNvSpPr>
              <a:spLocks/>
            </p:cNvSpPr>
            <p:nvPr/>
          </p:nvSpPr>
          <p:spPr bwMode="auto">
            <a:xfrm>
              <a:off x="1333" y="2057"/>
              <a:ext cx="14" cy="30"/>
            </a:xfrm>
            <a:custGeom>
              <a:avLst/>
              <a:gdLst>
                <a:gd name="T0" fmla="*/ 7 w 30"/>
                <a:gd name="T1" fmla="*/ 57 h 60"/>
                <a:gd name="T2" fmla="*/ 11 w 30"/>
                <a:gd name="T3" fmla="*/ 58 h 60"/>
                <a:gd name="T4" fmla="*/ 16 w 30"/>
                <a:gd name="T5" fmla="*/ 60 h 60"/>
                <a:gd name="T6" fmla="*/ 18 w 30"/>
                <a:gd name="T7" fmla="*/ 60 h 60"/>
                <a:gd name="T8" fmla="*/ 21 w 30"/>
                <a:gd name="T9" fmla="*/ 60 h 60"/>
                <a:gd name="T10" fmla="*/ 26 w 30"/>
                <a:gd name="T11" fmla="*/ 60 h 60"/>
                <a:gd name="T12" fmla="*/ 30 w 30"/>
                <a:gd name="T13" fmla="*/ 58 h 60"/>
                <a:gd name="T14" fmla="*/ 30 w 30"/>
                <a:gd name="T15" fmla="*/ 57 h 60"/>
                <a:gd name="T16" fmla="*/ 30 w 30"/>
                <a:gd name="T17" fmla="*/ 55 h 60"/>
                <a:gd name="T18" fmla="*/ 21 w 30"/>
                <a:gd name="T19" fmla="*/ 7 h 60"/>
                <a:gd name="T20" fmla="*/ 18 w 30"/>
                <a:gd name="T21" fmla="*/ 5 h 60"/>
                <a:gd name="T22" fmla="*/ 16 w 30"/>
                <a:gd name="T23" fmla="*/ 3 h 60"/>
                <a:gd name="T24" fmla="*/ 11 w 30"/>
                <a:gd name="T25" fmla="*/ 0 h 60"/>
                <a:gd name="T26" fmla="*/ 7 w 30"/>
                <a:gd name="T27" fmla="*/ 0 h 60"/>
                <a:gd name="T28" fmla="*/ 5 w 30"/>
                <a:gd name="T29" fmla="*/ 3 h 60"/>
                <a:gd name="T30" fmla="*/ 0 w 30"/>
                <a:gd name="T31" fmla="*/ 5 h 60"/>
                <a:gd name="T32" fmla="*/ 0 w 30"/>
                <a:gd name="T33" fmla="*/ 7 h 60"/>
                <a:gd name="T34" fmla="*/ 0 w 30"/>
                <a:gd name="T35" fmla="*/ 8 h 60"/>
                <a:gd name="T36" fmla="*/ 7 w 30"/>
                <a:gd name="T37" fmla="*/ 5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60">
                  <a:moveTo>
                    <a:pt x="7" y="57"/>
                  </a:moveTo>
                  <a:lnTo>
                    <a:pt x="11" y="58"/>
                  </a:lnTo>
                  <a:lnTo>
                    <a:pt x="16" y="60"/>
                  </a:lnTo>
                  <a:lnTo>
                    <a:pt x="18" y="60"/>
                  </a:lnTo>
                  <a:lnTo>
                    <a:pt x="21" y="60"/>
                  </a:lnTo>
                  <a:lnTo>
                    <a:pt x="26" y="60"/>
                  </a:lnTo>
                  <a:lnTo>
                    <a:pt x="30" y="58"/>
                  </a:lnTo>
                  <a:lnTo>
                    <a:pt x="30" y="57"/>
                  </a:lnTo>
                  <a:lnTo>
                    <a:pt x="30" y="55"/>
                  </a:lnTo>
                  <a:lnTo>
                    <a:pt x="21" y="7"/>
                  </a:lnTo>
                  <a:lnTo>
                    <a:pt x="18" y="5"/>
                  </a:lnTo>
                  <a:lnTo>
                    <a:pt x="16" y="3"/>
                  </a:lnTo>
                  <a:lnTo>
                    <a:pt x="11" y="0"/>
                  </a:lnTo>
                  <a:lnTo>
                    <a:pt x="7" y="0"/>
                  </a:lnTo>
                  <a:lnTo>
                    <a:pt x="5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8"/>
                  </a:lnTo>
                  <a:lnTo>
                    <a:pt x="7" y="57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02" name="Freeform 222"/>
            <p:cNvSpPr>
              <a:spLocks/>
            </p:cNvSpPr>
            <p:nvPr/>
          </p:nvSpPr>
          <p:spPr bwMode="auto">
            <a:xfrm>
              <a:off x="1324" y="2016"/>
              <a:ext cx="16" cy="30"/>
            </a:xfrm>
            <a:custGeom>
              <a:avLst/>
              <a:gdLst>
                <a:gd name="T0" fmla="*/ 10 w 33"/>
                <a:gd name="T1" fmla="*/ 53 h 58"/>
                <a:gd name="T2" fmla="*/ 10 w 33"/>
                <a:gd name="T3" fmla="*/ 55 h 58"/>
                <a:gd name="T4" fmla="*/ 14 w 33"/>
                <a:gd name="T5" fmla="*/ 57 h 58"/>
                <a:gd name="T6" fmla="*/ 17 w 33"/>
                <a:gd name="T7" fmla="*/ 58 h 58"/>
                <a:gd name="T8" fmla="*/ 22 w 33"/>
                <a:gd name="T9" fmla="*/ 58 h 58"/>
                <a:gd name="T10" fmla="*/ 24 w 33"/>
                <a:gd name="T11" fmla="*/ 57 h 58"/>
                <a:gd name="T12" fmla="*/ 28 w 33"/>
                <a:gd name="T13" fmla="*/ 55 h 58"/>
                <a:gd name="T14" fmla="*/ 33 w 33"/>
                <a:gd name="T15" fmla="*/ 53 h 58"/>
                <a:gd name="T16" fmla="*/ 33 w 33"/>
                <a:gd name="T17" fmla="*/ 52 h 58"/>
                <a:gd name="T18" fmla="*/ 22 w 33"/>
                <a:gd name="T19" fmla="*/ 3 h 58"/>
                <a:gd name="T20" fmla="*/ 22 w 33"/>
                <a:gd name="T21" fmla="*/ 2 h 58"/>
                <a:gd name="T22" fmla="*/ 17 w 33"/>
                <a:gd name="T23" fmla="*/ 0 h 58"/>
                <a:gd name="T24" fmla="*/ 14 w 33"/>
                <a:gd name="T25" fmla="*/ 0 h 58"/>
                <a:gd name="T26" fmla="*/ 10 w 33"/>
                <a:gd name="T27" fmla="*/ 0 h 58"/>
                <a:gd name="T28" fmla="*/ 7 w 33"/>
                <a:gd name="T29" fmla="*/ 0 h 58"/>
                <a:gd name="T30" fmla="*/ 3 w 33"/>
                <a:gd name="T31" fmla="*/ 2 h 58"/>
                <a:gd name="T32" fmla="*/ 0 w 33"/>
                <a:gd name="T33" fmla="*/ 3 h 58"/>
                <a:gd name="T34" fmla="*/ 0 w 33"/>
                <a:gd name="T35" fmla="*/ 5 h 58"/>
                <a:gd name="T36" fmla="*/ 10 w 33"/>
                <a:gd name="T37" fmla="*/ 5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58">
                  <a:moveTo>
                    <a:pt x="10" y="53"/>
                  </a:moveTo>
                  <a:lnTo>
                    <a:pt x="10" y="55"/>
                  </a:lnTo>
                  <a:lnTo>
                    <a:pt x="14" y="57"/>
                  </a:lnTo>
                  <a:lnTo>
                    <a:pt x="17" y="58"/>
                  </a:lnTo>
                  <a:lnTo>
                    <a:pt x="22" y="58"/>
                  </a:lnTo>
                  <a:lnTo>
                    <a:pt x="24" y="57"/>
                  </a:lnTo>
                  <a:lnTo>
                    <a:pt x="28" y="55"/>
                  </a:lnTo>
                  <a:lnTo>
                    <a:pt x="33" y="53"/>
                  </a:lnTo>
                  <a:lnTo>
                    <a:pt x="33" y="52"/>
                  </a:lnTo>
                  <a:lnTo>
                    <a:pt x="22" y="3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03" name="Freeform 223"/>
            <p:cNvSpPr>
              <a:spLocks/>
            </p:cNvSpPr>
            <p:nvPr/>
          </p:nvSpPr>
          <p:spPr bwMode="auto">
            <a:xfrm>
              <a:off x="1314" y="1974"/>
              <a:ext cx="17" cy="30"/>
            </a:xfrm>
            <a:custGeom>
              <a:avLst/>
              <a:gdLst>
                <a:gd name="T0" fmla="*/ 12 w 33"/>
                <a:gd name="T1" fmla="*/ 53 h 60"/>
                <a:gd name="T2" fmla="*/ 15 w 33"/>
                <a:gd name="T3" fmla="*/ 55 h 60"/>
                <a:gd name="T4" fmla="*/ 19 w 33"/>
                <a:gd name="T5" fmla="*/ 58 h 60"/>
                <a:gd name="T6" fmla="*/ 22 w 33"/>
                <a:gd name="T7" fmla="*/ 60 h 60"/>
                <a:gd name="T8" fmla="*/ 26 w 33"/>
                <a:gd name="T9" fmla="*/ 60 h 60"/>
                <a:gd name="T10" fmla="*/ 29 w 33"/>
                <a:gd name="T11" fmla="*/ 58 h 60"/>
                <a:gd name="T12" fmla="*/ 33 w 33"/>
                <a:gd name="T13" fmla="*/ 55 h 60"/>
                <a:gd name="T14" fmla="*/ 33 w 33"/>
                <a:gd name="T15" fmla="*/ 53 h 60"/>
                <a:gd name="T16" fmla="*/ 33 w 33"/>
                <a:gd name="T17" fmla="*/ 51 h 60"/>
                <a:gd name="T18" fmla="*/ 22 w 33"/>
                <a:gd name="T19" fmla="*/ 3 h 60"/>
                <a:gd name="T20" fmla="*/ 22 w 33"/>
                <a:gd name="T21" fmla="*/ 1 h 60"/>
                <a:gd name="T22" fmla="*/ 19 w 33"/>
                <a:gd name="T23" fmla="*/ 0 h 60"/>
                <a:gd name="T24" fmla="*/ 15 w 33"/>
                <a:gd name="T25" fmla="*/ 0 h 60"/>
                <a:gd name="T26" fmla="*/ 12 w 33"/>
                <a:gd name="T27" fmla="*/ 0 h 60"/>
                <a:gd name="T28" fmla="*/ 8 w 33"/>
                <a:gd name="T29" fmla="*/ 0 h 60"/>
                <a:gd name="T30" fmla="*/ 5 w 33"/>
                <a:gd name="T31" fmla="*/ 1 h 60"/>
                <a:gd name="T32" fmla="*/ 0 w 33"/>
                <a:gd name="T33" fmla="*/ 3 h 60"/>
                <a:gd name="T34" fmla="*/ 0 w 33"/>
                <a:gd name="T35" fmla="*/ 5 h 60"/>
                <a:gd name="T36" fmla="*/ 12 w 33"/>
                <a:gd name="T37" fmla="*/ 5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60">
                  <a:moveTo>
                    <a:pt x="12" y="53"/>
                  </a:moveTo>
                  <a:lnTo>
                    <a:pt x="15" y="55"/>
                  </a:lnTo>
                  <a:lnTo>
                    <a:pt x="19" y="58"/>
                  </a:lnTo>
                  <a:lnTo>
                    <a:pt x="22" y="60"/>
                  </a:lnTo>
                  <a:lnTo>
                    <a:pt x="26" y="60"/>
                  </a:lnTo>
                  <a:lnTo>
                    <a:pt x="29" y="58"/>
                  </a:lnTo>
                  <a:lnTo>
                    <a:pt x="33" y="55"/>
                  </a:lnTo>
                  <a:lnTo>
                    <a:pt x="33" y="53"/>
                  </a:lnTo>
                  <a:lnTo>
                    <a:pt x="33" y="51"/>
                  </a:lnTo>
                  <a:lnTo>
                    <a:pt x="22" y="3"/>
                  </a:lnTo>
                  <a:lnTo>
                    <a:pt x="22" y="1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12" y="53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04" name="Freeform 224"/>
            <p:cNvSpPr>
              <a:spLocks/>
            </p:cNvSpPr>
            <p:nvPr/>
          </p:nvSpPr>
          <p:spPr bwMode="auto">
            <a:xfrm>
              <a:off x="1308" y="1932"/>
              <a:ext cx="13" cy="30"/>
            </a:xfrm>
            <a:custGeom>
              <a:avLst/>
              <a:gdLst>
                <a:gd name="T0" fmla="*/ 7 w 27"/>
                <a:gd name="T1" fmla="*/ 55 h 60"/>
                <a:gd name="T2" fmla="*/ 11 w 27"/>
                <a:gd name="T3" fmla="*/ 57 h 60"/>
                <a:gd name="T4" fmla="*/ 13 w 27"/>
                <a:gd name="T5" fmla="*/ 60 h 60"/>
                <a:gd name="T6" fmla="*/ 18 w 27"/>
                <a:gd name="T7" fmla="*/ 60 h 60"/>
                <a:gd name="T8" fmla="*/ 21 w 27"/>
                <a:gd name="T9" fmla="*/ 60 h 60"/>
                <a:gd name="T10" fmla="*/ 25 w 27"/>
                <a:gd name="T11" fmla="*/ 60 h 60"/>
                <a:gd name="T12" fmla="*/ 27 w 27"/>
                <a:gd name="T13" fmla="*/ 57 h 60"/>
                <a:gd name="T14" fmla="*/ 27 w 27"/>
                <a:gd name="T15" fmla="*/ 55 h 60"/>
                <a:gd name="T16" fmla="*/ 27 w 27"/>
                <a:gd name="T17" fmla="*/ 54 h 60"/>
                <a:gd name="T18" fmla="*/ 21 w 27"/>
                <a:gd name="T19" fmla="*/ 5 h 60"/>
                <a:gd name="T20" fmla="*/ 18 w 27"/>
                <a:gd name="T21" fmla="*/ 4 h 60"/>
                <a:gd name="T22" fmla="*/ 13 w 27"/>
                <a:gd name="T23" fmla="*/ 2 h 60"/>
                <a:gd name="T24" fmla="*/ 11 w 27"/>
                <a:gd name="T25" fmla="*/ 0 h 60"/>
                <a:gd name="T26" fmla="*/ 7 w 27"/>
                <a:gd name="T27" fmla="*/ 0 h 60"/>
                <a:gd name="T28" fmla="*/ 2 w 27"/>
                <a:gd name="T29" fmla="*/ 2 h 60"/>
                <a:gd name="T30" fmla="*/ 0 w 27"/>
                <a:gd name="T31" fmla="*/ 4 h 60"/>
                <a:gd name="T32" fmla="*/ 0 w 27"/>
                <a:gd name="T33" fmla="*/ 5 h 60"/>
                <a:gd name="T34" fmla="*/ 0 w 27"/>
                <a:gd name="T35" fmla="*/ 9 h 60"/>
                <a:gd name="T36" fmla="*/ 7 w 27"/>
                <a:gd name="T37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" h="60">
                  <a:moveTo>
                    <a:pt x="7" y="55"/>
                  </a:moveTo>
                  <a:lnTo>
                    <a:pt x="11" y="57"/>
                  </a:lnTo>
                  <a:lnTo>
                    <a:pt x="13" y="60"/>
                  </a:lnTo>
                  <a:lnTo>
                    <a:pt x="18" y="60"/>
                  </a:lnTo>
                  <a:lnTo>
                    <a:pt x="21" y="60"/>
                  </a:lnTo>
                  <a:lnTo>
                    <a:pt x="25" y="60"/>
                  </a:lnTo>
                  <a:lnTo>
                    <a:pt x="27" y="57"/>
                  </a:lnTo>
                  <a:lnTo>
                    <a:pt x="27" y="55"/>
                  </a:lnTo>
                  <a:lnTo>
                    <a:pt x="27" y="54"/>
                  </a:lnTo>
                  <a:lnTo>
                    <a:pt x="21" y="5"/>
                  </a:lnTo>
                  <a:lnTo>
                    <a:pt x="18" y="4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9"/>
                  </a:lnTo>
                  <a:lnTo>
                    <a:pt x="7" y="55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05" name="Freeform 225"/>
            <p:cNvSpPr>
              <a:spLocks/>
            </p:cNvSpPr>
            <p:nvPr/>
          </p:nvSpPr>
          <p:spPr bwMode="auto">
            <a:xfrm>
              <a:off x="1299" y="1890"/>
              <a:ext cx="15" cy="30"/>
            </a:xfrm>
            <a:custGeom>
              <a:avLst/>
              <a:gdLst>
                <a:gd name="T0" fmla="*/ 11 w 32"/>
                <a:gd name="T1" fmla="*/ 57 h 60"/>
                <a:gd name="T2" fmla="*/ 11 w 32"/>
                <a:gd name="T3" fmla="*/ 58 h 60"/>
                <a:gd name="T4" fmla="*/ 16 w 32"/>
                <a:gd name="T5" fmla="*/ 60 h 60"/>
                <a:gd name="T6" fmla="*/ 19 w 32"/>
                <a:gd name="T7" fmla="*/ 60 h 60"/>
                <a:gd name="T8" fmla="*/ 21 w 32"/>
                <a:gd name="T9" fmla="*/ 60 h 60"/>
                <a:gd name="T10" fmla="*/ 26 w 32"/>
                <a:gd name="T11" fmla="*/ 60 h 60"/>
                <a:gd name="T12" fmla="*/ 30 w 32"/>
                <a:gd name="T13" fmla="*/ 58 h 60"/>
                <a:gd name="T14" fmla="*/ 32 w 32"/>
                <a:gd name="T15" fmla="*/ 57 h 60"/>
                <a:gd name="T16" fmla="*/ 32 w 32"/>
                <a:gd name="T17" fmla="*/ 55 h 60"/>
                <a:gd name="T18" fmla="*/ 21 w 32"/>
                <a:gd name="T19" fmla="*/ 5 h 60"/>
                <a:gd name="T20" fmla="*/ 21 w 32"/>
                <a:gd name="T21" fmla="*/ 3 h 60"/>
                <a:gd name="T22" fmla="*/ 19 w 32"/>
                <a:gd name="T23" fmla="*/ 2 h 60"/>
                <a:gd name="T24" fmla="*/ 16 w 32"/>
                <a:gd name="T25" fmla="*/ 0 h 60"/>
                <a:gd name="T26" fmla="*/ 11 w 32"/>
                <a:gd name="T27" fmla="*/ 0 h 60"/>
                <a:gd name="T28" fmla="*/ 9 w 32"/>
                <a:gd name="T29" fmla="*/ 2 h 60"/>
                <a:gd name="T30" fmla="*/ 5 w 32"/>
                <a:gd name="T31" fmla="*/ 3 h 60"/>
                <a:gd name="T32" fmla="*/ 0 w 32"/>
                <a:gd name="T33" fmla="*/ 5 h 60"/>
                <a:gd name="T34" fmla="*/ 0 w 32"/>
                <a:gd name="T35" fmla="*/ 9 h 60"/>
                <a:gd name="T36" fmla="*/ 11 w 32"/>
                <a:gd name="T37" fmla="*/ 5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" h="60">
                  <a:moveTo>
                    <a:pt x="11" y="57"/>
                  </a:moveTo>
                  <a:lnTo>
                    <a:pt x="11" y="58"/>
                  </a:lnTo>
                  <a:lnTo>
                    <a:pt x="16" y="60"/>
                  </a:lnTo>
                  <a:lnTo>
                    <a:pt x="19" y="60"/>
                  </a:lnTo>
                  <a:lnTo>
                    <a:pt x="21" y="60"/>
                  </a:lnTo>
                  <a:lnTo>
                    <a:pt x="26" y="60"/>
                  </a:lnTo>
                  <a:lnTo>
                    <a:pt x="30" y="58"/>
                  </a:lnTo>
                  <a:lnTo>
                    <a:pt x="32" y="57"/>
                  </a:lnTo>
                  <a:lnTo>
                    <a:pt x="32" y="55"/>
                  </a:lnTo>
                  <a:lnTo>
                    <a:pt x="21" y="5"/>
                  </a:lnTo>
                  <a:lnTo>
                    <a:pt x="21" y="3"/>
                  </a:lnTo>
                  <a:lnTo>
                    <a:pt x="19" y="2"/>
                  </a:lnTo>
                  <a:lnTo>
                    <a:pt x="16" y="0"/>
                  </a:lnTo>
                  <a:lnTo>
                    <a:pt x="11" y="0"/>
                  </a:lnTo>
                  <a:lnTo>
                    <a:pt x="9" y="2"/>
                  </a:lnTo>
                  <a:lnTo>
                    <a:pt x="5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11" y="57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06" name="Freeform 226"/>
            <p:cNvSpPr>
              <a:spLocks/>
            </p:cNvSpPr>
            <p:nvPr/>
          </p:nvSpPr>
          <p:spPr bwMode="auto">
            <a:xfrm>
              <a:off x="1292" y="1850"/>
              <a:ext cx="14" cy="29"/>
            </a:xfrm>
            <a:custGeom>
              <a:avLst/>
              <a:gdLst>
                <a:gd name="T0" fmla="*/ 9 w 30"/>
                <a:gd name="T1" fmla="*/ 53 h 59"/>
                <a:gd name="T2" fmla="*/ 11 w 30"/>
                <a:gd name="T3" fmla="*/ 55 h 59"/>
                <a:gd name="T4" fmla="*/ 14 w 30"/>
                <a:gd name="T5" fmla="*/ 57 h 59"/>
                <a:gd name="T6" fmla="*/ 19 w 30"/>
                <a:gd name="T7" fmla="*/ 59 h 59"/>
                <a:gd name="T8" fmla="*/ 23 w 30"/>
                <a:gd name="T9" fmla="*/ 59 h 59"/>
                <a:gd name="T10" fmla="*/ 25 w 30"/>
                <a:gd name="T11" fmla="*/ 57 h 59"/>
                <a:gd name="T12" fmla="*/ 30 w 30"/>
                <a:gd name="T13" fmla="*/ 55 h 59"/>
                <a:gd name="T14" fmla="*/ 30 w 30"/>
                <a:gd name="T15" fmla="*/ 53 h 59"/>
                <a:gd name="T16" fmla="*/ 30 w 30"/>
                <a:gd name="T17" fmla="*/ 52 h 59"/>
                <a:gd name="T18" fmla="*/ 23 w 30"/>
                <a:gd name="T19" fmla="*/ 3 h 59"/>
                <a:gd name="T20" fmla="*/ 19 w 30"/>
                <a:gd name="T21" fmla="*/ 2 h 59"/>
                <a:gd name="T22" fmla="*/ 14 w 30"/>
                <a:gd name="T23" fmla="*/ 0 h 59"/>
                <a:gd name="T24" fmla="*/ 11 w 30"/>
                <a:gd name="T25" fmla="*/ 0 h 59"/>
                <a:gd name="T26" fmla="*/ 9 w 30"/>
                <a:gd name="T27" fmla="*/ 0 h 59"/>
                <a:gd name="T28" fmla="*/ 4 w 30"/>
                <a:gd name="T29" fmla="*/ 0 h 59"/>
                <a:gd name="T30" fmla="*/ 0 w 30"/>
                <a:gd name="T31" fmla="*/ 2 h 59"/>
                <a:gd name="T32" fmla="*/ 0 w 30"/>
                <a:gd name="T33" fmla="*/ 3 h 59"/>
                <a:gd name="T34" fmla="*/ 0 w 30"/>
                <a:gd name="T35" fmla="*/ 5 h 59"/>
                <a:gd name="T36" fmla="*/ 9 w 30"/>
                <a:gd name="T37" fmla="*/ 5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59">
                  <a:moveTo>
                    <a:pt x="9" y="53"/>
                  </a:moveTo>
                  <a:lnTo>
                    <a:pt x="11" y="55"/>
                  </a:lnTo>
                  <a:lnTo>
                    <a:pt x="14" y="57"/>
                  </a:lnTo>
                  <a:lnTo>
                    <a:pt x="19" y="59"/>
                  </a:lnTo>
                  <a:lnTo>
                    <a:pt x="23" y="59"/>
                  </a:lnTo>
                  <a:lnTo>
                    <a:pt x="25" y="57"/>
                  </a:lnTo>
                  <a:lnTo>
                    <a:pt x="30" y="55"/>
                  </a:lnTo>
                  <a:lnTo>
                    <a:pt x="30" y="53"/>
                  </a:lnTo>
                  <a:lnTo>
                    <a:pt x="30" y="52"/>
                  </a:lnTo>
                  <a:lnTo>
                    <a:pt x="23" y="3"/>
                  </a:lnTo>
                  <a:lnTo>
                    <a:pt x="19" y="2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9" y="53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07" name="Freeform 227"/>
            <p:cNvSpPr>
              <a:spLocks/>
            </p:cNvSpPr>
            <p:nvPr/>
          </p:nvSpPr>
          <p:spPr bwMode="auto">
            <a:xfrm>
              <a:off x="1284" y="1806"/>
              <a:ext cx="15" cy="31"/>
            </a:xfrm>
            <a:custGeom>
              <a:avLst/>
              <a:gdLst>
                <a:gd name="T0" fmla="*/ 8 w 29"/>
                <a:gd name="T1" fmla="*/ 55 h 62"/>
                <a:gd name="T2" fmla="*/ 8 w 29"/>
                <a:gd name="T3" fmla="*/ 57 h 62"/>
                <a:gd name="T4" fmla="*/ 13 w 29"/>
                <a:gd name="T5" fmla="*/ 58 h 62"/>
                <a:gd name="T6" fmla="*/ 15 w 29"/>
                <a:gd name="T7" fmla="*/ 62 h 62"/>
                <a:gd name="T8" fmla="*/ 19 w 29"/>
                <a:gd name="T9" fmla="*/ 62 h 62"/>
                <a:gd name="T10" fmla="*/ 24 w 29"/>
                <a:gd name="T11" fmla="*/ 58 h 62"/>
                <a:gd name="T12" fmla="*/ 26 w 29"/>
                <a:gd name="T13" fmla="*/ 57 h 62"/>
                <a:gd name="T14" fmla="*/ 29 w 29"/>
                <a:gd name="T15" fmla="*/ 55 h 62"/>
                <a:gd name="T16" fmla="*/ 29 w 29"/>
                <a:gd name="T17" fmla="*/ 53 h 62"/>
                <a:gd name="T18" fmla="*/ 19 w 29"/>
                <a:gd name="T19" fmla="*/ 5 h 62"/>
                <a:gd name="T20" fmla="*/ 15 w 29"/>
                <a:gd name="T21" fmla="*/ 3 h 62"/>
                <a:gd name="T22" fmla="*/ 13 w 29"/>
                <a:gd name="T23" fmla="*/ 0 h 62"/>
                <a:gd name="T24" fmla="*/ 8 w 29"/>
                <a:gd name="T25" fmla="*/ 0 h 62"/>
                <a:gd name="T26" fmla="*/ 5 w 29"/>
                <a:gd name="T27" fmla="*/ 0 h 62"/>
                <a:gd name="T28" fmla="*/ 1 w 29"/>
                <a:gd name="T29" fmla="*/ 0 h 62"/>
                <a:gd name="T30" fmla="*/ 0 w 29"/>
                <a:gd name="T31" fmla="*/ 3 h 62"/>
                <a:gd name="T32" fmla="*/ 0 w 29"/>
                <a:gd name="T33" fmla="*/ 5 h 62"/>
                <a:gd name="T34" fmla="*/ 0 w 29"/>
                <a:gd name="T35" fmla="*/ 7 h 62"/>
                <a:gd name="T36" fmla="*/ 8 w 29"/>
                <a:gd name="T37" fmla="*/ 55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" h="62">
                  <a:moveTo>
                    <a:pt x="8" y="55"/>
                  </a:moveTo>
                  <a:lnTo>
                    <a:pt x="8" y="57"/>
                  </a:lnTo>
                  <a:lnTo>
                    <a:pt x="13" y="58"/>
                  </a:lnTo>
                  <a:lnTo>
                    <a:pt x="15" y="62"/>
                  </a:lnTo>
                  <a:lnTo>
                    <a:pt x="19" y="62"/>
                  </a:lnTo>
                  <a:lnTo>
                    <a:pt x="24" y="58"/>
                  </a:lnTo>
                  <a:lnTo>
                    <a:pt x="26" y="57"/>
                  </a:lnTo>
                  <a:lnTo>
                    <a:pt x="29" y="55"/>
                  </a:lnTo>
                  <a:lnTo>
                    <a:pt x="29" y="53"/>
                  </a:lnTo>
                  <a:lnTo>
                    <a:pt x="19" y="5"/>
                  </a:lnTo>
                  <a:lnTo>
                    <a:pt x="15" y="3"/>
                  </a:lnTo>
                  <a:lnTo>
                    <a:pt x="13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8" y="55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08" name="Freeform 228"/>
            <p:cNvSpPr>
              <a:spLocks/>
            </p:cNvSpPr>
            <p:nvPr/>
          </p:nvSpPr>
          <p:spPr bwMode="auto">
            <a:xfrm>
              <a:off x="1274" y="1764"/>
              <a:ext cx="17" cy="31"/>
            </a:xfrm>
            <a:custGeom>
              <a:avLst/>
              <a:gdLst>
                <a:gd name="T0" fmla="*/ 11 w 33"/>
                <a:gd name="T1" fmla="*/ 56 h 62"/>
                <a:gd name="T2" fmla="*/ 11 w 33"/>
                <a:gd name="T3" fmla="*/ 58 h 62"/>
                <a:gd name="T4" fmla="*/ 14 w 33"/>
                <a:gd name="T5" fmla="*/ 62 h 62"/>
                <a:gd name="T6" fmla="*/ 20 w 33"/>
                <a:gd name="T7" fmla="*/ 62 h 62"/>
                <a:gd name="T8" fmla="*/ 21 w 33"/>
                <a:gd name="T9" fmla="*/ 62 h 62"/>
                <a:gd name="T10" fmla="*/ 25 w 33"/>
                <a:gd name="T11" fmla="*/ 62 h 62"/>
                <a:gd name="T12" fmla="*/ 28 w 33"/>
                <a:gd name="T13" fmla="*/ 58 h 62"/>
                <a:gd name="T14" fmla="*/ 33 w 33"/>
                <a:gd name="T15" fmla="*/ 56 h 62"/>
                <a:gd name="T16" fmla="*/ 33 w 33"/>
                <a:gd name="T17" fmla="*/ 55 h 62"/>
                <a:gd name="T18" fmla="*/ 21 w 33"/>
                <a:gd name="T19" fmla="*/ 6 h 62"/>
                <a:gd name="T20" fmla="*/ 21 w 33"/>
                <a:gd name="T21" fmla="*/ 5 h 62"/>
                <a:gd name="T22" fmla="*/ 20 w 33"/>
                <a:gd name="T23" fmla="*/ 3 h 62"/>
                <a:gd name="T24" fmla="*/ 14 w 33"/>
                <a:gd name="T25" fmla="*/ 0 h 62"/>
                <a:gd name="T26" fmla="*/ 11 w 33"/>
                <a:gd name="T27" fmla="*/ 0 h 62"/>
                <a:gd name="T28" fmla="*/ 9 w 33"/>
                <a:gd name="T29" fmla="*/ 3 h 62"/>
                <a:gd name="T30" fmla="*/ 4 w 33"/>
                <a:gd name="T31" fmla="*/ 5 h 62"/>
                <a:gd name="T32" fmla="*/ 0 w 33"/>
                <a:gd name="T33" fmla="*/ 6 h 62"/>
                <a:gd name="T34" fmla="*/ 0 w 33"/>
                <a:gd name="T35" fmla="*/ 8 h 62"/>
                <a:gd name="T36" fmla="*/ 11 w 33"/>
                <a:gd name="T37" fmla="*/ 56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62">
                  <a:moveTo>
                    <a:pt x="11" y="56"/>
                  </a:moveTo>
                  <a:lnTo>
                    <a:pt x="11" y="58"/>
                  </a:lnTo>
                  <a:lnTo>
                    <a:pt x="14" y="62"/>
                  </a:lnTo>
                  <a:lnTo>
                    <a:pt x="20" y="62"/>
                  </a:lnTo>
                  <a:lnTo>
                    <a:pt x="21" y="62"/>
                  </a:lnTo>
                  <a:lnTo>
                    <a:pt x="25" y="62"/>
                  </a:lnTo>
                  <a:lnTo>
                    <a:pt x="28" y="58"/>
                  </a:lnTo>
                  <a:lnTo>
                    <a:pt x="33" y="56"/>
                  </a:lnTo>
                  <a:lnTo>
                    <a:pt x="33" y="55"/>
                  </a:lnTo>
                  <a:lnTo>
                    <a:pt x="21" y="6"/>
                  </a:lnTo>
                  <a:lnTo>
                    <a:pt x="21" y="5"/>
                  </a:lnTo>
                  <a:lnTo>
                    <a:pt x="20" y="3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9" y="3"/>
                  </a:lnTo>
                  <a:lnTo>
                    <a:pt x="4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11" y="56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09" name="Freeform 229"/>
            <p:cNvSpPr>
              <a:spLocks/>
            </p:cNvSpPr>
            <p:nvPr/>
          </p:nvSpPr>
          <p:spPr bwMode="auto">
            <a:xfrm>
              <a:off x="1267" y="1723"/>
              <a:ext cx="14" cy="30"/>
            </a:xfrm>
            <a:custGeom>
              <a:avLst/>
              <a:gdLst>
                <a:gd name="T0" fmla="*/ 7 w 28"/>
                <a:gd name="T1" fmla="*/ 57 h 60"/>
                <a:gd name="T2" fmla="*/ 11 w 28"/>
                <a:gd name="T3" fmla="*/ 59 h 60"/>
                <a:gd name="T4" fmla="*/ 14 w 28"/>
                <a:gd name="T5" fmla="*/ 60 h 60"/>
                <a:gd name="T6" fmla="*/ 18 w 28"/>
                <a:gd name="T7" fmla="*/ 60 h 60"/>
                <a:gd name="T8" fmla="*/ 23 w 28"/>
                <a:gd name="T9" fmla="*/ 60 h 60"/>
                <a:gd name="T10" fmla="*/ 25 w 28"/>
                <a:gd name="T11" fmla="*/ 60 h 60"/>
                <a:gd name="T12" fmla="*/ 28 w 28"/>
                <a:gd name="T13" fmla="*/ 59 h 60"/>
                <a:gd name="T14" fmla="*/ 28 w 28"/>
                <a:gd name="T15" fmla="*/ 57 h 60"/>
                <a:gd name="T16" fmla="*/ 28 w 28"/>
                <a:gd name="T17" fmla="*/ 55 h 60"/>
                <a:gd name="T18" fmla="*/ 23 w 28"/>
                <a:gd name="T19" fmla="*/ 5 h 60"/>
                <a:gd name="T20" fmla="*/ 18 w 28"/>
                <a:gd name="T21" fmla="*/ 3 h 60"/>
                <a:gd name="T22" fmla="*/ 14 w 28"/>
                <a:gd name="T23" fmla="*/ 2 h 60"/>
                <a:gd name="T24" fmla="*/ 11 w 28"/>
                <a:gd name="T25" fmla="*/ 0 h 60"/>
                <a:gd name="T26" fmla="*/ 7 w 28"/>
                <a:gd name="T27" fmla="*/ 0 h 60"/>
                <a:gd name="T28" fmla="*/ 4 w 28"/>
                <a:gd name="T29" fmla="*/ 2 h 60"/>
                <a:gd name="T30" fmla="*/ 0 w 28"/>
                <a:gd name="T31" fmla="*/ 3 h 60"/>
                <a:gd name="T32" fmla="*/ 0 w 28"/>
                <a:gd name="T33" fmla="*/ 5 h 60"/>
                <a:gd name="T34" fmla="*/ 0 w 28"/>
                <a:gd name="T35" fmla="*/ 7 h 60"/>
                <a:gd name="T36" fmla="*/ 7 w 28"/>
                <a:gd name="T37" fmla="*/ 5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60">
                  <a:moveTo>
                    <a:pt x="7" y="57"/>
                  </a:moveTo>
                  <a:lnTo>
                    <a:pt x="11" y="59"/>
                  </a:lnTo>
                  <a:lnTo>
                    <a:pt x="14" y="60"/>
                  </a:lnTo>
                  <a:lnTo>
                    <a:pt x="18" y="60"/>
                  </a:lnTo>
                  <a:lnTo>
                    <a:pt x="23" y="60"/>
                  </a:lnTo>
                  <a:lnTo>
                    <a:pt x="25" y="60"/>
                  </a:lnTo>
                  <a:lnTo>
                    <a:pt x="28" y="59"/>
                  </a:lnTo>
                  <a:lnTo>
                    <a:pt x="28" y="57"/>
                  </a:lnTo>
                  <a:lnTo>
                    <a:pt x="28" y="55"/>
                  </a:lnTo>
                  <a:lnTo>
                    <a:pt x="23" y="5"/>
                  </a:lnTo>
                  <a:lnTo>
                    <a:pt x="18" y="3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7" y="57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10" name="Freeform 230"/>
            <p:cNvSpPr>
              <a:spLocks/>
            </p:cNvSpPr>
            <p:nvPr/>
          </p:nvSpPr>
          <p:spPr bwMode="auto">
            <a:xfrm>
              <a:off x="1258" y="1682"/>
              <a:ext cx="16" cy="30"/>
            </a:xfrm>
            <a:custGeom>
              <a:avLst/>
              <a:gdLst>
                <a:gd name="T0" fmla="*/ 10 w 31"/>
                <a:gd name="T1" fmla="*/ 55 h 61"/>
                <a:gd name="T2" fmla="*/ 10 w 31"/>
                <a:gd name="T3" fmla="*/ 57 h 61"/>
                <a:gd name="T4" fmla="*/ 14 w 31"/>
                <a:gd name="T5" fmla="*/ 59 h 61"/>
                <a:gd name="T6" fmla="*/ 17 w 31"/>
                <a:gd name="T7" fmla="*/ 61 h 61"/>
                <a:gd name="T8" fmla="*/ 21 w 31"/>
                <a:gd name="T9" fmla="*/ 61 h 61"/>
                <a:gd name="T10" fmla="*/ 24 w 31"/>
                <a:gd name="T11" fmla="*/ 59 h 61"/>
                <a:gd name="T12" fmla="*/ 30 w 31"/>
                <a:gd name="T13" fmla="*/ 57 h 61"/>
                <a:gd name="T14" fmla="*/ 31 w 31"/>
                <a:gd name="T15" fmla="*/ 55 h 61"/>
                <a:gd name="T16" fmla="*/ 31 w 31"/>
                <a:gd name="T17" fmla="*/ 54 h 61"/>
                <a:gd name="T18" fmla="*/ 21 w 31"/>
                <a:gd name="T19" fmla="*/ 4 h 61"/>
                <a:gd name="T20" fmla="*/ 17 w 31"/>
                <a:gd name="T21" fmla="*/ 2 h 61"/>
                <a:gd name="T22" fmla="*/ 14 w 31"/>
                <a:gd name="T23" fmla="*/ 0 h 61"/>
                <a:gd name="T24" fmla="*/ 10 w 31"/>
                <a:gd name="T25" fmla="*/ 0 h 61"/>
                <a:gd name="T26" fmla="*/ 7 w 31"/>
                <a:gd name="T27" fmla="*/ 0 h 61"/>
                <a:gd name="T28" fmla="*/ 3 w 31"/>
                <a:gd name="T29" fmla="*/ 0 h 61"/>
                <a:gd name="T30" fmla="*/ 0 w 31"/>
                <a:gd name="T31" fmla="*/ 2 h 61"/>
                <a:gd name="T32" fmla="*/ 0 w 31"/>
                <a:gd name="T33" fmla="*/ 4 h 61"/>
                <a:gd name="T34" fmla="*/ 0 w 31"/>
                <a:gd name="T35" fmla="*/ 6 h 61"/>
                <a:gd name="T36" fmla="*/ 10 w 31"/>
                <a:gd name="T37" fmla="*/ 5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61">
                  <a:moveTo>
                    <a:pt x="10" y="55"/>
                  </a:moveTo>
                  <a:lnTo>
                    <a:pt x="10" y="57"/>
                  </a:lnTo>
                  <a:lnTo>
                    <a:pt x="14" y="59"/>
                  </a:lnTo>
                  <a:lnTo>
                    <a:pt x="17" y="61"/>
                  </a:lnTo>
                  <a:lnTo>
                    <a:pt x="21" y="61"/>
                  </a:lnTo>
                  <a:lnTo>
                    <a:pt x="24" y="59"/>
                  </a:lnTo>
                  <a:lnTo>
                    <a:pt x="30" y="57"/>
                  </a:lnTo>
                  <a:lnTo>
                    <a:pt x="31" y="55"/>
                  </a:lnTo>
                  <a:lnTo>
                    <a:pt x="31" y="54"/>
                  </a:lnTo>
                  <a:lnTo>
                    <a:pt x="21" y="4"/>
                  </a:lnTo>
                  <a:lnTo>
                    <a:pt x="17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0" y="55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11" name="Freeform 231"/>
            <p:cNvSpPr>
              <a:spLocks/>
            </p:cNvSpPr>
            <p:nvPr/>
          </p:nvSpPr>
          <p:spPr bwMode="auto">
            <a:xfrm>
              <a:off x="1250" y="1640"/>
              <a:ext cx="15" cy="30"/>
            </a:xfrm>
            <a:custGeom>
              <a:avLst/>
              <a:gdLst>
                <a:gd name="T0" fmla="*/ 9 w 32"/>
                <a:gd name="T1" fmla="*/ 55 h 60"/>
                <a:gd name="T2" fmla="*/ 9 w 32"/>
                <a:gd name="T3" fmla="*/ 57 h 60"/>
                <a:gd name="T4" fmla="*/ 14 w 32"/>
                <a:gd name="T5" fmla="*/ 59 h 60"/>
                <a:gd name="T6" fmla="*/ 18 w 32"/>
                <a:gd name="T7" fmla="*/ 60 h 60"/>
                <a:gd name="T8" fmla="*/ 21 w 32"/>
                <a:gd name="T9" fmla="*/ 60 h 60"/>
                <a:gd name="T10" fmla="*/ 25 w 32"/>
                <a:gd name="T11" fmla="*/ 59 h 60"/>
                <a:gd name="T12" fmla="*/ 28 w 32"/>
                <a:gd name="T13" fmla="*/ 57 h 60"/>
                <a:gd name="T14" fmla="*/ 32 w 32"/>
                <a:gd name="T15" fmla="*/ 55 h 60"/>
                <a:gd name="T16" fmla="*/ 32 w 32"/>
                <a:gd name="T17" fmla="*/ 52 h 60"/>
                <a:gd name="T18" fmla="*/ 21 w 32"/>
                <a:gd name="T19" fmla="*/ 5 h 60"/>
                <a:gd name="T20" fmla="*/ 21 w 32"/>
                <a:gd name="T21" fmla="*/ 3 h 60"/>
                <a:gd name="T22" fmla="*/ 18 w 32"/>
                <a:gd name="T23" fmla="*/ 0 h 60"/>
                <a:gd name="T24" fmla="*/ 14 w 32"/>
                <a:gd name="T25" fmla="*/ 0 h 60"/>
                <a:gd name="T26" fmla="*/ 9 w 32"/>
                <a:gd name="T27" fmla="*/ 0 h 60"/>
                <a:gd name="T28" fmla="*/ 6 w 32"/>
                <a:gd name="T29" fmla="*/ 0 h 60"/>
                <a:gd name="T30" fmla="*/ 4 w 32"/>
                <a:gd name="T31" fmla="*/ 3 h 60"/>
                <a:gd name="T32" fmla="*/ 0 w 32"/>
                <a:gd name="T33" fmla="*/ 5 h 60"/>
                <a:gd name="T34" fmla="*/ 0 w 32"/>
                <a:gd name="T35" fmla="*/ 7 h 60"/>
                <a:gd name="T36" fmla="*/ 9 w 32"/>
                <a:gd name="T37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" h="60">
                  <a:moveTo>
                    <a:pt x="9" y="55"/>
                  </a:moveTo>
                  <a:lnTo>
                    <a:pt x="9" y="57"/>
                  </a:lnTo>
                  <a:lnTo>
                    <a:pt x="14" y="59"/>
                  </a:lnTo>
                  <a:lnTo>
                    <a:pt x="18" y="60"/>
                  </a:lnTo>
                  <a:lnTo>
                    <a:pt x="21" y="60"/>
                  </a:lnTo>
                  <a:lnTo>
                    <a:pt x="25" y="59"/>
                  </a:lnTo>
                  <a:lnTo>
                    <a:pt x="28" y="57"/>
                  </a:lnTo>
                  <a:lnTo>
                    <a:pt x="32" y="55"/>
                  </a:lnTo>
                  <a:lnTo>
                    <a:pt x="32" y="52"/>
                  </a:lnTo>
                  <a:lnTo>
                    <a:pt x="21" y="5"/>
                  </a:lnTo>
                  <a:lnTo>
                    <a:pt x="21" y="3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9" y="55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12" name="Freeform 232"/>
            <p:cNvSpPr>
              <a:spLocks/>
            </p:cNvSpPr>
            <p:nvPr/>
          </p:nvSpPr>
          <p:spPr bwMode="auto">
            <a:xfrm>
              <a:off x="1242" y="1597"/>
              <a:ext cx="15" cy="31"/>
            </a:xfrm>
            <a:custGeom>
              <a:avLst/>
              <a:gdLst>
                <a:gd name="T0" fmla="*/ 9 w 29"/>
                <a:gd name="T1" fmla="*/ 56 h 62"/>
                <a:gd name="T2" fmla="*/ 10 w 29"/>
                <a:gd name="T3" fmla="*/ 58 h 62"/>
                <a:gd name="T4" fmla="*/ 15 w 29"/>
                <a:gd name="T5" fmla="*/ 62 h 62"/>
                <a:gd name="T6" fmla="*/ 19 w 29"/>
                <a:gd name="T7" fmla="*/ 62 h 62"/>
                <a:gd name="T8" fmla="*/ 21 w 29"/>
                <a:gd name="T9" fmla="*/ 62 h 62"/>
                <a:gd name="T10" fmla="*/ 24 w 29"/>
                <a:gd name="T11" fmla="*/ 62 h 62"/>
                <a:gd name="T12" fmla="*/ 29 w 29"/>
                <a:gd name="T13" fmla="*/ 58 h 62"/>
                <a:gd name="T14" fmla="*/ 29 w 29"/>
                <a:gd name="T15" fmla="*/ 56 h 62"/>
                <a:gd name="T16" fmla="*/ 29 w 29"/>
                <a:gd name="T17" fmla="*/ 55 h 62"/>
                <a:gd name="T18" fmla="*/ 21 w 29"/>
                <a:gd name="T19" fmla="*/ 7 h 62"/>
                <a:gd name="T20" fmla="*/ 19 w 29"/>
                <a:gd name="T21" fmla="*/ 5 h 62"/>
                <a:gd name="T22" fmla="*/ 15 w 29"/>
                <a:gd name="T23" fmla="*/ 1 h 62"/>
                <a:gd name="T24" fmla="*/ 10 w 29"/>
                <a:gd name="T25" fmla="*/ 0 h 62"/>
                <a:gd name="T26" fmla="*/ 9 w 29"/>
                <a:gd name="T27" fmla="*/ 0 h 62"/>
                <a:gd name="T28" fmla="*/ 5 w 29"/>
                <a:gd name="T29" fmla="*/ 1 h 62"/>
                <a:gd name="T30" fmla="*/ 0 w 29"/>
                <a:gd name="T31" fmla="*/ 5 h 62"/>
                <a:gd name="T32" fmla="*/ 0 w 29"/>
                <a:gd name="T33" fmla="*/ 7 h 62"/>
                <a:gd name="T34" fmla="*/ 0 w 29"/>
                <a:gd name="T35" fmla="*/ 8 h 62"/>
                <a:gd name="T36" fmla="*/ 9 w 29"/>
                <a:gd name="T37" fmla="*/ 56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" h="62">
                  <a:moveTo>
                    <a:pt x="9" y="56"/>
                  </a:moveTo>
                  <a:lnTo>
                    <a:pt x="10" y="58"/>
                  </a:lnTo>
                  <a:lnTo>
                    <a:pt x="15" y="62"/>
                  </a:lnTo>
                  <a:lnTo>
                    <a:pt x="19" y="62"/>
                  </a:lnTo>
                  <a:lnTo>
                    <a:pt x="21" y="62"/>
                  </a:lnTo>
                  <a:lnTo>
                    <a:pt x="24" y="62"/>
                  </a:lnTo>
                  <a:lnTo>
                    <a:pt x="29" y="58"/>
                  </a:lnTo>
                  <a:lnTo>
                    <a:pt x="29" y="56"/>
                  </a:lnTo>
                  <a:lnTo>
                    <a:pt x="29" y="55"/>
                  </a:lnTo>
                  <a:lnTo>
                    <a:pt x="21" y="7"/>
                  </a:lnTo>
                  <a:lnTo>
                    <a:pt x="19" y="5"/>
                  </a:lnTo>
                  <a:lnTo>
                    <a:pt x="15" y="1"/>
                  </a:lnTo>
                  <a:lnTo>
                    <a:pt x="10" y="0"/>
                  </a:lnTo>
                  <a:lnTo>
                    <a:pt x="9" y="0"/>
                  </a:lnTo>
                  <a:lnTo>
                    <a:pt x="5" y="1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8"/>
                  </a:lnTo>
                  <a:lnTo>
                    <a:pt x="9" y="56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13" name="Freeform 233"/>
            <p:cNvSpPr>
              <a:spLocks/>
            </p:cNvSpPr>
            <p:nvPr/>
          </p:nvSpPr>
          <p:spPr bwMode="auto">
            <a:xfrm>
              <a:off x="1234" y="1555"/>
              <a:ext cx="16" cy="30"/>
            </a:xfrm>
            <a:custGeom>
              <a:avLst/>
              <a:gdLst>
                <a:gd name="T0" fmla="*/ 11 w 31"/>
                <a:gd name="T1" fmla="*/ 57 h 61"/>
                <a:gd name="T2" fmla="*/ 11 w 31"/>
                <a:gd name="T3" fmla="*/ 59 h 61"/>
                <a:gd name="T4" fmla="*/ 12 w 31"/>
                <a:gd name="T5" fmla="*/ 61 h 61"/>
                <a:gd name="T6" fmla="*/ 16 w 31"/>
                <a:gd name="T7" fmla="*/ 61 h 61"/>
                <a:gd name="T8" fmla="*/ 21 w 31"/>
                <a:gd name="T9" fmla="*/ 61 h 61"/>
                <a:gd name="T10" fmla="*/ 25 w 31"/>
                <a:gd name="T11" fmla="*/ 61 h 61"/>
                <a:gd name="T12" fmla="*/ 26 w 31"/>
                <a:gd name="T13" fmla="*/ 59 h 61"/>
                <a:gd name="T14" fmla="*/ 31 w 31"/>
                <a:gd name="T15" fmla="*/ 57 h 61"/>
                <a:gd name="T16" fmla="*/ 31 w 31"/>
                <a:gd name="T17" fmla="*/ 55 h 61"/>
                <a:gd name="T18" fmla="*/ 21 w 31"/>
                <a:gd name="T19" fmla="*/ 7 h 61"/>
                <a:gd name="T20" fmla="*/ 21 w 31"/>
                <a:gd name="T21" fmla="*/ 6 h 61"/>
                <a:gd name="T22" fmla="*/ 16 w 31"/>
                <a:gd name="T23" fmla="*/ 4 h 61"/>
                <a:gd name="T24" fmla="*/ 12 w 31"/>
                <a:gd name="T25" fmla="*/ 0 h 61"/>
                <a:gd name="T26" fmla="*/ 11 w 31"/>
                <a:gd name="T27" fmla="*/ 0 h 61"/>
                <a:gd name="T28" fmla="*/ 5 w 31"/>
                <a:gd name="T29" fmla="*/ 4 h 61"/>
                <a:gd name="T30" fmla="*/ 2 w 31"/>
                <a:gd name="T31" fmla="*/ 6 h 61"/>
                <a:gd name="T32" fmla="*/ 0 w 31"/>
                <a:gd name="T33" fmla="*/ 7 h 61"/>
                <a:gd name="T34" fmla="*/ 0 w 31"/>
                <a:gd name="T35" fmla="*/ 9 h 61"/>
                <a:gd name="T36" fmla="*/ 11 w 31"/>
                <a:gd name="T37" fmla="*/ 5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61">
                  <a:moveTo>
                    <a:pt x="11" y="57"/>
                  </a:moveTo>
                  <a:lnTo>
                    <a:pt x="11" y="59"/>
                  </a:lnTo>
                  <a:lnTo>
                    <a:pt x="12" y="61"/>
                  </a:lnTo>
                  <a:lnTo>
                    <a:pt x="16" y="61"/>
                  </a:lnTo>
                  <a:lnTo>
                    <a:pt x="21" y="61"/>
                  </a:lnTo>
                  <a:lnTo>
                    <a:pt x="25" y="61"/>
                  </a:lnTo>
                  <a:lnTo>
                    <a:pt x="26" y="59"/>
                  </a:lnTo>
                  <a:lnTo>
                    <a:pt x="31" y="57"/>
                  </a:lnTo>
                  <a:lnTo>
                    <a:pt x="31" y="55"/>
                  </a:lnTo>
                  <a:lnTo>
                    <a:pt x="21" y="7"/>
                  </a:lnTo>
                  <a:lnTo>
                    <a:pt x="21" y="6"/>
                  </a:lnTo>
                  <a:lnTo>
                    <a:pt x="16" y="4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5" y="4"/>
                  </a:lnTo>
                  <a:lnTo>
                    <a:pt x="2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11" y="57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14" name="Freeform 234"/>
            <p:cNvSpPr>
              <a:spLocks/>
            </p:cNvSpPr>
            <p:nvPr/>
          </p:nvSpPr>
          <p:spPr bwMode="auto">
            <a:xfrm>
              <a:off x="1224" y="1515"/>
              <a:ext cx="16" cy="30"/>
            </a:xfrm>
            <a:custGeom>
              <a:avLst/>
              <a:gdLst>
                <a:gd name="T0" fmla="*/ 10 w 31"/>
                <a:gd name="T1" fmla="*/ 54 h 61"/>
                <a:gd name="T2" fmla="*/ 14 w 31"/>
                <a:gd name="T3" fmla="*/ 56 h 61"/>
                <a:gd name="T4" fmla="*/ 19 w 31"/>
                <a:gd name="T5" fmla="*/ 57 h 61"/>
                <a:gd name="T6" fmla="*/ 21 w 31"/>
                <a:gd name="T7" fmla="*/ 61 h 61"/>
                <a:gd name="T8" fmla="*/ 24 w 31"/>
                <a:gd name="T9" fmla="*/ 61 h 61"/>
                <a:gd name="T10" fmla="*/ 30 w 31"/>
                <a:gd name="T11" fmla="*/ 57 h 61"/>
                <a:gd name="T12" fmla="*/ 31 w 31"/>
                <a:gd name="T13" fmla="*/ 56 h 61"/>
                <a:gd name="T14" fmla="*/ 31 w 31"/>
                <a:gd name="T15" fmla="*/ 54 h 61"/>
                <a:gd name="T16" fmla="*/ 31 w 31"/>
                <a:gd name="T17" fmla="*/ 52 h 61"/>
                <a:gd name="T18" fmla="*/ 21 w 31"/>
                <a:gd name="T19" fmla="*/ 4 h 61"/>
                <a:gd name="T20" fmla="*/ 21 w 31"/>
                <a:gd name="T21" fmla="*/ 2 h 61"/>
                <a:gd name="T22" fmla="*/ 19 w 31"/>
                <a:gd name="T23" fmla="*/ 0 h 61"/>
                <a:gd name="T24" fmla="*/ 14 w 31"/>
                <a:gd name="T25" fmla="*/ 0 h 61"/>
                <a:gd name="T26" fmla="*/ 10 w 31"/>
                <a:gd name="T27" fmla="*/ 0 h 61"/>
                <a:gd name="T28" fmla="*/ 9 w 31"/>
                <a:gd name="T29" fmla="*/ 0 h 61"/>
                <a:gd name="T30" fmla="*/ 3 w 31"/>
                <a:gd name="T31" fmla="*/ 2 h 61"/>
                <a:gd name="T32" fmla="*/ 0 w 31"/>
                <a:gd name="T33" fmla="*/ 4 h 61"/>
                <a:gd name="T34" fmla="*/ 0 w 31"/>
                <a:gd name="T35" fmla="*/ 6 h 61"/>
                <a:gd name="T36" fmla="*/ 10 w 31"/>
                <a:gd name="T37" fmla="*/ 5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61">
                  <a:moveTo>
                    <a:pt x="10" y="54"/>
                  </a:moveTo>
                  <a:lnTo>
                    <a:pt x="14" y="56"/>
                  </a:lnTo>
                  <a:lnTo>
                    <a:pt x="19" y="57"/>
                  </a:lnTo>
                  <a:lnTo>
                    <a:pt x="21" y="61"/>
                  </a:lnTo>
                  <a:lnTo>
                    <a:pt x="24" y="61"/>
                  </a:lnTo>
                  <a:lnTo>
                    <a:pt x="30" y="57"/>
                  </a:lnTo>
                  <a:lnTo>
                    <a:pt x="31" y="56"/>
                  </a:lnTo>
                  <a:lnTo>
                    <a:pt x="31" y="54"/>
                  </a:lnTo>
                  <a:lnTo>
                    <a:pt x="31" y="52"/>
                  </a:lnTo>
                  <a:lnTo>
                    <a:pt x="21" y="4"/>
                  </a:lnTo>
                  <a:lnTo>
                    <a:pt x="21" y="2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0" y="54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15" name="Freeform 235"/>
            <p:cNvSpPr>
              <a:spLocks/>
            </p:cNvSpPr>
            <p:nvPr/>
          </p:nvSpPr>
          <p:spPr bwMode="auto">
            <a:xfrm>
              <a:off x="1217" y="1473"/>
              <a:ext cx="14" cy="30"/>
            </a:xfrm>
            <a:custGeom>
              <a:avLst/>
              <a:gdLst>
                <a:gd name="T0" fmla="*/ 7 w 28"/>
                <a:gd name="T1" fmla="*/ 55 h 60"/>
                <a:gd name="T2" fmla="*/ 10 w 28"/>
                <a:gd name="T3" fmla="*/ 57 h 60"/>
                <a:gd name="T4" fmla="*/ 14 w 28"/>
                <a:gd name="T5" fmla="*/ 59 h 60"/>
                <a:gd name="T6" fmla="*/ 17 w 28"/>
                <a:gd name="T7" fmla="*/ 60 h 60"/>
                <a:gd name="T8" fmla="*/ 23 w 28"/>
                <a:gd name="T9" fmla="*/ 60 h 60"/>
                <a:gd name="T10" fmla="*/ 24 w 28"/>
                <a:gd name="T11" fmla="*/ 59 h 60"/>
                <a:gd name="T12" fmla="*/ 28 w 28"/>
                <a:gd name="T13" fmla="*/ 57 h 60"/>
                <a:gd name="T14" fmla="*/ 28 w 28"/>
                <a:gd name="T15" fmla="*/ 55 h 60"/>
                <a:gd name="T16" fmla="*/ 28 w 28"/>
                <a:gd name="T17" fmla="*/ 52 h 60"/>
                <a:gd name="T18" fmla="*/ 23 w 28"/>
                <a:gd name="T19" fmla="*/ 5 h 60"/>
                <a:gd name="T20" fmla="*/ 17 w 28"/>
                <a:gd name="T21" fmla="*/ 4 h 60"/>
                <a:gd name="T22" fmla="*/ 14 w 28"/>
                <a:gd name="T23" fmla="*/ 2 h 60"/>
                <a:gd name="T24" fmla="*/ 10 w 28"/>
                <a:gd name="T25" fmla="*/ 0 h 60"/>
                <a:gd name="T26" fmla="*/ 7 w 28"/>
                <a:gd name="T27" fmla="*/ 0 h 60"/>
                <a:gd name="T28" fmla="*/ 3 w 28"/>
                <a:gd name="T29" fmla="*/ 2 h 60"/>
                <a:gd name="T30" fmla="*/ 0 w 28"/>
                <a:gd name="T31" fmla="*/ 4 h 60"/>
                <a:gd name="T32" fmla="*/ 0 w 28"/>
                <a:gd name="T33" fmla="*/ 5 h 60"/>
                <a:gd name="T34" fmla="*/ 0 w 28"/>
                <a:gd name="T35" fmla="*/ 7 h 60"/>
                <a:gd name="T36" fmla="*/ 7 w 28"/>
                <a:gd name="T37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60">
                  <a:moveTo>
                    <a:pt x="7" y="55"/>
                  </a:moveTo>
                  <a:lnTo>
                    <a:pt x="10" y="57"/>
                  </a:lnTo>
                  <a:lnTo>
                    <a:pt x="14" y="59"/>
                  </a:lnTo>
                  <a:lnTo>
                    <a:pt x="17" y="60"/>
                  </a:lnTo>
                  <a:lnTo>
                    <a:pt x="23" y="60"/>
                  </a:lnTo>
                  <a:lnTo>
                    <a:pt x="24" y="59"/>
                  </a:lnTo>
                  <a:lnTo>
                    <a:pt x="28" y="57"/>
                  </a:lnTo>
                  <a:lnTo>
                    <a:pt x="28" y="55"/>
                  </a:lnTo>
                  <a:lnTo>
                    <a:pt x="28" y="52"/>
                  </a:lnTo>
                  <a:lnTo>
                    <a:pt x="23" y="5"/>
                  </a:lnTo>
                  <a:lnTo>
                    <a:pt x="17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7" y="55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16" name="Freeform 236"/>
            <p:cNvSpPr>
              <a:spLocks/>
            </p:cNvSpPr>
            <p:nvPr/>
          </p:nvSpPr>
          <p:spPr bwMode="auto">
            <a:xfrm>
              <a:off x="1209" y="1430"/>
              <a:ext cx="15" cy="31"/>
            </a:xfrm>
            <a:custGeom>
              <a:avLst/>
              <a:gdLst>
                <a:gd name="T0" fmla="*/ 10 w 31"/>
                <a:gd name="T1" fmla="*/ 57 h 60"/>
                <a:gd name="T2" fmla="*/ 10 w 31"/>
                <a:gd name="T3" fmla="*/ 58 h 60"/>
                <a:gd name="T4" fmla="*/ 15 w 31"/>
                <a:gd name="T5" fmla="*/ 60 h 60"/>
                <a:gd name="T6" fmla="*/ 17 w 31"/>
                <a:gd name="T7" fmla="*/ 60 h 60"/>
                <a:gd name="T8" fmla="*/ 20 w 31"/>
                <a:gd name="T9" fmla="*/ 60 h 60"/>
                <a:gd name="T10" fmla="*/ 24 w 31"/>
                <a:gd name="T11" fmla="*/ 60 h 60"/>
                <a:gd name="T12" fmla="*/ 27 w 31"/>
                <a:gd name="T13" fmla="*/ 58 h 60"/>
                <a:gd name="T14" fmla="*/ 31 w 31"/>
                <a:gd name="T15" fmla="*/ 57 h 60"/>
                <a:gd name="T16" fmla="*/ 31 w 31"/>
                <a:gd name="T17" fmla="*/ 53 h 60"/>
                <a:gd name="T18" fmla="*/ 20 w 31"/>
                <a:gd name="T19" fmla="*/ 7 h 60"/>
                <a:gd name="T20" fmla="*/ 20 w 31"/>
                <a:gd name="T21" fmla="*/ 5 h 60"/>
                <a:gd name="T22" fmla="*/ 17 w 31"/>
                <a:gd name="T23" fmla="*/ 1 h 60"/>
                <a:gd name="T24" fmla="*/ 15 w 31"/>
                <a:gd name="T25" fmla="*/ 0 h 60"/>
                <a:gd name="T26" fmla="*/ 10 w 31"/>
                <a:gd name="T27" fmla="*/ 0 h 60"/>
                <a:gd name="T28" fmla="*/ 6 w 31"/>
                <a:gd name="T29" fmla="*/ 1 h 60"/>
                <a:gd name="T30" fmla="*/ 3 w 31"/>
                <a:gd name="T31" fmla="*/ 5 h 60"/>
                <a:gd name="T32" fmla="*/ 0 w 31"/>
                <a:gd name="T33" fmla="*/ 7 h 60"/>
                <a:gd name="T34" fmla="*/ 0 w 31"/>
                <a:gd name="T35" fmla="*/ 8 h 60"/>
                <a:gd name="T36" fmla="*/ 10 w 31"/>
                <a:gd name="T37" fmla="*/ 5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60">
                  <a:moveTo>
                    <a:pt x="10" y="57"/>
                  </a:moveTo>
                  <a:lnTo>
                    <a:pt x="10" y="58"/>
                  </a:lnTo>
                  <a:lnTo>
                    <a:pt x="15" y="60"/>
                  </a:lnTo>
                  <a:lnTo>
                    <a:pt x="17" y="60"/>
                  </a:lnTo>
                  <a:lnTo>
                    <a:pt x="20" y="60"/>
                  </a:lnTo>
                  <a:lnTo>
                    <a:pt x="24" y="60"/>
                  </a:lnTo>
                  <a:lnTo>
                    <a:pt x="27" y="58"/>
                  </a:lnTo>
                  <a:lnTo>
                    <a:pt x="31" y="57"/>
                  </a:lnTo>
                  <a:lnTo>
                    <a:pt x="31" y="53"/>
                  </a:lnTo>
                  <a:lnTo>
                    <a:pt x="20" y="7"/>
                  </a:lnTo>
                  <a:lnTo>
                    <a:pt x="20" y="5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5"/>
                  </a:lnTo>
                  <a:lnTo>
                    <a:pt x="0" y="7"/>
                  </a:lnTo>
                  <a:lnTo>
                    <a:pt x="0" y="8"/>
                  </a:lnTo>
                  <a:lnTo>
                    <a:pt x="10" y="57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17" name="Freeform 237"/>
            <p:cNvSpPr>
              <a:spLocks/>
            </p:cNvSpPr>
            <p:nvPr/>
          </p:nvSpPr>
          <p:spPr bwMode="auto">
            <a:xfrm>
              <a:off x="1202" y="1389"/>
              <a:ext cx="15" cy="29"/>
            </a:xfrm>
            <a:custGeom>
              <a:avLst/>
              <a:gdLst>
                <a:gd name="T0" fmla="*/ 7 w 29"/>
                <a:gd name="T1" fmla="*/ 55 h 59"/>
                <a:gd name="T2" fmla="*/ 10 w 29"/>
                <a:gd name="T3" fmla="*/ 57 h 59"/>
                <a:gd name="T4" fmla="*/ 14 w 29"/>
                <a:gd name="T5" fmla="*/ 59 h 59"/>
                <a:gd name="T6" fmla="*/ 17 w 29"/>
                <a:gd name="T7" fmla="*/ 59 h 59"/>
                <a:gd name="T8" fmla="*/ 20 w 29"/>
                <a:gd name="T9" fmla="*/ 59 h 59"/>
                <a:gd name="T10" fmla="*/ 24 w 29"/>
                <a:gd name="T11" fmla="*/ 59 h 59"/>
                <a:gd name="T12" fmla="*/ 29 w 29"/>
                <a:gd name="T13" fmla="*/ 57 h 59"/>
                <a:gd name="T14" fmla="*/ 29 w 29"/>
                <a:gd name="T15" fmla="*/ 55 h 59"/>
                <a:gd name="T16" fmla="*/ 29 w 29"/>
                <a:gd name="T17" fmla="*/ 52 h 59"/>
                <a:gd name="T18" fmla="*/ 20 w 29"/>
                <a:gd name="T19" fmla="*/ 5 h 59"/>
                <a:gd name="T20" fmla="*/ 17 w 29"/>
                <a:gd name="T21" fmla="*/ 4 h 59"/>
                <a:gd name="T22" fmla="*/ 14 w 29"/>
                <a:gd name="T23" fmla="*/ 0 h 59"/>
                <a:gd name="T24" fmla="*/ 10 w 29"/>
                <a:gd name="T25" fmla="*/ 0 h 59"/>
                <a:gd name="T26" fmla="*/ 7 w 29"/>
                <a:gd name="T27" fmla="*/ 0 h 59"/>
                <a:gd name="T28" fmla="*/ 3 w 29"/>
                <a:gd name="T29" fmla="*/ 0 h 59"/>
                <a:gd name="T30" fmla="*/ 0 w 29"/>
                <a:gd name="T31" fmla="*/ 4 h 59"/>
                <a:gd name="T32" fmla="*/ 0 w 29"/>
                <a:gd name="T33" fmla="*/ 5 h 59"/>
                <a:gd name="T34" fmla="*/ 0 w 29"/>
                <a:gd name="T35" fmla="*/ 7 h 59"/>
                <a:gd name="T36" fmla="*/ 7 w 29"/>
                <a:gd name="T37" fmla="*/ 55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" h="59">
                  <a:moveTo>
                    <a:pt x="7" y="55"/>
                  </a:moveTo>
                  <a:lnTo>
                    <a:pt x="10" y="57"/>
                  </a:lnTo>
                  <a:lnTo>
                    <a:pt x="14" y="59"/>
                  </a:lnTo>
                  <a:lnTo>
                    <a:pt x="17" y="59"/>
                  </a:lnTo>
                  <a:lnTo>
                    <a:pt x="20" y="59"/>
                  </a:lnTo>
                  <a:lnTo>
                    <a:pt x="24" y="59"/>
                  </a:lnTo>
                  <a:lnTo>
                    <a:pt x="29" y="57"/>
                  </a:lnTo>
                  <a:lnTo>
                    <a:pt x="29" y="55"/>
                  </a:lnTo>
                  <a:lnTo>
                    <a:pt x="29" y="52"/>
                  </a:lnTo>
                  <a:lnTo>
                    <a:pt x="20" y="5"/>
                  </a:lnTo>
                  <a:lnTo>
                    <a:pt x="17" y="4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7" y="55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18" name="Freeform 238"/>
            <p:cNvSpPr>
              <a:spLocks/>
            </p:cNvSpPr>
            <p:nvPr/>
          </p:nvSpPr>
          <p:spPr bwMode="auto">
            <a:xfrm>
              <a:off x="1192" y="1347"/>
              <a:ext cx="17" cy="30"/>
            </a:xfrm>
            <a:custGeom>
              <a:avLst/>
              <a:gdLst>
                <a:gd name="T0" fmla="*/ 13 w 34"/>
                <a:gd name="T1" fmla="*/ 55 h 60"/>
                <a:gd name="T2" fmla="*/ 13 w 34"/>
                <a:gd name="T3" fmla="*/ 57 h 60"/>
                <a:gd name="T4" fmla="*/ 16 w 34"/>
                <a:gd name="T5" fmla="*/ 58 h 60"/>
                <a:gd name="T6" fmla="*/ 20 w 34"/>
                <a:gd name="T7" fmla="*/ 60 h 60"/>
                <a:gd name="T8" fmla="*/ 23 w 34"/>
                <a:gd name="T9" fmla="*/ 60 h 60"/>
                <a:gd name="T10" fmla="*/ 27 w 34"/>
                <a:gd name="T11" fmla="*/ 58 h 60"/>
                <a:gd name="T12" fmla="*/ 30 w 34"/>
                <a:gd name="T13" fmla="*/ 57 h 60"/>
                <a:gd name="T14" fmla="*/ 34 w 34"/>
                <a:gd name="T15" fmla="*/ 55 h 60"/>
                <a:gd name="T16" fmla="*/ 34 w 34"/>
                <a:gd name="T17" fmla="*/ 51 h 60"/>
                <a:gd name="T18" fmla="*/ 23 w 34"/>
                <a:gd name="T19" fmla="*/ 5 h 60"/>
                <a:gd name="T20" fmla="*/ 20 w 34"/>
                <a:gd name="T21" fmla="*/ 2 h 60"/>
                <a:gd name="T22" fmla="*/ 16 w 34"/>
                <a:gd name="T23" fmla="*/ 0 h 60"/>
                <a:gd name="T24" fmla="*/ 13 w 34"/>
                <a:gd name="T25" fmla="*/ 0 h 60"/>
                <a:gd name="T26" fmla="*/ 9 w 34"/>
                <a:gd name="T27" fmla="*/ 0 h 60"/>
                <a:gd name="T28" fmla="*/ 6 w 34"/>
                <a:gd name="T29" fmla="*/ 0 h 60"/>
                <a:gd name="T30" fmla="*/ 0 w 34"/>
                <a:gd name="T31" fmla="*/ 2 h 60"/>
                <a:gd name="T32" fmla="*/ 0 w 34"/>
                <a:gd name="T33" fmla="*/ 5 h 60"/>
                <a:gd name="T34" fmla="*/ 0 w 34"/>
                <a:gd name="T35" fmla="*/ 7 h 60"/>
                <a:gd name="T36" fmla="*/ 13 w 34"/>
                <a:gd name="T37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60">
                  <a:moveTo>
                    <a:pt x="13" y="55"/>
                  </a:moveTo>
                  <a:lnTo>
                    <a:pt x="13" y="57"/>
                  </a:lnTo>
                  <a:lnTo>
                    <a:pt x="16" y="58"/>
                  </a:lnTo>
                  <a:lnTo>
                    <a:pt x="20" y="60"/>
                  </a:lnTo>
                  <a:lnTo>
                    <a:pt x="23" y="60"/>
                  </a:lnTo>
                  <a:lnTo>
                    <a:pt x="27" y="58"/>
                  </a:lnTo>
                  <a:lnTo>
                    <a:pt x="30" y="57"/>
                  </a:lnTo>
                  <a:lnTo>
                    <a:pt x="34" y="55"/>
                  </a:lnTo>
                  <a:lnTo>
                    <a:pt x="34" y="51"/>
                  </a:lnTo>
                  <a:lnTo>
                    <a:pt x="23" y="5"/>
                  </a:lnTo>
                  <a:lnTo>
                    <a:pt x="20" y="2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13" y="55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19" name="Freeform 239"/>
            <p:cNvSpPr>
              <a:spLocks/>
            </p:cNvSpPr>
            <p:nvPr/>
          </p:nvSpPr>
          <p:spPr bwMode="auto">
            <a:xfrm>
              <a:off x="1183" y="1306"/>
              <a:ext cx="17" cy="29"/>
            </a:xfrm>
            <a:custGeom>
              <a:avLst/>
              <a:gdLst>
                <a:gd name="T0" fmla="*/ 12 w 33"/>
                <a:gd name="T1" fmla="*/ 54 h 59"/>
                <a:gd name="T2" fmla="*/ 12 w 33"/>
                <a:gd name="T3" fmla="*/ 55 h 59"/>
                <a:gd name="T4" fmla="*/ 16 w 33"/>
                <a:gd name="T5" fmla="*/ 57 h 59"/>
                <a:gd name="T6" fmla="*/ 17 w 33"/>
                <a:gd name="T7" fmla="*/ 59 h 59"/>
                <a:gd name="T8" fmla="*/ 23 w 33"/>
                <a:gd name="T9" fmla="*/ 59 h 59"/>
                <a:gd name="T10" fmla="*/ 26 w 33"/>
                <a:gd name="T11" fmla="*/ 57 h 59"/>
                <a:gd name="T12" fmla="*/ 30 w 33"/>
                <a:gd name="T13" fmla="*/ 55 h 59"/>
                <a:gd name="T14" fmla="*/ 33 w 33"/>
                <a:gd name="T15" fmla="*/ 54 h 59"/>
                <a:gd name="T16" fmla="*/ 33 w 33"/>
                <a:gd name="T17" fmla="*/ 52 h 59"/>
                <a:gd name="T18" fmla="*/ 23 w 33"/>
                <a:gd name="T19" fmla="*/ 5 h 59"/>
                <a:gd name="T20" fmla="*/ 23 w 33"/>
                <a:gd name="T21" fmla="*/ 4 h 59"/>
                <a:gd name="T22" fmla="*/ 17 w 33"/>
                <a:gd name="T23" fmla="*/ 2 h 59"/>
                <a:gd name="T24" fmla="*/ 16 w 33"/>
                <a:gd name="T25" fmla="*/ 0 h 59"/>
                <a:gd name="T26" fmla="*/ 12 w 33"/>
                <a:gd name="T27" fmla="*/ 0 h 59"/>
                <a:gd name="T28" fmla="*/ 7 w 33"/>
                <a:gd name="T29" fmla="*/ 2 h 59"/>
                <a:gd name="T30" fmla="*/ 3 w 33"/>
                <a:gd name="T31" fmla="*/ 4 h 59"/>
                <a:gd name="T32" fmla="*/ 0 w 33"/>
                <a:gd name="T33" fmla="*/ 5 h 59"/>
                <a:gd name="T34" fmla="*/ 0 w 33"/>
                <a:gd name="T35" fmla="*/ 7 h 59"/>
                <a:gd name="T36" fmla="*/ 12 w 33"/>
                <a:gd name="T37" fmla="*/ 5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59">
                  <a:moveTo>
                    <a:pt x="12" y="54"/>
                  </a:moveTo>
                  <a:lnTo>
                    <a:pt x="12" y="55"/>
                  </a:lnTo>
                  <a:lnTo>
                    <a:pt x="16" y="57"/>
                  </a:lnTo>
                  <a:lnTo>
                    <a:pt x="17" y="59"/>
                  </a:lnTo>
                  <a:lnTo>
                    <a:pt x="23" y="59"/>
                  </a:lnTo>
                  <a:lnTo>
                    <a:pt x="26" y="57"/>
                  </a:lnTo>
                  <a:lnTo>
                    <a:pt x="30" y="55"/>
                  </a:lnTo>
                  <a:lnTo>
                    <a:pt x="33" y="54"/>
                  </a:lnTo>
                  <a:lnTo>
                    <a:pt x="33" y="52"/>
                  </a:lnTo>
                  <a:lnTo>
                    <a:pt x="23" y="5"/>
                  </a:lnTo>
                  <a:lnTo>
                    <a:pt x="23" y="4"/>
                  </a:lnTo>
                  <a:lnTo>
                    <a:pt x="17" y="2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20" name="Freeform 240"/>
            <p:cNvSpPr>
              <a:spLocks/>
            </p:cNvSpPr>
            <p:nvPr/>
          </p:nvSpPr>
          <p:spPr bwMode="auto">
            <a:xfrm>
              <a:off x="1177" y="1263"/>
              <a:ext cx="13" cy="30"/>
            </a:xfrm>
            <a:custGeom>
              <a:avLst/>
              <a:gdLst>
                <a:gd name="T0" fmla="*/ 5 w 26"/>
                <a:gd name="T1" fmla="*/ 55 h 58"/>
                <a:gd name="T2" fmla="*/ 10 w 26"/>
                <a:gd name="T3" fmla="*/ 57 h 58"/>
                <a:gd name="T4" fmla="*/ 12 w 26"/>
                <a:gd name="T5" fmla="*/ 58 h 58"/>
                <a:gd name="T6" fmla="*/ 15 w 26"/>
                <a:gd name="T7" fmla="*/ 58 h 58"/>
                <a:gd name="T8" fmla="*/ 19 w 26"/>
                <a:gd name="T9" fmla="*/ 58 h 58"/>
                <a:gd name="T10" fmla="*/ 24 w 26"/>
                <a:gd name="T11" fmla="*/ 58 h 58"/>
                <a:gd name="T12" fmla="*/ 26 w 26"/>
                <a:gd name="T13" fmla="*/ 57 h 58"/>
                <a:gd name="T14" fmla="*/ 26 w 26"/>
                <a:gd name="T15" fmla="*/ 55 h 58"/>
                <a:gd name="T16" fmla="*/ 26 w 26"/>
                <a:gd name="T17" fmla="*/ 53 h 58"/>
                <a:gd name="T18" fmla="*/ 19 w 26"/>
                <a:gd name="T19" fmla="*/ 5 h 58"/>
                <a:gd name="T20" fmla="*/ 15 w 26"/>
                <a:gd name="T21" fmla="*/ 3 h 58"/>
                <a:gd name="T22" fmla="*/ 12 w 26"/>
                <a:gd name="T23" fmla="*/ 2 h 58"/>
                <a:gd name="T24" fmla="*/ 10 w 26"/>
                <a:gd name="T25" fmla="*/ 0 h 58"/>
                <a:gd name="T26" fmla="*/ 5 w 26"/>
                <a:gd name="T27" fmla="*/ 0 h 58"/>
                <a:gd name="T28" fmla="*/ 1 w 26"/>
                <a:gd name="T29" fmla="*/ 2 h 58"/>
                <a:gd name="T30" fmla="*/ 0 w 26"/>
                <a:gd name="T31" fmla="*/ 3 h 58"/>
                <a:gd name="T32" fmla="*/ 0 w 26"/>
                <a:gd name="T33" fmla="*/ 5 h 58"/>
                <a:gd name="T34" fmla="*/ 0 w 26"/>
                <a:gd name="T35" fmla="*/ 7 h 58"/>
                <a:gd name="T36" fmla="*/ 5 w 26"/>
                <a:gd name="T37" fmla="*/ 5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58">
                  <a:moveTo>
                    <a:pt x="5" y="55"/>
                  </a:moveTo>
                  <a:lnTo>
                    <a:pt x="10" y="57"/>
                  </a:lnTo>
                  <a:lnTo>
                    <a:pt x="12" y="58"/>
                  </a:lnTo>
                  <a:lnTo>
                    <a:pt x="15" y="58"/>
                  </a:lnTo>
                  <a:lnTo>
                    <a:pt x="19" y="58"/>
                  </a:lnTo>
                  <a:lnTo>
                    <a:pt x="24" y="58"/>
                  </a:lnTo>
                  <a:lnTo>
                    <a:pt x="26" y="57"/>
                  </a:lnTo>
                  <a:lnTo>
                    <a:pt x="26" y="55"/>
                  </a:lnTo>
                  <a:lnTo>
                    <a:pt x="26" y="53"/>
                  </a:lnTo>
                  <a:lnTo>
                    <a:pt x="19" y="5"/>
                  </a:lnTo>
                  <a:lnTo>
                    <a:pt x="15" y="3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5" y="55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21" name="Freeform 241"/>
            <p:cNvSpPr>
              <a:spLocks/>
            </p:cNvSpPr>
            <p:nvPr/>
          </p:nvSpPr>
          <p:spPr bwMode="auto">
            <a:xfrm>
              <a:off x="1168" y="1222"/>
              <a:ext cx="15" cy="29"/>
            </a:xfrm>
            <a:custGeom>
              <a:avLst/>
              <a:gdLst>
                <a:gd name="T0" fmla="*/ 10 w 31"/>
                <a:gd name="T1" fmla="*/ 55 h 59"/>
                <a:gd name="T2" fmla="*/ 10 w 31"/>
                <a:gd name="T3" fmla="*/ 57 h 59"/>
                <a:gd name="T4" fmla="*/ 13 w 31"/>
                <a:gd name="T5" fmla="*/ 59 h 59"/>
                <a:gd name="T6" fmla="*/ 19 w 31"/>
                <a:gd name="T7" fmla="*/ 59 h 59"/>
                <a:gd name="T8" fmla="*/ 20 w 31"/>
                <a:gd name="T9" fmla="*/ 59 h 59"/>
                <a:gd name="T10" fmla="*/ 24 w 31"/>
                <a:gd name="T11" fmla="*/ 59 h 59"/>
                <a:gd name="T12" fmla="*/ 29 w 31"/>
                <a:gd name="T13" fmla="*/ 57 h 59"/>
                <a:gd name="T14" fmla="*/ 31 w 31"/>
                <a:gd name="T15" fmla="*/ 55 h 59"/>
                <a:gd name="T16" fmla="*/ 31 w 31"/>
                <a:gd name="T17" fmla="*/ 52 h 59"/>
                <a:gd name="T18" fmla="*/ 20 w 31"/>
                <a:gd name="T19" fmla="*/ 5 h 59"/>
                <a:gd name="T20" fmla="*/ 19 w 31"/>
                <a:gd name="T21" fmla="*/ 2 h 59"/>
                <a:gd name="T22" fmla="*/ 13 w 31"/>
                <a:gd name="T23" fmla="*/ 0 h 59"/>
                <a:gd name="T24" fmla="*/ 10 w 31"/>
                <a:gd name="T25" fmla="*/ 0 h 59"/>
                <a:gd name="T26" fmla="*/ 8 w 31"/>
                <a:gd name="T27" fmla="*/ 0 h 59"/>
                <a:gd name="T28" fmla="*/ 3 w 31"/>
                <a:gd name="T29" fmla="*/ 0 h 59"/>
                <a:gd name="T30" fmla="*/ 0 w 31"/>
                <a:gd name="T31" fmla="*/ 2 h 59"/>
                <a:gd name="T32" fmla="*/ 0 w 31"/>
                <a:gd name="T33" fmla="*/ 5 h 59"/>
                <a:gd name="T34" fmla="*/ 0 w 31"/>
                <a:gd name="T35" fmla="*/ 7 h 59"/>
                <a:gd name="T36" fmla="*/ 10 w 31"/>
                <a:gd name="T37" fmla="*/ 55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59">
                  <a:moveTo>
                    <a:pt x="10" y="55"/>
                  </a:moveTo>
                  <a:lnTo>
                    <a:pt x="10" y="57"/>
                  </a:lnTo>
                  <a:lnTo>
                    <a:pt x="13" y="59"/>
                  </a:lnTo>
                  <a:lnTo>
                    <a:pt x="19" y="59"/>
                  </a:lnTo>
                  <a:lnTo>
                    <a:pt x="20" y="59"/>
                  </a:lnTo>
                  <a:lnTo>
                    <a:pt x="24" y="59"/>
                  </a:lnTo>
                  <a:lnTo>
                    <a:pt x="29" y="57"/>
                  </a:lnTo>
                  <a:lnTo>
                    <a:pt x="31" y="55"/>
                  </a:lnTo>
                  <a:lnTo>
                    <a:pt x="31" y="52"/>
                  </a:lnTo>
                  <a:lnTo>
                    <a:pt x="20" y="5"/>
                  </a:lnTo>
                  <a:lnTo>
                    <a:pt x="19" y="2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10" y="55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22" name="Freeform 242"/>
            <p:cNvSpPr>
              <a:spLocks/>
            </p:cNvSpPr>
            <p:nvPr/>
          </p:nvSpPr>
          <p:spPr bwMode="auto">
            <a:xfrm>
              <a:off x="1159" y="1180"/>
              <a:ext cx="16" cy="30"/>
            </a:xfrm>
            <a:custGeom>
              <a:avLst/>
              <a:gdLst>
                <a:gd name="T0" fmla="*/ 11 w 31"/>
                <a:gd name="T1" fmla="*/ 53 h 60"/>
                <a:gd name="T2" fmla="*/ 11 w 31"/>
                <a:gd name="T3" fmla="*/ 57 h 60"/>
                <a:gd name="T4" fmla="*/ 14 w 31"/>
                <a:gd name="T5" fmla="*/ 58 h 60"/>
                <a:gd name="T6" fmla="*/ 18 w 31"/>
                <a:gd name="T7" fmla="*/ 60 h 60"/>
                <a:gd name="T8" fmla="*/ 21 w 31"/>
                <a:gd name="T9" fmla="*/ 60 h 60"/>
                <a:gd name="T10" fmla="*/ 26 w 31"/>
                <a:gd name="T11" fmla="*/ 58 h 60"/>
                <a:gd name="T12" fmla="*/ 28 w 31"/>
                <a:gd name="T13" fmla="*/ 57 h 60"/>
                <a:gd name="T14" fmla="*/ 31 w 31"/>
                <a:gd name="T15" fmla="*/ 53 h 60"/>
                <a:gd name="T16" fmla="*/ 31 w 31"/>
                <a:gd name="T17" fmla="*/ 52 h 60"/>
                <a:gd name="T18" fmla="*/ 21 w 31"/>
                <a:gd name="T19" fmla="*/ 5 h 60"/>
                <a:gd name="T20" fmla="*/ 21 w 31"/>
                <a:gd name="T21" fmla="*/ 2 h 60"/>
                <a:gd name="T22" fmla="*/ 18 w 31"/>
                <a:gd name="T23" fmla="*/ 0 h 60"/>
                <a:gd name="T24" fmla="*/ 14 w 31"/>
                <a:gd name="T25" fmla="*/ 0 h 60"/>
                <a:gd name="T26" fmla="*/ 11 w 31"/>
                <a:gd name="T27" fmla="*/ 0 h 60"/>
                <a:gd name="T28" fmla="*/ 7 w 31"/>
                <a:gd name="T29" fmla="*/ 0 h 60"/>
                <a:gd name="T30" fmla="*/ 4 w 31"/>
                <a:gd name="T31" fmla="*/ 2 h 60"/>
                <a:gd name="T32" fmla="*/ 0 w 31"/>
                <a:gd name="T33" fmla="*/ 5 h 60"/>
                <a:gd name="T34" fmla="*/ 0 w 31"/>
                <a:gd name="T35" fmla="*/ 7 h 60"/>
                <a:gd name="T36" fmla="*/ 11 w 31"/>
                <a:gd name="T37" fmla="*/ 5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60">
                  <a:moveTo>
                    <a:pt x="11" y="53"/>
                  </a:moveTo>
                  <a:lnTo>
                    <a:pt x="11" y="57"/>
                  </a:lnTo>
                  <a:lnTo>
                    <a:pt x="14" y="58"/>
                  </a:lnTo>
                  <a:lnTo>
                    <a:pt x="18" y="60"/>
                  </a:lnTo>
                  <a:lnTo>
                    <a:pt x="21" y="60"/>
                  </a:lnTo>
                  <a:lnTo>
                    <a:pt x="26" y="58"/>
                  </a:lnTo>
                  <a:lnTo>
                    <a:pt x="28" y="57"/>
                  </a:lnTo>
                  <a:lnTo>
                    <a:pt x="31" y="53"/>
                  </a:lnTo>
                  <a:lnTo>
                    <a:pt x="31" y="52"/>
                  </a:lnTo>
                  <a:lnTo>
                    <a:pt x="21" y="5"/>
                  </a:lnTo>
                  <a:lnTo>
                    <a:pt x="21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23" name="Freeform 243"/>
            <p:cNvSpPr>
              <a:spLocks/>
            </p:cNvSpPr>
            <p:nvPr/>
          </p:nvSpPr>
          <p:spPr bwMode="auto">
            <a:xfrm>
              <a:off x="1152" y="1138"/>
              <a:ext cx="14" cy="30"/>
            </a:xfrm>
            <a:custGeom>
              <a:avLst/>
              <a:gdLst>
                <a:gd name="T0" fmla="*/ 7 w 28"/>
                <a:gd name="T1" fmla="*/ 55 h 60"/>
                <a:gd name="T2" fmla="*/ 11 w 28"/>
                <a:gd name="T3" fmla="*/ 56 h 60"/>
                <a:gd name="T4" fmla="*/ 14 w 28"/>
                <a:gd name="T5" fmla="*/ 58 h 60"/>
                <a:gd name="T6" fmla="*/ 18 w 28"/>
                <a:gd name="T7" fmla="*/ 60 h 60"/>
                <a:gd name="T8" fmla="*/ 21 w 28"/>
                <a:gd name="T9" fmla="*/ 60 h 60"/>
                <a:gd name="T10" fmla="*/ 25 w 28"/>
                <a:gd name="T11" fmla="*/ 58 h 60"/>
                <a:gd name="T12" fmla="*/ 28 w 28"/>
                <a:gd name="T13" fmla="*/ 56 h 60"/>
                <a:gd name="T14" fmla="*/ 28 w 28"/>
                <a:gd name="T15" fmla="*/ 55 h 60"/>
                <a:gd name="T16" fmla="*/ 28 w 28"/>
                <a:gd name="T17" fmla="*/ 53 h 60"/>
                <a:gd name="T18" fmla="*/ 21 w 28"/>
                <a:gd name="T19" fmla="*/ 6 h 60"/>
                <a:gd name="T20" fmla="*/ 18 w 28"/>
                <a:gd name="T21" fmla="*/ 5 h 60"/>
                <a:gd name="T22" fmla="*/ 14 w 28"/>
                <a:gd name="T23" fmla="*/ 3 h 60"/>
                <a:gd name="T24" fmla="*/ 11 w 28"/>
                <a:gd name="T25" fmla="*/ 0 h 60"/>
                <a:gd name="T26" fmla="*/ 7 w 28"/>
                <a:gd name="T27" fmla="*/ 0 h 60"/>
                <a:gd name="T28" fmla="*/ 4 w 28"/>
                <a:gd name="T29" fmla="*/ 3 h 60"/>
                <a:gd name="T30" fmla="*/ 0 w 28"/>
                <a:gd name="T31" fmla="*/ 5 h 60"/>
                <a:gd name="T32" fmla="*/ 0 w 28"/>
                <a:gd name="T33" fmla="*/ 6 h 60"/>
                <a:gd name="T34" fmla="*/ 0 w 28"/>
                <a:gd name="T35" fmla="*/ 8 h 60"/>
                <a:gd name="T36" fmla="*/ 7 w 28"/>
                <a:gd name="T37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60">
                  <a:moveTo>
                    <a:pt x="7" y="55"/>
                  </a:moveTo>
                  <a:lnTo>
                    <a:pt x="11" y="56"/>
                  </a:lnTo>
                  <a:lnTo>
                    <a:pt x="14" y="58"/>
                  </a:lnTo>
                  <a:lnTo>
                    <a:pt x="18" y="60"/>
                  </a:lnTo>
                  <a:lnTo>
                    <a:pt x="21" y="60"/>
                  </a:lnTo>
                  <a:lnTo>
                    <a:pt x="25" y="58"/>
                  </a:lnTo>
                  <a:lnTo>
                    <a:pt x="28" y="56"/>
                  </a:lnTo>
                  <a:lnTo>
                    <a:pt x="28" y="55"/>
                  </a:lnTo>
                  <a:lnTo>
                    <a:pt x="28" y="53"/>
                  </a:lnTo>
                  <a:lnTo>
                    <a:pt x="21" y="6"/>
                  </a:lnTo>
                  <a:lnTo>
                    <a:pt x="18" y="5"/>
                  </a:lnTo>
                  <a:lnTo>
                    <a:pt x="14" y="3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7" y="55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24" name="Freeform 244"/>
            <p:cNvSpPr>
              <a:spLocks/>
            </p:cNvSpPr>
            <p:nvPr/>
          </p:nvSpPr>
          <p:spPr bwMode="auto">
            <a:xfrm>
              <a:off x="1145" y="1105"/>
              <a:ext cx="14" cy="21"/>
            </a:xfrm>
            <a:custGeom>
              <a:avLst/>
              <a:gdLst>
                <a:gd name="T0" fmla="*/ 7 w 28"/>
                <a:gd name="T1" fmla="*/ 38 h 41"/>
                <a:gd name="T2" fmla="*/ 7 w 28"/>
                <a:gd name="T3" fmla="*/ 40 h 41"/>
                <a:gd name="T4" fmla="*/ 11 w 28"/>
                <a:gd name="T5" fmla="*/ 41 h 41"/>
                <a:gd name="T6" fmla="*/ 14 w 28"/>
                <a:gd name="T7" fmla="*/ 41 h 41"/>
                <a:gd name="T8" fmla="*/ 18 w 28"/>
                <a:gd name="T9" fmla="*/ 41 h 41"/>
                <a:gd name="T10" fmla="*/ 21 w 28"/>
                <a:gd name="T11" fmla="*/ 41 h 41"/>
                <a:gd name="T12" fmla="*/ 25 w 28"/>
                <a:gd name="T13" fmla="*/ 40 h 41"/>
                <a:gd name="T14" fmla="*/ 28 w 28"/>
                <a:gd name="T15" fmla="*/ 38 h 41"/>
                <a:gd name="T16" fmla="*/ 28 w 28"/>
                <a:gd name="T17" fmla="*/ 36 h 41"/>
                <a:gd name="T18" fmla="*/ 21 w 28"/>
                <a:gd name="T19" fmla="*/ 7 h 41"/>
                <a:gd name="T20" fmla="*/ 18 w 28"/>
                <a:gd name="T21" fmla="*/ 4 h 41"/>
                <a:gd name="T22" fmla="*/ 14 w 28"/>
                <a:gd name="T23" fmla="*/ 2 h 41"/>
                <a:gd name="T24" fmla="*/ 11 w 28"/>
                <a:gd name="T25" fmla="*/ 0 h 41"/>
                <a:gd name="T26" fmla="*/ 7 w 28"/>
                <a:gd name="T27" fmla="*/ 2 h 41"/>
                <a:gd name="T28" fmla="*/ 4 w 28"/>
                <a:gd name="T29" fmla="*/ 4 h 41"/>
                <a:gd name="T30" fmla="*/ 0 w 28"/>
                <a:gd name="T31" fmla="*/ 7 h 41"/>
                <a:gd name="T32" fmla="*/ 0 w 28"/>
                <a:gd name="T33" fmla="*/ 9 h 41"/>
                <a:gd name="T34" fmla="*/ 7 w 28"/>
                <a:gd name="T35" fmla="*/ 3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" h="41">
                  <a:moveTo>
                    <a:pt x="7" y="38"/>
                  </a:moveTo>
                  <a:lnTo>
                    <a:pt x="7" y="40"/>
                  </a:lnTo>
                  <a:lnTo>
                    <a:pt x="11" y="41"/>
                  </a:lnTo>
                  <a:lnTo>
                    <a:pt x="14" y="41"/>
                  </a:lnTo>
                  <a:lnTo>
                    <a:pt x="18" y="41"/>
                  </a:lnTo>
                  <a:lnTo>
                    <a:pt x="21" y="41"/>
                  </a:lnTo>
                  <a:lnTo>
                    <a:pt x="25" y="40"/>
                  </a:lnTo>
                  <a:lnTo>
                    <a:pt x="28" y="38"/>
                  </a:lnTo>
                  <a:lnTo>
                    <a:pt x="28" y="36"/>
                  </a:lnTo>
                  <a:lnTo>
                    <a:pt x="21" y="7"/>
                  </a:lnTo>
                  <a:lnTo>
                    <a:pt x="18" y="4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4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7" y="38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25" name="Freeform 245"/>
            <p:cNvSpPr>
              <a:spLocks/>
            </p:cNvSpPr>
            <p:nvPr/>
          </p:nvSpPr>
          <p:spPr bwMode="auto">
            <a:xfrm>
              <a:off x="1094" y="1045"/>
              <a:ext cx="115" cy="68"/>
            </a:xfrm>
            <a:custGeom>
              <a:avLst/>
              <a:gdLst>
                <a:gd name="T0" fmla="*/ 231 w 231"/>
                <a:gd name="T1" fmla="*/ 122 h 136"/>
                <a:gd name="T2" fmla="*/ 89 w 231"/>
                <a:gd name="T3" fmla="*/ 0 h 136"/>
                <a:gd name="T4" fmla="*/ 0 w 231"/>
                <a:gd name="T5" fmla="*/ 136 h 136"/>
                <a:gd name="T6" fmla="*/ 231 w 231"/>
                <a:gd name="T7" fmla="*/ 122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" h="136">
                  <a:moveTo>
                    <a:pt x="231" y="122"/>
                  </a:moveTo>
                  <a:lnTo>
                    <a:pt x="89" y="0"/>
                  </a:lnTo>
                  <a:lnTo>
                    <a:pt x="0" y="136"/>
                  </a:lnTo>
                  <a:lnTo>
                    <a:pt x="231" y="122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26" name="Freeform 246"/>
            <p:cNvSpPr>
              <a:spLocks/>
            </p:cNvSpPr>
            <p:nvPr/>
          </p:nvSpPr>
          <p:spPr bwMode="auto">
            <a:xfrm>
              <a:off x="1001" y="1841"/>
              <a:ext cx="124" cy="246"/>
            </a:xfrm>
            <a:custGeom>
              <a:avLst/>
              <a:gdLst>
                <a:gd name="T0" fmla="*/ 39 w 248"/>
                <a:gd name="T1" fmla="*/ 2 h 492"/>
                <a:gd name="T2" fmla="*/ 30 w 248"/>
                <a:gd name="T3" fmla="*/ 7 h 492"/>
                <a:gd name="T4" fmla="*/ 21 w 248"/>
                <a:gd name="T5" fmla="*/ 14 h 492"/>
                <a:gd name="T6" fmla="*/ 16 w 248"/>
                <a:gd name="T7" fmla="*/ 22 h 492"/>
                <a:gd name="T8" fmla="*/ 11 w 248"/>
                <a:gd name="T9" fmla="*/ 32 h 492"/>
                <a:gd name="T10" fmla="*/ 6 w 248"/>
                <a:gd name="T11" fmla="*/ 46 h 492"/>
                <a:gd name="T12" fmla="*/ 4 w 248"/>
                <a:gd name="T13" fmla="*/ 62 h 492"/>
                <a:gd name="T14" fmla="*/ 0 w 248"/>
                <a:gd name="T15" fmla="*/ 77 h 492"/>
                <a:gd name="T16" fmla="*/ 0 w 248"/>
                <a:gd name="T17" fmla="*/ 94 h 492"/>
                <a:gd name="T18" fmla="*/ 4 w 248"/>
                <a:gd name="T19" fmla="*/ 136 h 492"/>
                <a:gd name="T20" fmla="*/ 7 w 248"/>
                <a:gd name="T21" fmla="*/ 179 h 492"/>
                <a:gd name="T22" fmla="*/ 20 w 248"/>
                <a:gd name="T23" fmla="*/ 227 h 492"/>
                <a:gd name="T24" fmla="*/ 35 w 248"/>
                <a:gd name="T25" fmla="*/ 277 h 492"/>
                <a:gd name="T26" fmla="*/ 53 w 248"/>
                <a:gd name="T27" fmla="*/ 327 h 492"/>
                <a:gd name="T28" fmla="*/ 75 w 248"/>
                <a:gd name="T29" fmla="*/ 370 h 492"/>
                <a:gd name="T30" fmla="*/ 100 w 248"/>
                <a:gd name="T31" fmla="*/ 409 h 492"/>
                <a:gd name="T32" fmla="*/ 110 w 248"/>
                <a:gd name="T33" fmla="*/ 427 h 492"/>
                <a:gd name="T34" fmla="*/ 123 w 248"/>
                <a:gd name="T35" fmla="*/ 440 h 492"/>
                <a:gd name="T36" fmla="*/ 135 w 248"/>
                <a:gd name="T37" fmla="*/ 454 h 492"/>
                <a:gd name="T38" fmla="*/ 147 w 248"/>
                <a:gd name="T39" fmla="*/ 466 h 492"/>
                <a:gd name="T40" fmla="*/ 157 w 248"/>
                <a:gd name="T41" fmla="*/ 475 h 492"/>
                <a:gd name="T42" fmla="*/ 168 w 248"/>
                <a:gd name="T43" fmla="*/ 483 h 492"/>
                <a:gd name="T44" fmla="*/ 180 w 248"/>
                <a:gd name="T45" fmla="*/ 489 h 492"/>
                <a:gd name="T46" fmla="*/ 191 w 248"/>
                <a:gd name="T47" fmla="*/ 492 h 492"/>
                <a:gd name="T48" fmla="*/ 199 w 248"/>
                <a:gd name="T49" fmla="*/ 492 h 492"/>
                <a:gd name="T50" fmla="*/ 210 w 248"/>
                <a:gd name="T51" fmla="*/ 490 h 492"/>
                <a:gd name="T52" fmla="*/ 218 w 248"/>
                <a:gd name="T53" fmla="*/ 485 h 492"/>
                <a:gd name="T54" fmla="*/ 227 w 248"/>
                <a:gd name="T55" fmla="*/ 478 h 492"/>
                <a:gd name="T56" fmla="*/ 232 w 248"/>
                <a:gd name="T57" fmla="*/ 470 h 492"/>
                <a:gd name="T58" fmla="*/ 239 w 248"/>
                <a:gd name="T59" fmla="*/ 459 h 492"/>
                <a:gd name="T60" fmla="*/ 243 w 248"/>
                <a:gd name="T61" fmla="*/ 447 h 492"/>
                <a:gd name="T62" fmla="*/ 245 w 248"/>
                <a:gd name="T63" fmla="*/ 432 h 492"/>
                <a:gd name="T64" fmla="*/ 248 w 248"/>
                <a:gd name="T65" fmla="*/ 397 h 492"/>
                <a:gd name="T66" fmla="*/ 245 w 248"/>
                <a:gd name="T67" fmla="*/ 358 h 492"/>
                <a:gd name="T68" fmla="*/ 239 w 248"/>
                <a:gd name="T69" fmla="*/ 315 h 492"/>
                <a:gd name="T70" fmla="*/ 229 w 248"/>
                <a:gd name="T71" fmla="*/ 267 h 492"/>
                <a:gd name="T72" fmla="*/ 213 w 248"/>
                <a:gd name="T73" fmla="*/ 217 h 492"/>
                <a:gd name="T74" fmla="*/ 196 w 248"/>
                <a:gd name="T75" fmla="*/ 167 h 492"/>
                <a:gd name="T76" fmla="*/ 173 w 248"/>
                <a:gd name="T77" fmla="*/ 124 h 492"/>
                <a:gd name="T78" fmla="*/ 149 w 248"/>
                <a:gd name="T79" fmla="*/ 84 h 492"/>
                <a:gd name="T80" fmla="*/ 138 w 248"/>
                <a:gd name="T81" fmla="*/ 69 h 492"/>
                <a:gd name="T82" fmla="*/ 126 w 248"/>
                <a:gd name="T83" fmla="*/ 53 h 492"/>
                <a:gd name="T84" fmla="*/ 114 w 248"/>
                <a:gd name="T85" fmla="*/ 38 h 492"/>
                <a:gd name="T86" fmla="*/ 102 w 248"/>
                <a:gd name="T87" fmla="*/ 27 h 492"/>
                <a:gd name="T88" fmla="*/ 91 w 248"/>
                <a:gd name="T89" fmla="*/ 17 h 492"/>
                <a:gd name="T90" fmla="*/ 81 w 248"/>
                <a:gd name="T91" fmla="*/ 10 h 492"/>
                <a:gd name="T92" fmla="*/ 68 w 248"/>
                <a:gd name="T93" fmla="*/ 3 h 492"/>
                <a:gd name="T94" fmla="*/ 58 w 248"/>
                <a:gd name="T95" fmla="*/ 0 h 492"/>
                <a:gd name="T96" fmla="*/ 48 w 248"/>
                <a:gd name="T97" fmla="*/ 0 h 492"/>
                <a:gd name="T98" fmla="*/ 39 w 248"/>
                <a:gd name="T99" fmla="*/ 2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48" h="492">
                  <a:moveTo>
                    <a:pt x="39" y="2"/>
                  </a:moveTo>
                  <a:lnTo>
                    <a:pt x="30" y="7"/>
                  </a:lnTo>
                  <a:lnTo>
                    <a:pt x="21" y="14"/>
                  </a:lnTo>
                  <a:lnTo>
                    <a:pt x="16" y="22"/>
                  </a:lnTo>
                  <a:lnTo>
                    <a:pt x="11" y="32"/>
                  </a:lnTo>
                  <a:lnTo>
                    <a:pt x="6" y="46"/>
                  </a:lnTo>
                  <a:lnTo>
                    <a:pt x="4" y="62"/>
                  </a:lnTo>
                  <a:lnTo>
                    <a:pt x="0" y="77"/>
                  </a:lnTo>
                  <a:lnTo>
                    <a:pt x="0" y="94"/>
                  </a:lnTo>
                  <a:lnTo>
                    <a:pt x="4" y="136"/>
                  </a:lnTo>
                  <a:lnTo>
                    <a:pt x="7" y="179"/>
                  </a:lnTo>
                  <a:lnTo>
                    <a:pt x="20" y="227"/>
                  </a:lnTo>
                  <a:lnTo>
                    <a:pt x="35" y="277"/>
                  </a:lnTo>
                  <a:lnTo>
                    <a:pt x="53" y="327"/>
                  </a:lnTo>
                  <a:lnTo>
                    <a:pt x="75" y="370"/>
                  </a:lnTo>
                  <a:lnTo>
                    <a:pt x="100" y="409"/>
                  </a:lnTo>
                  <a:lnTo>
                    <a:pt x="110" y="427"/>
                  </a:lnTo>
                  <a:lnTo>
                    <a:pt x="123" y="440"/>
                  </a:lnTo>
                  <a:lnTo>
                    <a:pt x="135" y="454"/>
                  </a:lnTo>
                  <a:lnTo>
                    <a:pt x="147" y="466"/>
                  </a:lnTo>
                  <a:lnTo>
                    <a:pt x="157" y="475"/>
                  </a:lnTo>
                  <a:lnTo>
                    <a:pt x="168" y="483"/>
                  </a:lnTo>
                  <a:lnTo>
                    <a:pt x="180" y="489"/>
                  </a:lnTo>
                  <a:lnTo>
                    <a:pt x="191" y="492"/>
                  </a:lnTo>
                  <a:lnTo>
                    <a:pt x="199" y="492"/>
                  </a:lnTo>
                  <a:lnTo>
                    <a:pt x="210" y="490"/>
                  </a:lnTo>
                  <a:lnTo>
                    <a:pt x="218" y="485"/>
                  </a:lnTo>
                  <a:lnTo>
                    <a:pt x="227" y="478"/>
                  </a:lnTo>
                  <a:lnTo>
                    <a:pt x="232" y="470"/>
                  </a:lnTo>
                  <a:lnTo>
                    <a:pt x="239" y="459"/>
                  </a:lnTo>
                  <a:lnTo>
                    <a:pt x="243" y="447"/>
                  </a:lnTo>
                  <a:lnTo>
                    <a:pt x="245" y="432"/>
                  </a:lnTo>
                  <a:lnTo>
                    <a:pt x="248" y="397"/>
                  </a:lnTo>
                  <a:lnTo>
                    <a:pt x="245" y="358"/>
                  </a:lnTo>
                  <a:lnTo>
                    <a:pt x="239" y="315"/>
                  </a:lnTo>
                  <a:lnTo>
                    <a:pt x="229" y="267"/>
                  </a:lnTo>
                  <a:lnTo>
                    <a:pt x="213" y="217"/>
                  </a:lnTo>
                  <a:lnTo>
                    <a:pt x="196" y="167"/>
                  </a:lnTo>
                  <a:lnTo>
                    <a:pt x="173" y="124"/>
                  </a:lnTo>
                  <a:lnTo>
                    <a:pt x="149" y="84"/>
                  </a:lnTo>
                  <a:lnTo>
                    <a:pt x="138" y="69"/>
                  </a:lnTo>
                  <a:lnTo>
                    <a:pt x="126" y="53"/>
                  </a:lnTo>
                  <a:lnTo>
                    <a:pt x="114" y="38"/>
                  </a:lnTo>
                  <a:lnTo>
                    <a:pt x="102" y="27"/>
                  </a:lnTo>
                  <a:lnTo>
                    <a:pt x="91" y="17"/>
                  </a:lnTo>
                  <a:lnTo>
                    <a:pt x="81" y="10"/>
                  </a:lnTo>
                  <a:lnTo>
                    <a:pt x="68" y="3"/>
                  </a:lnTo>
                  <a:lnTo>
                    <a:pt x="58" y="0"/>
                  </a:lnTo>
                  <a:lnTo>
                    <a:pt x="48" y="0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27" name="Freeform 247"/>
            <p:cNvSpPr>
              <a:spLocks/>
            </p:cNvSpPr>
            <p:nvPr/>
          </p:nvSpPr>
          <p:spPr bwMode="auto">
            <a:xfrm>
              <a:off x="974" y="1646"/>
              <a:ext cx="60" cy="185"/>
            </a:xfrm>
            <a:custGeom>
              <a:avLst/>
              <a:gdLst>
                <a:gd name="T0" fmla="*/ 16 w 121"/>
                <a:gd name="T1" fmla="*/ 0 h 370"/>
                <a:gd name="T2" fmla="*/ 13 w 121"/>
                <a:gd name="T3" fmla="*/ 4 h 370"/>
                <a:gd name="T4" fmla="*/ 9 w 121"/>
                <a:gd name="T5" fmla="*/ 7 h 370"/>
                <a:gd name="T6" fmla="*/ 7 w 121"/>
                <a:gd name="T7" fmla="*/ 12 h 370"/>
                <a:gd name="T8" fmla="*/ 4 w 121"/>
                <a:gd name="T9" fmla="*/ 21 h 370"/>
                <a:gd name="T10" fmla="*/ 2 w 121"/>
                <a:gd name="T11" fmla="*/ 40 h 370"/>
                <a:gd name="T12" fmla="*/ 0 w 121"/>
                <a:gd name="T13" fmla="*/ 64 h 370"/>
                <a:gd name="T14" fmla="*/ 4 w 121"/>
                <a:gd name="T15" fmla="*/ 93 h 370"/>
                <a:gd name="T16" fmla="*/ 9 w 121"/>
                <a:gd name="T17" fmla="*/ 126 h 370"/>
                <a:gd name="T18" fmla="*/ 14 w 121"/>
                <a:gd name="T19" fmla="*/ 162 h 370"/>
                <a:gd name="T20" fmla="*/ 21 w 121"/>
                <a:gd name="T21" fmla="*/ 200 h 370"/>
                <a:gd name="T22" fmla="*/ 32 w 121"/>
                <a:gd name="T23" fmla="*/ 236 h 370"/>
                <a:gd name="T24" fmla="*/ 42 w 121"/>
                <a:gd name="T25" fmla="*/ 270 h 370"/>
                <a:gd name="T26" fmla="*/ 53 w 121"/>
                <a:gd name="T27" fmla="*/ 300 h 370"/>
                <a:gd name="T28" fmla="*/ 65 w 121"/>
                <a:gd name="T29" fmla="*/ 325 h 370"/>
                <a:gd name="T30" fmla="*/ 75 w 121"/>
                <a:gd name="T31" fmla="*/ 346 h 370"/>
                <a:gd name="T32" fmla="*/ 82 w 121"/>
                <a:gd name="T33" fmla="*/ 355 h 370"/>
                <a:gd name="T34" fmla="*/ 88 w 121"/>
                <a:gd name="T35" fmla="*/ 362 h 370"/>
                <a:gd name="T36" fmla="*/ 93 w 121"/>
                <a:gd name="T37" fmla="*/ 367 h 370"/>
                <a:gd name="T38" fmla="*/ 98 w 121"/>
                <a:gd name="T39" fmla="*/ 370 h 370"/>
                <a:gd name="T40" fmla="*/ 102 w 121"/>
                <a:gd name="T41" fmla="*/ 370 h 370"/>
                <a:gd name="T42" fmla="*/ 105 w 121"/>
                <a:gd name="T43" fmla="*/ 370 h 370"/>
                <a:gd name="T44" fmla="*/ 110 w 121"/>
                <a:gd name="T45" fmla="*/ 370 h 370"/>
                <a:gd name="T46" fmla="*/ 114 w 121"/>
                <a:gd name="T47" fmla="*/ 365 h 370"/>
                <a:gd name="T48" fmla="*/ 115 w 121"/>
                <a:gd name="T49" fmla="*/ 358 h 370"/>
                <a:gd name="T50" fmla="*/ 119 w 121"/>
                <a:gd name="T51" fmla="*/ 351 h 370"/>
                <a:gd name="T52" fmla="*/ 121 w 121"/>
                <a:gd name="T53" fmla="*/ 331 h 370"/>
                <a:gd name="T54" fmla="*/ 121 w 121"/>
                <a:gd name="T55" fmla="*/ 306 h 370"/>
                <a:gd name="T56" fmla="*/ 119 w 121"/>
                <a:gd name="T57" fmla="*/ 277 h 370"/>
                <a:gd name="T58" fmla="*/ 115 w 121"/>
                <a:gd name="T59" fmla="*/ 246 h 370"/>
                <a:gd name="T60" fmla="*/ 108 w 121"/>
                <a:gd name="T61" fmla="*/ 210 h 370"/>
                <a:gd name="T62" fmla="*/ 100 w 121"/>
                <a:gd name="T63" fmla="*/ 172 h 370"/>
                <a:gd name="T64" fmla="*/ 91 w 121"/>
                <a:gd name="T65" fmla="*/ 134 h 370"/>
                <a:gd name="T66" fmla="*/ 81 w 121"/>
                <a:gd name="T67" fmla="*/ 102 h 370"/>
                <a:gd name="T68" fmla="*/ 70 w 121"/>
                <a:gd name="T69" fmla="*/ 71 h 370"/>
                <a:gd name="T70" fmla="*/ 58 w 121"/>
                <a:gd name="T71" fmla="*/ 45 h 370"/>
                <a:gd name="T72" fmla="*/ 46 w 121"/>
                <a:gd name="T73" fmla="*/ 24 h 370"/>
                <a:gd name="T74" fmla="*/ 40 w 121"/>
                <a:gd name="T75" fmla="*/ 16 h 370"/>
                <a:gd name="T76" fmla="*/ 35 w 121"/>
                <a:gd name="T77" fmla="*/ 10 h 370"/>
                <a:gd name="T78" fmla="*/ 30 w 121"/>
                <a:gd name="T79" fmla="*/ 5 h 370"/>
                <a:gd name="T80" fmla="*/ 27 w 121"/>
                <a:gd name="T81" fmla="*/ 2 h 370"/>
                <a:gd name="T82" fmla="*/ 20 w 121"/>
                <a:gd name="T83" fmla="*/ 0 h 370"/>
                <a:gd name="T84" fmla="*/ 16 w 121"/>
                <a:gd name="T85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1" h="370">
                  <a:moveTo>
                    <a:pt x="16" y="0"/>
                  </a:moveTo>
                  <a:lnTo>
                    <a:pt x="13" y="4"/>
                  </a:lnTo>
                  <a:lnTo>
                    <a:pt x="9" y="7"/>
                  </a:lnTo>
                  <a:lnTo>
                    <a:pt x="7" y="12"/>
                  </a:lnTo>
                  <a:lnTo>
                    <a:pt x="4" y="21"/>
                  </a:lnTo>
                  <a:lnTo>
                    <a:pt x="2" y="40"/>
                  </a:lnTo>
                  <a:lnTo>
                    <a:pt x="0" y="64"/>
                  </a:lnTo>
                  <a:lnTo>
                    <a:pt x="4" y="93"/>
                  </a:lnTo>
                  <a:lnTo>
                    <a:pt x="9" y="126"/>
                  </a:lnTo>
                  <a:lnTo>
                    <a:pt x="14" y="162"/>
                  </a:lnTo>
                  <a:lnTo>
                    <a:pt x="21" y="200"/>
                  </a:lnTo>
                  <a:lnTo>
                    <a:pt x="32" y="236"/>
                  </a:lnTo>
                  <a:lnTo>
                    <a:pt x="42" y="270"/>
                  </a:lnTo>
                  <a:lnTo>
                    <a:pt x="53" y="300"/>
                  </a:lnTo>
                  <a:lnTo>
                    <a:pt x="65" y="325"/>
                  </a:lnTo>
                  <a:lnTo>
                    <a:pt x="75" y="346"/>
                  </a:lnTo>
                  <a:lnTo>
                    <a:pt x="82" y="355"/>
                  </a:lnTo>
                  <a:lnTo>
                    <a:pt x="88" y="362"/>
                  </a:lnTo>
                  <a:lnTo>
                    <a:pt x="93" y="367"/>
                  </a:lnTo>
                  <a:lnTo>
                    <a:pt x="98" y="370"/>
                  </a:lnTo>
                  <a:lnTo>
                    <a:pt x="102" y="370"/>
                  </a:lnTo>
                  <a:lnTo>
                    <a:pt x="105" y="370"/>
                  </a:lnTo>
                  <a:lnTo>
                    <a:pt x="110" y="370"/>
                  </a:lnTo>
                  <a:lnTo>
                    <a:pt x="114" y="365"/>
                  </a:lnTo>
                  <a:lnTo>
                    <a:pt x="115" y="358"/>
                  </a:lnTo>
                  <a:lnTo>
                    <a:pt x="119" y="351"/>
                  </a:lnTo>
                  <a:lnTo>
                    <a:pt x="121" y="331"/>
                  </a:lnTo>
                  <a:lnTo>
                    <a:pt x="121" y="306"/>
                  </a:lnTo>
                  <a:lnTo>
                    <a:pt x="119" y="277"/>
                  </a:lnTo>
                  <a:lnTo>
                    <a:pt x="115" y="246"/>
                  </a:lnTo>
                  <a:lnTo>
                    <a:pt x="108" y="210"/>
                  </a:lnTo>
                  <a:lnTo>
                    <a:pt x="100" y="172"/>
                  </a:lnTo>
                  <a:lnTo>
                    <a:pt x="91" y="134"/>
                  </a:lnTo>
                  <a:lnTo>
                    <a:pt x="81" y="102"/>
                  </a:lnTo>
                  <a:lnTo>
                    <a:pt x="70" y="71"/>
                  </a:lnTo>
                  <a:lnTo>
                    <a:pt x="58" y="45"/>
                  </a:lnTo>
                  <a:lnTo>
                    <a:pt x="46" y="24"/>
                  </a:lnTo>
                  <a:lnTo>
                    <a:pt x="40" y="16"/>
                  </a:lnTo>
                  <a:lnTo>
                    <a:pt x="35" y="10"/>
                  </a:lnTo>
                  <a:lnTo>
                    <a:pt x="30" y="5"/>
                  </a:lnTo>
                  <a:lnTo>
                    <a:pt x="27" y="2"/>
                  </a:lnTo>
                  <a:lnTo>
                    <a:pt x="2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28" name="Oval 248"/>
            <p:cNvSpPr>
              <a:spLocks noChangeArrowheads="1"/>
            </p:cNvSpPr>
            <p:nvPr/>
          </p:nvSpPr>
          <p:spPr bwMode="auto">
            <a:xfrm>
              <a:off x="1016" y="2085"/>
              <a:ext cx="254" cy="250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29" name="Line 249"/>
            <p:cNvSpPr>
              <a:spLocks noChangeShapeType="1"/>
            </p:cNvSpPr>
            <p:nvPr/>
          </p:nvSpPr>
          <p:spPr bwMode="auto">
            <a:xfrm flipH="1">
              <a:off x="1622" y="2383"/>
              <a:ext cx="808" cy="34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30" name="Freeform 250"/>
            <p:cNvSpPr>
              <a:spLocks/>
            </p:cNvSpPr>
            <p:nvPr/>
          </p:nvSpPr>
          <p:spPr bwMode="auto">
            <a:xfrm>
              <a:off x="1693" y="3115"/>
              <a:ext cx="104" cy="155"/>
            </a:xfrm>
            <a:custGeom>
              <a:avLst/>
              <a:gdLst>
                <a:gd name="T0" fmla="*/ 32 w 210"/>
                <a:gd name="T1" fmla="*/ 0 h 310"/>
                <a:gd name="T2" fmla="*/ 25 w 210"/>
                <a:gd name="T3" fmla="*/ 4 h 310"/>
                <a:gd name="T4" fmla="*/ 20 w 210"/>
                <a:gd name="T5" fmla="*/ 7 h 310"/>
                <a:gd name="T6" fmla="*/ 13 w 210"/>
                <a:gd name="T7" fmla="*/ 12 h 310"/>
                <a:gd name="T8" fmla="*/ 7 w 210"/>
                <a:gd name="T9" fmla="*/ 19 h 310"/>
                <a:gd name="T10" fmla="*/ 6 w 210"/>
                <a:gd name="T11" fmla="*/ 28 h 310"/>
                <a:gd name="T12" fmla="*/ 2 w 210"/>
                <a:gd name="T13" fmla="*/ 36 h 310"/>
                <a:gd name="T14" fmla="*/ 0 w 210"/>
                <a:gd name="T15" fmla="*/ 47 h 310"/>
                <a:gd name="T16" fmla="*/ 0 w 210"/>
                <a:gd name="T17" fmla="*/ 57 h 310"/>
                <a:gd name="T18" fmla="*/ 2 w 210"/>
                <a:gd name="T19" fmla="*/ 83 h 310"/>
                <a:gd name="T20" fmla="*/ 7 w 210"/>
                <a:gd name="T21" fmla="*/ 110 h 310"/>
                <a:gd name="T22" fmla="*/ 18 w 210"/>
                <a:gd name="T23" fmla="*/ 140 h 310"/>
                <a:gd name="T24" fmla="*/ 30 w 210"/>
                <a:gd name="T25" fmla="*/ 172 h 310"/>
                <a:gd name="T26" fmla="*/ 46 w 210"/>
                <a:gd name="T27" fmla="*/ 203 h 310"/>
                <a:gd name="T28" fmla="*/ 65 w 210"/>
                <a:gd name="T29" fmla="*/ 231 h 310"/>
                <a:gd name="T30" fmla="*/ 74 w 210"/>
                <a:gd name="T31" fmla="*/ 243 h 310"/>
                <a:gd name="T32" fmla="*/ 82 w 210"/>
                <a:gd name="T33" fmla="*/ 255 h 310"/>
                <a:gd name="T34" fmla="*/ 93 w 210"/>
                <a:gd name="T35" fmla="*/ 265 h 310"/>
                <a:gd name="T36" fmla="*/ 103 w 210"/>
                <a:gd name="T37" fmla="*/ 276 h 310"/>
                <a:gd name="T38" fmla="*/ 112 w 210"/>
                <a:gd name="T39" fmla="*/ 284 h 310"/>
                <a:gd name="T40" fmla="*/ 123 w 210"/>
                <a:gd name="T41" fmla="*/ 293 h 310"/>
                <a:gd name="T42" fmla="*/ 133 w 210"/>
                <a:gd name="T43" fmla="*/ 298 h 310"/>
                <a:gd name="T44" fmla="*/ 143 w 210"/>
                <a:gd name="T45" fmla="*/ 303 h 310"/>
                <a:gd name="T46" fmla="*/ 152 w 210"/>
                <a:gd name="T47" fmla="*/ 307 h 310"/>
                <a:gd name="T48" fmla="*/ 161 w 210"/>
                <a:gd name="T49" fmla="*/ 310 h 310"/>
                <a:gd name="T50" fmla="*/ 170 w 210"/>
                <a:gd name="T51" fmla="*/ 310 h 310"/>
                <a:gd name="T52" fmla="*/ 177 w 210"/>
                <a:gd name="T53" fmla="*/ 308 h 310"/>
                <a:gd name="T54" fmla="*/ 185 w 210"/>
                <a:gd name="T55" fmla="*/ 305 h 310"/>
                <a:gd name="T56" fmla="*/ 191 w 210"/>
                <a:gd name="T57" fmla="*/ 301 h 310"/>
                <a:gd name="T58" fmla="*/ 196 w 210"/>
                <a:gd name="T59" fmla="*/ 296 h 310"/>
                <a:gd name="T60" fmla="*/ 199 w 210"/>
                <a:gd name="T61" fmla="*/ 291 h 310"/>
                <a:gd name="T62" fmla="*/ 205 w 210"/>
                <a:gd name="T63" fmla="*/ 282 h 310"/>
                <a:gd name="T64" fmla="*/ 206 w 210"/>
                <a:gd name="T65" fmla="*/ 274 h 310"/>
                <a:gd name="T66" fmla="*/ 208 w 210"/>
                <a:gd name="T67" fmla="*/ 262 h 310"/>
                <a:gd name="T68" fmla="*/ 210 w 210"/>
                <a:gd name="T69" fmla="*/ 251 h 310"/>
                <a:gd name="T70" fmla="*/ 206 w 210"/>
                <a:gd name="T71" fmla="*/ 227 h 310"/>
                <a:gd name="T72" fmla="*/ 201 w 210"/>
                <a:gd name="T73" fmla="*/ 200 h 310"/>
                <a:gd name="T74" fmla="*/ 192 w 210"/>
                <a:gd name="T75" fmla="*/ 171 h 310"/>
                <a:gd name="T76" fmla="*/ 178 w 210"/>
                <a:gd name="T77" fmla="*/ 138 h 310"/>
                <a:gd name="T78" fmla="*/ 164 w 210"/>
                <a:gd name="T79" fmla="*/ 109 h 310"/>
                <a:gd name="T80" fmla="*/ 145 w 210"/>
                <a:gd name="T81" fmla="*/ 79 h 310"/>
                <a:gd name="T82" fmla="*/ 137 w 210"/>
                <a:gd name="T83" fmla="*/ 66 h 310"/>
                <a:gd name="T84" fmla="*/ 126 w 210"/>
                <a:gd name="T85" fmla="*/ 55 h 310"/>
                <a:gd name="T86" fmla="*/ 116 w 210"/>
                <a:gd name="T87" fmla="*/ 45 h 310"/>
                <a:gd name="T88" fmla="*/ 107 w 210"/>
                <a:gd name="T89" fmla="*/ 35 h 310"/>
                <a:gd name="T90" fmla="*/ 95 w 210"/>
                <a:gd name="T91" fmla="*/ 24 h 310"/>
                <a:gd name="T92" fmla="*/ 86 w 210"/>
                <a:gd name="T93" fmla="*/ 17 h 310"/>
                <a:gd name="T94" fmla="*/ 75 w 210"/>
                <a:gd name="T95" fmla="*/ 12 h 310"/>
                <a:gd name="T96" fmla="*/ 67 w 210"/>
                <a:gd name="T97" fmla="*/ 5 h 310"/>
                <a:gd name="T98" fmla="*/ 58 w 210"/>
                <a:gd name="T99" fmla="*/ 2 h 310"/>
                <a:gd name="T100" fmla="*/ 49 w 210"/>
                <a:gd name="T101" fmla="*/ 0 h 310"/>
                <a:gd name="T102" fmla="*/ 39 w 210"/>
                <a:gd name="T103" fmla="*/ 0 h 310"/>
                <a:gd name="T104" fmla="*/ 32 w 210"/>
                <a:gd name="T105" fmla="*/ 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0" h="310">
                  <a:moveTo>
                    <a:pt x="32" y="0"/>
                  </a:moveTo>
                  <a:lnTo>
                    <a:pt x="25" y="4"/>
                  </a:lnTo>
                  <a:lnTo>
                    <a:pt x="20" y="7"/>
                  </a:lnTo>
                  <a:lnTo>
                    <a:pt x="13" y="12"/>
                  </a:lnTo>
                  <a:lnTo>
                    <a:pt x="7" y="19"/>
                  </a:lnTo>
                  <a:lnTo>
                    <a:pt x="6" y="28"/>
                  </a:lnTo>
                  <a:lnTo>
                    <a:pt x="2" y="36"/>
                  </a:lnTo>
                  <a:lnTo>
                    <a:pt x="0" y="47"/>
                  </a:lnTo>
                  <a:lnTo>
                    <a:pt x="0" y="57"/>
                  </a:lnTo>
                  <a:lnTo>
                    <a:pt x="2" y="83"/>
                  </a:lnTo>
                  <a:lnTo>
                    <a:pt x="7" y="110"/>
                  </a:lnTo>
                  <a:lnTo>
                    <a:pt x="18" y="140"/>
                  </a:lnTo>
                  <a:lnTo>
                    <a:pt x="30" y="172"/>
                  </a:lnTo>
                  <a:lnTo>
                    <a:pt x="46" y="203"/>
                  </a:lnTo>
                  <a:lnTo>
                    <a:pt x="65" y="231"/>
                  </a:lnTo>
                  <a:lnTo>
                    <a:pt x="74" y="243"/>
                  </a:lnTo>
                  <a:lnTo>
                    <a:pt x="82" y="255"/>
                  </a:lnTo>
                  <a:lnTo>
                    <a:pt x="93" y="265"/>
                  </a:lnTo>
                  <a:lnTo>
                    <a:pt x="103" y="276"/>
                  </a:lnTo>
                  <a:lnTo>
                    <a:pt x="112" y="284"/>
                  </a:lnTo>
                  <a:lnTo>
                    <a:pt x="123" y="293"/>
                  </a:lnTo>
                  <a:lnTo>
                    <a:pt x="133" y="298"/>
                  </a:lnTo>
                  <a:lnTo>
                    <a:pt x="143" y="303"/>
                  </a:lnTo>
                  <a:lnTo>
                    <a:pt x="152" y="307"/>
                  </a:lnTo>
                  <a:lnTo>
                    <a:pt x="161" y="310"/>
                  </a:lnTo>
                  <a:lnTo>
                    <a:pt x="170" y="310"/>
                  </a:lnTo>
                  <a:lnTo>
                    <a:pt x="177" y="308"/>
                  </a:lnTo>
                  <a:lnTo>
                    <a:pt x="185" y="305"/>
                  </a:lnTo>
                  <a:lnTo>
                    <a:pt x="191" y="301"/>
                  </a:lnTo>
                  <a:lnTo>
                    <a:pt x="196" y="296"/>
                  </a:lnTo>
                  <a:lnTo>
                    <a:pt x="199" y="291"/>
                  </a:lnTo>
                  <a:lnTo>
                    <a:pt x="205" y="282"/>
                  </a:lnTo>
                  <a:lnTo>
                    <a:pt x="206" y="274"/>
                  </a:lnTo>
                  <a:lnTo>
                    <a:pt x="208" y="262"/>
                  </a:lnTo>
                  <a:lnTo>
                    <a:pt x="210" y="251"/>
                  </a:lnTo>
                  <a:lnTo>
                    <a:pt x="206" y="227"/>
                  </a:lnTo>
                  <a:lnTo>
                    <a:pt x="201" y="200"/>
                  </a:lnTo>
                  <a:lnTo>
                    <a:pt x="192" y="171"/>
                  </a:lnTo>
                  <a:lnTo>
                    <a:pt x="178" y="138"/>
                  </a:lnTo>
                  <a:lnTo>
                    <a:pt x="164" y="109"/>
                  </a:lnTo>
                  <a:lnTo>
                    <a:pt x="145" y="79"/>
                  </a:lnTo>
                  <a:lnTo>
                    <a:pt x="137" y="66"/>
                  </a:lnTo>
                  <a:lnTo>
                    <a:pt x="126" y="55"/>
                  </a:lnTo>
                  <a:lnTo>
                    <a:pt x="116" y="45"/>
                  </a:lnTo>
                  <a:lnTo>
                    <a:pt x="107" y="35"/>
                  </a:lnTo>
                  <a:lnTo>
                    <a:pt x="95" y="24"/>
                  </a:lnTo>
                  <a:lnTo>
                    <a:pt x="86" y="17"/>
                  </a:lnTo>
                  <a:lnTo>
                    <a:pt x="75" y="12"/>
                  </a:lnTo>
                  <a:lnTo>
                    <a:pt x="67" y="5"/>
                  </a:lnTo>
                  <a:lnTo>
                    <a:pt x="58" y="2"/>
                  </a:lnTo>
                  <a:lnTo>
                    <a:pt x="49" y="0"/>
                  </a:lnTo>
                  <a:lnTo>
                    <a:pt x="39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31" name="Freeform 251"/>
            <p:cNvSpPr>
              <a:spLocks/>
            </p:cNvSpPr>
            <p:nvPr/>
          </p:nvSpPr>
          <p:spPr bwMode="auto">
            <a:xfrm>
              <a:off x="362" y="2626"/>
              <a:ext cx="151" cy="70"/>
            </a:xfrm>
            <a:custGeom>
              <a:avLst/>
              <a:gdLst>
                <a:gd name="T0" fmla="*/ 134 w 302"/>
                <a:gd name="T1" fmla="*/ 13 h 141"/>
                <a:gd name="T2" fmla="*/ 105 w 302"/>
                <a:gd name="T3" fmla="*/ 24 h 141"/>
                <a:gd name="T4" fmla="*/ 79 w 302"/>
                <a:gd name="T5" fmla="*/ 36 h 141"/>
                <a:gd name="T6" fmla="*/ 52 w 302"/>
                <a:gd name="T7" fmla="*/ 46 h 141"/>
                <a:gd name="T8" fmla="*/ 31 w 302"/>
                <a:gd name="T9" fmla="*/ 60 h 141"/>
                <a:gd name="T10" fmla="*/ 17 w 302"/>
                <a:gd name="T11" fmla="*/ 74 h 141"/>
                <a:gd name="T12" fmla="*/ 5 w 302"/>
                <a:gd name="T13" fmla="*/ 87 h 141"/>
                <a:gd name="T14" fmla="*/ 0 w 302"/>
                <a:gd name="T15" fmla="*/ 101 h 141"/>
                <a:gd name="T16" fmla="*/ 2 w 302"/>
                <a:gd name="T17" fmla="*/ 113 h 141"/>
                <a:gd name="T18" fmla="*/ 7 w 302"/>
                <a:gd name="T19" fmla="*/ 122 h 141"/>
                <a:gd name="T20" fmla="*/ 19 w 302"/>
                <a:gd name="T21" fmla="*/ 130 h 141"/>
                <a:gd name="T22" fmla="*/ 35 w 302"/>
                <a:gd name="T23" fmla="*/ 137 h 141"/>
                <a:gd name="T24" fmla="*/ 58 w 302"/>
                <a:gd name="T25" fmla="*/ 141 h 141"/>
                <a:gd name="T26" fmla="*/ 82 w 302"/>
                <a:gd name="T27" fmla="*/ 141 h 141"/>
                <a:gd name="T28" fmla="*/ 108 w 302"/>
                <a:gd name="T29" fmla="*/ 139 h 141"/>
                <a:gd name="T30" fmla="*/ 136 w 302"/>
                <a:gd name="T31" fmla="*/ 136 h 141"/>
                <a:gd name="T32" fmla="*/ 169 w 302"/>
                <a:gd name="T33" fmla="*/ 127 h 141"/>
                <a:gd name="T34" fmla="*/ 197 w 302"/>
                <a:gd name="T35" fmla="*/ 118 h 141"/>
                <a:gd name="T36" fmla="*/ 223 w 302"/>
                <a:gd name="T37" fmla="*/ 106 h 141"/>
                <a:gd name="T38" fmla="*/ 248 w 302"/>
                <a:gd name="T39" fmla="*/ 92 h 141"/>
                <a:gd name="T40" fmla="*/ 269 w 302"/>
                <a:gd name="T41" fmla="*/ 79 h 141"/>
                <a:gd name="T42" fmla="*/ 284 w 302"/>
                <a:gd name="T43" fmla="*/ 67 h 141"/>
                <a:gd name="T44" fmla="*/ 295 w 302"/>
                <a:gd name="T45" fmla="*/ 51 h 141"/>
                <a:gd name="T46" fmla="*/ 302 w 302"/>
                <a:gd name="T47" fmla="*/ 37 h 141"/>
                <a:gd name="T48" fmla="*/ 302 w 302"/>
                <a:gd name="T49" fmla="*/ 27 h 141"/>
                <a:gd name="T50" fmla="*/ 295 w 302"/>
                <a:gd name="T51" fmla="*/ 17 h 141"/>
                <a:gd name="T52" fmla="*/ 281 w 302"/>
                <a:gd name="T53" fmla="*/ 8 h 141"/>
                <a:gd name="T54" fmla="*/ 265 w 302"/>
                <a:gd name="T55" fmla="*/ 3 h 141"/>
                <a:gd name="T56" fmla="*/ 244 w 302"/>
                <a:gd name="T57" fmla="*/ 0 h 141"/>
                <a:gd name="T58" fmla="*/ 222 w 302"/>
                <a:gd name="T59" fmla="*/ 0 h 141"/>
                <a:gd name="T60" fmla="*/ 194 w 302"/>
                <a:gd name="T61" fmla="*/ 1 h 141"/>
                <a:gd name="T62" fmla="*/ 166 w 302"/>
                <a:gd name="T63" fmla="*/ 6 h 141"/>
                <a:gd name="T64" fmla="*/ 134 w 302"/>
                <a:gd name="T65" fmla="*/ 1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2" h="141">
                  <a:moveTo>
                    <a:pt x="134" y="13"/>
                  </a:moveTo>
                  <a:lnTo>
                    <a:pt x="105" y="24"/>
                  </a:lnTo>
                  <a:lnTo>
                    <a:pt x="79" y="36"/>
                  </a:lnTo>
                  <a:lnTo>
                    <a:pt x="52" y="46"/>
                  </a:lnTo>
                  <a:lnTo>
                    <a:pt x="31" y="60"/>
                  </a:lnTo>
                  <a:lnTo>
                    <a:pt x="17" y="74"/>
                  </a:lnTo>
                  <a:lnTo>
                    <a:pt x="5" y="87"/>
                  </a:lnTo>
                  <a:lnTo>
                    <a:pt x="0" y="101"/>
                  </a:lnTo>
                  <a:lnTo>
                    <a:pt x="2" y="113"/>
                  </a:lnTo>
                  <a:lnTo>
                    <a:pt x="7" y="122"/>
                  </a:lnTo>
                  <a:lnTo>
                    <a:pt x="19" y="130"/>
                  </a:lnTo>
                  <a:lnTo>
                    <a:pt x="35" y="137"/>
                  </a:lnTo>
                  <a:lnTo>
                    <a:pt x="58" y="141"/>
                  </a:lnTo>
                  <a:lnTo>
                    <a:pt x="82" y="141"/>
                  </a:lnTo>
                  <a:lnTo>
                    <a:pt x="108" y="139"/>
                  </a:lnTo>
                  <a:lnTo>
                    <a:pt x="136" y="136"/>
                  </a:lnTo>
                  <a:lnTo>
                    <a:pt x="169" y="127"/>
                  </a:lnTo>
                  <a:lnTo>
                    <a:pt x="197" y="118"/>
                  </a:lnTo>
                  <a:lnTo>
                    <a:pt x="223" y="106"/>
                  </a:lnTo>
                  <a:lnTo>
                    <a:pt x="248" y="92"/>
                  </a:lnTo>
                  <a:lnTo>
                    <a:pt x="269" y="79"/>
                  </a:lnTo>
                  <a:lnTo>
                    <a:pt x="284" y="67"/>
                  </a:lnTo>
                  <a:lnTo>
                    <a:pt x="295" y="51"/>
                  </a:lnTo>
                  <a:lnTo>
                    <a:pt x="302" y="37"/>
                  </a:lnTo>
                  <a:lnTo>
                    <a:pt x="302" y="27"/>
                  </a:lnTo>
                  <a:lnTo>
                    <a:pt x="295" y="17"/>
                  </a:lnTo>
                  <a:lnTo>
                    <a:pt x="281" y="8"/>
                  </a:lnTo>
                  <a:lnTo>
                    <a:pt x="265" y="3"/>
                  </a:lnTo>
                  <a:lnTo>
                    <a:pt x="244" y="0"/>
                  </a:lnTo>
                  <a:lnTo>
                    <a:pt x="222" y="0"/>
                  </a:lnTo>
                  <a:lnTo>
                    <a:pt x="194" y="1"/>
                  </a:lnTo>
                  <a:lnTo>
                    <a:pt x="166" y="6"/>
                  </a:lnTo>
                  <a:lnTo>
                    <a:pt x="134" y="13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32" name="Oval 252"/>
            <p:cNvSpPr>
              <a:spLocks noChangeArrowheads="1"/>
            </p:cNvSpPr>
            <p:nvPr/>
          </p:nvSpPr>
          <p:spPr bwMode="auto">
            <a:xfrm>
              <a:off x="1925" y="1836"/>
              <a:ext cx="83" cy="91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33" name="Oval 253"/>
            <p:cNvSpPr>
              <a:spLocks noChangeArrowheads="1"/>
            </p:cNvSpPr>
            <p:nvPr/>
          </p:nvSpPr>
          <p:spPr bwMode="auto">
            <a:xfrm>
              <a:off x="1369" y="1687"/>
              <a:ext cx="103" cy="111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34" name="Oval 254"/>
            <p:cNvSpPr>
              <a:spLocks noChangeArrowheads="1"/>
            </p:cNvSpPr>
            <p:nvPr/>
          </p:nvSpPr>
          <p:spPr bwMode="auto">
            <a:xfrm>
              <a:off x="1975" y="2234"/>
              <a:ext cx="53" cy="52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35" name="Oval 255"/>
            <p:cNvSpPr>
              <a:spLocks noChangeArrowheads="1"/>
            </p:cNvSpPr>
            <p:nvPr/>
          </p:nvSpPr>
          <p:spPr bwMode="auto">
            <a:xfrm>
              <a:off x="562" y="2283"/>
              <a:ext cx="102" cy="102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36" name="Oval 256"/>
            <p:cNvSpPr>
              <a:spLocks noChangeArrowheads="1"/>
            </p:cNvSpPr>
            <p:nvPr/>
          </p:nvSpPr>
          <p:spPr bwMode="auto">
            <a:xfrm>
              <a:off x="663" y="1936"/>
              <a:ext cx="82" cy="91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37" name="Oval 257"/>
            <p:cNvSpPr>
              <a:spLocks noChangeArrowheads="1"/>
            </p:cNvSpPr>
            <p:nvPr/>
          </p:nvSpPr>
          <p:spPr bwMode="auto">
            <a:xfrm>
              <a:off x="814" y="2035"/>
              <a:ext cx="52" cy="51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38" name="Oval 258"/>
            <p:cNvSpPr>
              <a:spLocks noChangeArrowheads="1"/>
            </p:cNvSpPr>
            <p:nvPr/>
          </p:nvSpPr>
          <p:spPr bwMode="auto">
            <a:xfrm>
              <a:off x="713" y="1786"/>
              <a:ext cx="57" cy="57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39" name="Oval 259"/>
            <p:cNvSpPr>
              <a:spLocks noChangeArrowheads="1"/>
            </p:cNvSpPr>
            <p:nvPr/>
          </p:nvSpPr>
          <p:spPr bwMode="auto">
            <a:xfrm>
              <a:off x="461" y="2085"/>
              <a:ext cx="79" cy="77"/>
            </a:xfrm>
            <a:prstGeom prst="ellipse">
              <a:avLst/>
            </a:prstGeom>
            <a:solidFill>
              <a:srgbClr val="FFFF00"/>
            </a:solidFill>
            <a:ln w="793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40" name="Freeform 260"/>
            <p:cNvSpPr>
              <a:spLocks/>
            </p:cNvSpPr>
            <p:nvPr/>
          </p:nvSpPr>
          <p:spPr bwMode="auto">
            <a:xfrm>
              <a:off x="665" y="2527"/>
              <a:ext cx="150" cy="70"/>
            </a:xfrm>
            <a:custGeom>
              <a:avLst/>
              <a:gdLst>
                <a:gd name="T0" fmla="*/ 134 w 300"/>
                <a:gd name="T1" fmla="*/ 12 h 139"/>
                <a:gd name="T2" fmla="*/ 103 w 300"/>
                <a:gd name="T3" fmla="*/ 22 h 139"/>
                <a:gd name="T4" fmla="*/ 77 w 300"/>
                <a:gd name="T5" fmla="*/ 34 h 139"/>
                <a:gd name="T6" fmla="*/ 52 w 300"/>
                <a:gd name="T7" fmla="*/ 46 h 139"/>
                <a:gd name="T8" fmla="*/ 33 w 300"/>
                <a:gd name="T9" fmla="*/ 58 h 139"/>
                <a:gd name="T10" fmla="*/ 16 w 300"/>
                <a:gd name="T11" fmla="*/ 72 h 139"/>
                <a:gd name="T12" fmla="*/ 5 w 300"/>
                <a:gd name="T13" fmla="*/ 87 h 139"/>
                <a:gd name="T14" fmla="*/ 0 w 300"/>
                <a:gd name="T15" fmla="*/ 101 h 139"/>
                <a:gd name="T16" fmla="*/ 0 w 300"/>
                <a:gd name="T17" fmla="*/ 111 h 139"/>
                <a:gd name="T18" fmla="*/ 7 w 300"/>
                <a:gd name="T19" fmla="*/ 122 h 139"/>
                <a:gd name="T20" fmla="*/ 19 w 300"/>
                <a:gd name="T21" fmla="*/ 130 h 139"/>
                <a:gd name="T22" fmla="*/ 37 w 300"/>
                <a:gd name="T23" fmla="*/ 137 h 139"/>
                <a:gd name="T24" fmla="*/ 56 w 300"/>
                <a:gd name="T25" fmla="*/ 139 h 139"/>
                <a:gd name="T26" fmla="*/ 80 w 300"/>
                <a:gd name="T27" fmla="*/ 139 h 139"/>
                <a:gd name="T28" fmla="*/ 108 w 300"/>
                <a:gd name="T29" fmla="*/ 139 h 139"/>
                <a:gd name="T30" fmla="*/ 138 w 300"/>
                <a:gd name="T31" fmla="*/ 134 h 139"/>
                <a:gd name="T32" fmla="*/ 167 w 300"/>
                <a:gd name="T33" fmla="*/ 127 h 139"/>
                <a:gd name="T34" fmla="*/ 197 w 300"/>
                <a:gd name="T35" fmla="*/ 117 h 139"/>
                <a:gd name="T36" fmla="*/ 225 w 300"/>
                <a:gd name="T37" fmla="*/ 105 h 139"/>
                <a:gd name="T38" fmla="*/ 248 w 300"/>
                <a:gd name="T39" fmla="*/ 93 h 139"/>
                <a:gd name="T40" fmla="*/ 269 w 300"/>
                <a:gd name="T41" fmla="*/ 79 h 139"/>
                <a:gd name="T42" fmla="*/ 282 w 300"/>
                <a:gd name="T43" fmla="*/ 65 h 139"/>
                <a:gd name="T44" fmla="*/ 295 w 300"/>
                <a:gd name="T45" fmla="*/ 51 h 139"/>
                <a:gd name="T46" fmla="*/ 300 w 300"/>
                <a:gd name="T47" fmla="*/ 37 h 139"/>
                <a:gd name="T48" fmla="*/ 300 w 300"/>
                <a:gd name="T49" fmla="*/ 25 h 139"/>
                <a:gd name="T50" fmla="*/ 293 w 300"/>
                <a:gd name="T51" fmla="*/ 15 h 139"/>
                <a:gd name="T52" fmla="*/ 282 w 300"/>
                <a:gd name="T53" fmla="*/ 6 h 139"/>
                <a:gd name="T54" fmla="*/ 265 w 300"/>
                <a:gd name="T55" fmla="*/ 1 h 139"/>
                <a:gd name="T56" fmla="*/ 244 w 300"/>
                <a:gd name="T57" fmla="*/ 0 h 139"/>
                <a:gd name="T58" fmla="*/ 220 w 300"/>
                <a:gd name="T59" fmla="*/ 0 h 139"/>
                <a:gd name="T60" fmla="*/ 192 w 300"/>
                <a:gd name="T61" fmla="*/ 1 h 139"/>
                <a:gd name="T62" fmla="*/ 164 w 300"/>
                <a:gd name="T63" fmla="*/ 6 h 139"/>
                <a:gd name="T64" fmla="*/ 134 w 300"/>
                <a:gd name="T65" fmla="*/ 1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0" h="139">
                  <a:moveTo>
                    <a:pt x="134" y="12"/>
                  </a:moveTo>
                  <a:lnTo>
                    <a:pt x="103" y="22"/>
                  </a:lnTo>
                  <a:lnTo>
                    <a:pt x="77" y="34"/>
                  </a:lnTo>
                  <a:lnTo>
                    <a:pt x="52" y="46"/>
                  </a:lnTo>
                  <a:lnTo>
                    <a:pt x="33" y="58"/>
                  </a:lnTo>
                  <a:lnTo>
                    <a:pt x="16" y="72"/>
                  </a:lnTo>
                  <a:lnTo>
                    <a:pt x="5" y="87"/>
                  </a:lnTo>
                  <a:lnTo>
                    <a:pt x="0" y="101"/>
                  </a:lnTo>
                  <a:lnTo>
                    <a:pt x="0" y="111"/>
                  </a:lnTo>
                  <a:lnTo>
                    <a:pt x="7" y="122"/>
                  </a:lnTo>
                  <a:lnTo>
                    <a:pt x="19" y="130"/>
                  </a:lnTo>
                  <a:lnTo>
                    <a:pt x="37" y="137"/>
                  </a:lnTo>
                  <a:lnTo>
                    <a:pt x="56" y="139"/>
                  </a:lnTo>
                  <a:lnTo>
                    <a:pt x="80" y="139"/>
                  </a:lnTo>
                  <a:lnTo>
                    <a:pt x="108" y="139"/>
                  </a:lnTo>
                  <a:lnTo>
                    <a:pt x="138" y="134"/>
                  </a:lnTo>
                  <a:lnTo>
                    <a:pt x="167" y="127"/>
                  </a:lnTo>
                  <a:lnTo>
                    <a:pt x="197" y="117"/>
                  </a:lnTo>
                  <a:lnTo>
                    <a:pt x="225" y="105"/>
                  </a:lnTo>
                  <a:lnTo>
                    <a:pt x="248" y="93"/>
                  </a:lnTo>
                  <a:lnTo>
                    <a:pt x="269" y="79"/>
                  </a:lnTo>
                  <a:lnTo>
                    <a:pt x="282" y="65"/>
                  </a:lnTo>
                  <a:lnTo>
                    <a:pt x="295" y="51"/>
                  </a:lnTo>
                  <a:lnTo>
                    <a:pt x="300" y="37"/>
                  </a:lnTo>
                  <a:lnTo>
                    <a:pt x="300" y="25"/>
                  </a:lnTo>
                  <a:lnTo>
                    <a:pt x="293" y="15"/>
                  </a:lnTo>
                  <a:lnTo>
                    <a:pt x="282" y="6"/>
                  </a:lnTo>
                  <a:lnTo>
                    <a:pt x="265" y="1"/>
                  </a:lnTo>
                  <a:lnTo>
                    <a:pt x="244" y="0"/>
                  </a:lnTo>
                  <a:lnTo>
                    <a:pt x="220" y="0"/>
                  </a:lnTo>
                  <a:lnTo>
                    <a:pt x="192" y="1"/>
                  </a:lnTo>
                  <a:lnTo>
                    <a:pt x="164" y="6"/>
                  </a:lnTo>
                  <a:lnTo>
                    <a:pt x="134" y="12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41" name="Line 261"/>
            <p:cNvSpPr>
              <a:spLocks noChangeShapeType="1"/>
            </p:cNvSpPr>
            <p:nvPr/>
          </p:nvSpPr>
          <p:spPr bwMode="auto">
            <a:xfrm flipV="1">
              <a:off x="807" y="1977"/>
              <a:ext cx="54" cy="2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42" name="Freeform 262"/>
            <p:cNvSpPr>
              <a:spLocks/>
            </p:cNvSpPr>
            <p:nvPr/>
          </p:nvSpPr>
          <p:spPr bwMode="auto">
            <a:xfrm>
              <a:off x="848" y="1953"/>
              <a:ext cx="60" cy="48"/>
            </a:xfrm>
            <a:custGeom>
              <a:avLst/>
              <a:gdLst>
                <a:gd name="T0" fmla="*/ 49 w 121"/>
                <a:gd name="T1" fmla="*/ 96 h 96"/>
                <a:gd name="T2" fmla="*/ 121 w 121"/>
                <a:gd name="T3" fmla="*/ 0 h 96"/>
                <a:gd name="T4" fmla="*/ 0 w 121"/>
                <a:gd name="T5" fmla="*/ 0 h 96"/>
                <a:gd name="T6" fmla="*/ 49 w 121"/>
                <a:gd name="T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" h="96">
                  <a:moveTo>
                    <a:pt x="49" y="96"/>
                  </a:moveTo>
                  <a:lnTo>
                    <a:pt x="121" y="0"/>
                  </a:lnTo>
                  <a:lnTo>
                    <a:pt x="0" y="0"/>
                  </a:lnTo>
                  <a:lnTo>
                    <a:pt x="49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43" name="Line 263"/>
            <p:cNvSpPr>
              <a:spLocks noChangeShapeType="1"/>
            </p:cNvSpPr>
            <p:nvPr/>
          </p:nvSpPr>
          <p:spPr bwMode="auto">
            <a:xfrm flipV="1">
              <a:off x="675" y="1740"/>
              <a:ext cx="54" cy="2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44" name="Freeform 264"/>
            <p:cNvSpPr>
              <a:spLocks/>
            </p:cNvSpPr>
            <p:nvPr/>
          </p:nvSpPr>
          <p:spPr bwMode="auto">
            <a:xfrm>
              <a:off x="715" y="1716"/>
              <a:ext cx="61" cy="49"/>
            </a:xfrm>
            <a:custGeom>
              <a:avLst/>
              <a:gdLst>
                <a:gd name="T0" fmla="*/ 49 w 122"/>
                <a:gd name="T1" fmla="*/ 98 h 98"/>
                <a:gd name="T2" fmla="*/ 122 w 122"/>
                <a:gd name="T3" fmla="*/ 0 h 98"/>
                <a:gd name="T4" fmla="*/ 0 w 122"/>
                <a:gd name="T5" fmla="*/ 0 h 98"/>
                <a:gd name="T6" fmla="*/ 49 w 122"/>
                <a:gd name="T7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" h="98">
                  <a:moveTo>
                    <a:pt x="49" y="98"/>
                  </a:moveTo>
                  <a:lnTo>
                    <a:pt x="122" y="0"/>
                  </a:lnTo>
                  <a:lnTo>
                    <a:pt x="0" y="0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45" name="Freeform 265"/>
            <p:cNvSpPr>
              <a:spLocks/>
            </p:cNvSpPr>
            <p:nvPr/>
          </p:nvSpPr>
          <p:spPr bwMode="auto">
            <a:xfrm>
              <a:off x="1632" y="2627"/>
              <a:ext cx="199" cy="134"/>
            </a:xfrm>
            <a:custGeom>
              <a:avLst/>
              <a:gdLst>
                <a:gd name="T0" fmla="*/ 161 w 400"/>
                <a:gd name="T1" fmla="*/ 43 h 269"/>
                <a:gd name="T2" fmla="*/ 122 w 400"/>
                <a:gd name="T3" fmla="*/ 66 h 269"/>
                <a:gd name="T4" fmla="*/ 88 w 400"/>
                <a:gd name="T5" fmla="*/ 88 h 269"/>
                <a:gd name="T6" fmla="*/ 58 w 400"/>
                <a:gd name="T7" fmla="*/ 114 h 269"/>
                <a:gd name="T8" fmla="*/ 46 w 400"/>
                <a:gd name="T9" fmla="*/ 128 h 269"/>
                <a:gd name="T10" fmla="*/ 34 w 400"/>
                <a:gd name="T11" fmla="*/ 140 h 269"/>
                <a:gd name="T12" fmla="*/ 25 w 400"/>
                <a:gd name="T13" fmla="*/ 152 h 269"/>
                <a:gd name="T14" fmla="*/ 16 w 400"/>
                <a:gd name="T15" fmla="*/ 164 h 269"/>
                <a:gd name="T16" fmla="*/ 9 w 400"/>
                <a:gd name="T17" fmla="*/ 176 h 269"/>
                <a:gd name="T18" fmla="*/ 6 w 400"/>
                <a:gd name="T19" fmla="*/ 190 h 269"/>
                <a:gd name="T20" fmla="*/ 2 w 400"/>
                <a:gd name="T21" fmla="*/ 202 h 269"/>
                <a:gd name="T22" fmla="*/ 0 w 400"/>
                <a:gd name="T23" fmla="*/ 212 h 269"/>
                <a:gd name="T24" fmla="*/ 2 w 400"/>
                <a:gd name="T25" fmla="*/ 224 h 269"/>
                <a:gd name="T26" fmla="*/ 6 w 400"/>
                <a:gd name="T27" fmla="*/ 233 h 269"/>
                <a:gd name="T28" fmla="*/ 11 w 400"/>
                <a:gd name="T29" fmla="*/ 241 h 269"/>
                <a:gd name="T30" fmla="*/ 16 w 400"/>
                <a:gd name="T31" fmla="*/ 250 h 269"/>
                <a:gd name="T32" fmla="*/ 25 w 400"/>
                <a:gd name="T33" fmla="*/ 255 h 269"/>
                <a:gd name="T34" fmla="*/ 35 w 400"/>
                <a:gd name="T35" fmla="*/ 260 h 269"/>
                <a:gd name="T36" fmla="*/ 47 w 400"/>
                <a:gd name="T37" fmla="*/ 265 h 269"/>
                <a:gd name="T38" fmla="*/ 60 w 400"/>
                <a:gd name="T39" fmla="*/ 267 h 269"/>
                <a:gd name="T40" fmla="*/ 89 w 400"/>
                <a:gd name="T41" fmla="*/ 269 h 269"/>
                <a:gd name="T42" fmla="*/ 122 w 400"/>
                <a:gd name="T43" fmla="*/ 265 h 269"/>
                <a:gd name="T44" fmla="*/ 161 w 400"/>
                <a:gd name="T45" fmla="*/ 257 h 269"/>
                <a:gd name="T46" fmla="*/ 199 w 400"/>
                <a:gd name="T47" fmla="*/ 245 h 269"/>
                <a:gd name="T48" fmla="*/ 239 w 400"/>
                <a:gd name="T49" fmla="*/ 226 h 269"/>
                <a:gd name="T50" fmla="*/ 278 w 400"/>
                <a:gd name="T51" fmla="*/ 205 h 269"/>
                <a:gd name="T52" fmla="*/ 313 w 400"/>
                <a:gd name="T53" fmla="*/ 181 h 269"/>
                <a:gd name="T54" fmla="*/ 342 w 400"/>
                <a:gd name="T55" fmla="*/ 155 h 269"/>
                <a:gd name="T56" fmla="*/ 354 w 400"/>
                <a:gd name="T57" fmla="*/ 143 h 269"/>
                <a:gd name="T58" fmla="*/ 367 w 400"/>
                <a:gd name="T59" fmla="*/ 129 h 269"/>
                <a:gd name="T60" fmla="*/ 375 w 400"/>
                <a:gd name="T61" fmla="*/ 116 h 269"/>
                <a:gd name="T62" fmla="*/ 384 w 400"/>
                <a:gd name="T63" fmla="*/ 104 h 269"/>
                <a:gd name="T64" fmla="*/ 391 w 400"/>
                <a:gd name="T65" fmla="*/ 91 h 269"/>
                <a:gd name="T66" fmla="*/ 396 w 400"/>
                <a:gd name="T67" fmla="*/ 79 h 269"/>
                <a:gd name="T68" fmla="*/ 398 w 400"/>
                <a:gd name="T69" fmla="*/ 69 h 269"/>
                <a:gd name="T70" fmla="*/ 400 w 400"/>
                <a:gd name="T71" fmla="*/ 55 h 269"/>
                <a:gd name="T72" fmla="*/ 398 w 400"/>
                <a:gd name="T73" fmla="*/ 45 h 269"/>
                <a:gd name="T74" fmla="*/ 396 w 400"/>
                <a:gd name="T75" fmla="*/ 36 h 269"/>
                <a:gd name="T76" fmla="*/ 391 w 400"/>
                <a:gd name="T77" fmla="*/ 26 h 269"/>
                <a:gd name="T78" fmla="*/ 384 w 400"/>
                <a:gd name="T79" fmla="*/ 21 h 269"/>
                <a:gd name="T80" fmla="*/ 375 w 400"/>
                <a:gd name="T81" fmla="*/ 14 h 269"/>
                <a:gd name="T82" fmla="*/ 365 w 400"/>
                <a:gd name="T83" fmla="*/ 7 h 269"/>
                <a:gd name="T84" fmla="*/ 353 w 400"/>
                <a:gd name="T85" fmla="*/ 5 h 269"/>
                <a:gd name="T86" fmla="*/ 340 w 400"/>
                <a:gd name="T87" fmla="*/ 2 h 269"/>
                <a:gd name="T88" fmla="*/ 311 w 400"/>
                <a:gd name="T89" fmla="*/ 0 h 269"/>
                <a:gd name="T90" fmla="*/ 276 w 400"/>
                <a:gd name="T91" fmla="*/ 5 h 269"/>
                <a:gd name="T92" fmla="*/ 239 w 400"/>
                <a:gd name="T93" fmla="*/ 12 h 269"/>
                <a:gd name="T94" fmla="*/ 201 w 400"/>
                <a:gd name="T95" fmla="*/ 24 h 269"/>
                <a:gd name="T96" fmla="*/ 161 w 400"/>
                <a:gd name="T97" fmla="*/ 43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00" h="269">
                  <a:moveTo>
                    <a:pt x="161" y="43"/>
                  </a:moveTo>
                  <a:lnTo>
                    <a:pt x="122" y="66"/>
                  </a:lnTo>
                  <a:lnTo>
                    <a:pt x="88" y="88"/>
                  </a:lnTo>
                  <a:lnTo>
                    <a:pt x="58" y="114"/>
                  </a:lnTo>
                  <a:lnTo>
                    <a:pt x="46" y="128"/>
                  </a:lnTo>
                  <a:lnTo>
                    <a:pt x="34" y="140"/>
                  </a:lnTo>
                  <a:lnTo>
                    <a:pt x="25" y="152"/>
                  </a:lnTo>
                  <a:lnTo>
                    <a:pt x="16" y="164"/>
                  </a:lnTo>
                  <a:lnTo>
                    <a:pt x="9" y="176"/>
                  </a:lnTo>
                  <a:lnTo>
                    <a:pt x="6" y="190"/>
                  </a:lnTo>
                  <a:lnTo>
                    <a:pt x="2" y="202"/>
                  </a:lnTo>
                  <a:lnTo>
                    <a:pt x="0" y="212"/>
                  </a:lnTo>
                  <a:lnTo>
                    <a:pt x="2" y="224"/>
                  </a:lnTo>
                  <a:lnTo>
                    <a:pt x="6" y="233"/>
                  </a:lnTo>
                  <a:lnTo>
                    <a:pt x="11" y="241"/>
                  </a:lnTo>
                  <a:lnTo>
                    <a:pt x="16" y="250"/>
                  </a:lnTo>
                  <a:lnTo>
                    <a:pt x="25" y="255"/>
                  </a:lnTo>
                  <a:lnTo>
                    <a:pt x="35" y="260"/>
                  </a:lnTo>
                  <a:lnTo>
                    <a:pt x="47" y="265"/>
                  </a:lnTo>
                  <a:lnTo>
                    <a:pt x="60" y="267"/>
                  </a:lnTo>
                  <a:lnTo>
                    <a:pt x="89" y="269"/>
                  </a:lnTo>
                  <a:lnTo>
                    <a:pt x="122" y="265"/>
                  </a:lnTo>
                  <a:lnTo>
                    <a:pt x="161" y="257"/>
                  </a:lnTo>
                  <a:lnTo>
                    <a:pt x="199" y="245"/>
                  </a:lnTo>
                  <a:lnTo>
                    <a:pt x="239" y="226"/>
                  </a:lnTo>
                  <a:lnTo>
                    <a:pt x="278" y="205"/>
                  </a:lnTo>
                  <a:lnTo>
                    <a:pt x="313" y="181"/>
                  </a:lnTo>
                  <a:lnTo>
                    <a:pt x="342" y="155"/>
                  </a:lnTo>
                  <a:lnTo>
                    <a:pt x="354" y="143"/>
                  </a:lnTo>
                  <a:lnTo>
                    <a:pt x="367" y="129"/>
                  </a:lnTo>
                  <a:lnTo>
                    <a:pt x="375" y="116"/>
                  </a:lnTo>
                  <a:lnTo>
                    <a:pt x="384" y="104"/>
                  </a:lnTo>
                  <a:lnTo>
                    <a:pt x="391" y="91"/>
                  </a:lnTo>
                  <a:lnTo>
                    <a:pt x="396" y="79"/>
                  </a:lnTo>
                  <a:lnTo>
                    <a:pt x="398" y="69"/>
                  </a:lnTo>
                  <a:lnTo>
                    <a:pt x="400" y="55"/>
                  </a:lnTo>
                  <a:lnTo>
                    <a:pt x="398" y="45"/>
                  </a:lnTo>
                  <a:lnTo>
                    <a:pt x="396" y="36"/>
                  </a:lnTo>
                  <a:lnTo>
                    <a:pt x="391" y="26"/>
                  </a:lnTo>
                  <a:lnTo>
                    <a:pt x="384" y="21"/>
                  </a:lnTo>
                  <a:lnTo>
                    <a:pt x="375" y="14"/>
                  </a:lnTo>
                  <a:lnTo>
                    <a:pt x="365" y="7"/>
                  </a:lnTo>
                  <a:lnTo>
                    <a:pt x="353" y="5"/>
                  </a:lnTo>
                  <a:lnTo>
                    <a:pt x="340" y="2"/>
                  </a:lnTo>
                  <a:lnTo>
                    <a:pt x="311" y="0"/>
                  </a:lnTo>
                  <a:lnTo>
                    <a:pt x="276" y="5"/>
                  </a:lnTo>
                  <a:lnTo>
                    <a:pt x="239" y="12"/>
                  </a:lnTo>
                  <a:lnTo>
                    <a:pt x="201" y="24"/>
                  </a:lnTo>
                  <a:lnTo>
                    <a:pt x="161" y="43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46" name="Freeform 266"/>
            <p:cNvSpPr>
              <a:spLocks/>
            </p:cNvSpPr>
            <p:nvPr/>
          </p:nvSpPr>
          <p:spPr bwMode="auto">
            <a:xfrm>
              <a:off x="1831" y="2523"/>
              <a:ext cx="234" cy="155"/>
            </a:xfrm>
            <a:custGeom>
              <a:avLst/>
              <a:gdLst>
                <a:gd name="T0" fmla="*/ 183 w 467"/>
                <a:gd name="T1" fmla="*/ 44 h 310"/>
                <a:gd name="T2" fmla="*/ 138 w 467"/>
                <a:gd name="T3" fmla="*/ 69 h 310"/>
                <a:gd name="T4" fmla="*/ 97 w 467"/>
                <a:gd name="T5" fmla="*/ 94 h 310"/>
                <a:gd name="T6" fmla="*/ 64 w 467"/>
                <a:gd name="T7" fmla="*/ 122 h 310"/>
                <a:gd name="T8" fmla="*/ 49 w 467"/>
                <a:gd name="T9" fmla="*/ 137 h 310"/>
                <a:gd name="T10" fmla="*/ 36 w 467"/>
                <a:gd name="T11" fmla="*/ 153 h 310"/>
                <a:gd name="T12" fmla="*/ 24 w 467"/>
                <a:gd name="T13" fmla="*/ 167 h 310"/>
                <a:gd name="T14" fmla="*/ 14 w 467"/>
                <a:gd name="T15" fmla="*/ 180 h 310"/>
                <a:gd name="T16" fmla="*/ 9 w 467"/>
                <a:gd name="T17" fmla="*/ 194 h 310"/>
                <a:gd name="T18" fmla="*/ 3 w 467"/>
                <a:gd name="T19" fmla="*/ 210 h 310"/>
                <a:gd name="T20" fmla="*/ 0 w 467"/>
                <a:gd name="T21" fmla="*/ 223 h 310"/>
                <a:gd name="T22" fmla="*/ 0 w 467"/>
                <a:gd name="T23" fmla="*/ 237 h 310"/>
                <a:gd name="T24" fmla="*/ 2 w 467"/>
                <a:gd name="T25" fmla="*/ 249 h 310"/>
                <a:gd name="T26" fmla="*/ 5 w 467"/>
                <a:gd name="T27" fmla="*/ 261 h 310"/>
                <a:gd name="T28" fmla="*/ 12 w 467"/>
                <a:gd name="T29" fmla="*/ 272 h 310"/>
                <a:gd name="T30" fmla="*/ 19 w 467"/>
                <a:gd name="T31" fmla="*/ 280 h 310"/>
                <a:gd name="T32" fmla="*/ 29 w 467"/>
                <a:gd name="T33" fmla="*/ 289 h 310"/>
                <a:gd name="T34" fmla="*/ 43 w 467"/>
                <a:gd name="T35" fmla="*/ 296 h 310"/>
                <a:gd name="T36" fmla="*/ 56 w 467"/>
                <a:gd name="T37" fmla="*/ 301 h 310"/>
                <a:gd name="T38" fmla="*/ 73 w 467"/>
                <a:gd name="T39" fmla="*/ 304 h 310"/>
                <a:gd name="T40" fmla="*/ 108 w 467"/>
                <a:gd name="T41" fmla="*/ 310 h 310"/>
                <a:gd name="T42" fmla="*/ 150 w 467"/>
                <a:gd name="T43" fmla="*/ 306 h 310"/>
                <a:gd name="T44" fmla="*/ 193 w 467"/>
                <a:gd name="T45" fmla="*/ 299 h 310"/>
                <a:gd name="T46" fmla="*/ 239 w 467"/>
                <a:gd name="T47" fmla="*/ 284 h 310"/>
                <a:gd name="T48" fmla="*/ 286 w 467"/>
                <a:gd name="T49" fmla="*/ 267 h 310"/>
                <a:gd name="T50" fmla="*/ 331 w 467"/>
                <a:gd name="T51" fmla="*/ 242 h 310"/>
                <a:gd name="T52" fmla="*/ 370 w 467"/>
                <a:gd name="T53" fmla="*/ 215 h 310"/>
                <a:gd name="T54" fmla="*/ 404 w 467"/>
                <a:gd name="T55" fmla="*/ 186 h 310"/>
                <a:gd name="T56" fmla="*/ 418 w 467"/>
                <a:gd name="T57" fmla="*/ 174 h 310"/>
                <a:gd name="T58" fmla="*/ 432 w 467"/>
                <a:gd name="T59" fmla="*/ 158 h 310"/>
                <a:gd name="T60" fmla="*/ 445 w 467"/>
                <a:gd name="T61" fmla="*/ 143 h 310"/>
                <a:gd name="T62" fmla="*/ 453 w 467"/>
                <a:gd name="T63" fmla="*/ 127 h 310"/>
                <a:gd name="T64" fmla="*/ 458 w 467"/>
                <a:gd name="T65" fmla="*/ 113 h 310"/>
                <a:gd name="T66" fmla="*/ 464 w 467"/>
                <a:gd name="T67" fmla="*/ 98 h 310"/>
                <a:gd name="T68" fmla="*/ 467 w 467"/>
                <a:gd name="T69" fmla="*/ 84 h 310"/>
                <a:gd name="T70" fmla="*/ 467 w 467"/>
                <a:gd name="T71" fmla="*/ 70 h 310"/>
                <a:gd name="T72" fmla="*/ 465 w 467"/>
                <a:gd name="T73" fmla="*/ 60 h 310"/>
                <a:gd name="T74" fmla="*/ 462 w 467"/>
                <a:gd name="T75" fmla="*/ 48 h 310"/>
                <a:gd name="T76" fmla="*/ 455 w 467"/>
                <a:gd name="T77" fmla="*/ 38 h 310"/>
                <a:gd name="T78" fmla="*/ 448 w 467"/>
                <a:gd name="T79" fmla="*/ 27 h 310"/>
                <a:gd name="T80" fmla="*/ 438 w 467"/>
                <a:gd name="T81" fmla="*/ 19 h 310"/>
                <a:gd name="T82" fmla="*/ 424 w 467"/>
                <a:gd name="T83" fmla="*/ 12 h 310"/>
                <a:gd name="T84" fmla="*/ 410 w 467"/>
                <a:gd name="T85" fmla="*/ 7 h 310"/>
                <a:gd name="T86" fmla="*/ 396 w 467"/>
                <a:gd name="T87" fmla="*/ 3 h 310"/>
                <a:gd name="T88" fmla="*/ 359 w 467"/>
                <a:gd name="T89" fmla="*/ 0 h 310"/>
                <a:gd name="T90" fmla="*/ 319 w 467"/>
                <a:gd name="T91" fmla="*/ 3 h 310"/>
                <a:gd name="T92" fmla="*/ 275 w 467"/>
                <a:gd name="T93" fmla="*/ 10 h 310"/>
                <a:gd name="T94" fmla="*/ 230 w 467"/>
                <a:gd name="T95" fmla="*/ 26 h 310"/>
                <a:gd name="T96" fmla="*/ 183 w 467"/>
                <a:gd name="T97" fmla="*/ 44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67" h="310">
                  <a:moveTo>
                    <a:pt x="183" y="44"/>
                  </a:moveTo>
                  <a:lnTo>
                    <a:pt x="138" y="69"/>
                  </a:lnTo>
                  <a:lnTo>
                    <a:pt x="97" y="94"/>
                  </a:lnTo>
                  <a:lnTo>
                    <a:pt x="64" y="122"/>
                  </a:lnTo>
                  <a:lnTo>
                    <a:pt x="49" y="137"/>
                  </a:lnTo>
                  <a:lnTo>
                    <a:pt x="36" y="153"/>
                  </a:lnTo>
                  <a:lnTo>
                    <a:pt x="24" y="167"/>
                  </a:lnTo>
                  <a:lnTo>
                    <a:pt x="14" y="180"/>
                  </a:lnTo>
                  <a:lnTo>
                    <a:pt x="9" y="194"/>
                  </a:lnTo>
                  <a:lnTo>
                    <a:pt x="3" y="210"/>
                  </a:lnTo>
                  <a:lnTo>
                    <a:pt x="0" y="223"/>
                  </a:lnTo>
                  <a:lnTo>
                    <a:pt x="0" y="237"/>
                  </a:lnTo>
                  <a:lnTo>
                    <a:pt x="2" y="249"/>
                  </a:lnTo>
                  <a:lnTo>
                    <a:pt x="5" y="261"/>
                  </a:lnTo>
                  <a:lnTo>
                    <a:pt x="12" y="272"/>
                  </a:lnTo>
                  <a:lnTo>
                    <a:pt x="19" y="280"/>
                  </a:lnTo>
                  <a:lnTo>
                    <a:pt x="29" y="289"/>
                  </a:lnTo>
                  <a:lnTo>
                    <a:pt x="43" y="296"/>
                  </a:lnTo>
                  <a:lnTo>
                    <a:pt x="56" y="301"/>
                  </a:lnTo>
                  <a:lnTo>
                    <a:pt x="73" y="304"/>
                  </a:lnTo>
                  <a:lnTo>
                    <a:pt x="108" y="310"/>
                  </a:lnTo>
                  <a:lnTo>
                    <a:pt x="150" y="306"/>
                  </a:lnTo>
                  <a:lnTo>
                    <a:pt x="193" y="299"/>
                  </a:lnTo>
                  <a:lnTo>
                    <a:pt x="239" y="284"/>
                  </a:lnTo>
                  <a:lnTo>
                    <a:pt x="286" y="267"/>
                  </a:lnTo>
                  <a:lnTo>
                    <a:pt x="331" y="242"/>
                  </a:lnTo>
                  <a:lnTo>
                    <a:pt x="370" y="215"/>
                  </a:lnTo>
                  <a:lnTo>
                    <a:pt x="404" y="186"/>
                  </a:lnTo>
                  <a:lnTo>
                    <a:pt x="418" y="174"/>
                  </a:lnTo>
                  <a:lnTo>
                    <a:pt x="432" y="158"/>
                  </a:lnTo>
                  <a:lnTo>
                    <a:pt x="445" y="143"/>
                  </a:lnTo>
                  <a:lnTo>
                    <a:pt x="453" y="127"/>
                  </a:lnTo>
                  <a:lnTo>
                    <a:pt x="458" y="113"/>
                  </a:lnTo>
                  <a:lnTo>
                    <a:pt x="464" y="98"/>
                  </a:lnTo>
                  <a:lnTo>
                    <a:pt x="467" y="84"/>
                  </a:lnTo>
                  <a:lnTo>
                    <a:pt x="467" y="70"/>
                  </a:lnTo>
                  <a:lnTo>
                    <a:pt x="465" y="60"/>
                  </a:lnTo>
                  <a:lnTo>
                    <a:pt x="462" y="48"/>
                  </a:lnTo>
                  <a:lnTo>
                    <a:pt x="455" y="38"/>
                  </a:lnTo>
                  <a:lnTo>
                    <a:pt x="448" y="27"/>
                  </a:lnTo>
                  <a:lnTo>
                    <a:pt x="438" y="19"/>
                  </a:lnTo>
                  <a:lnTo>
                    <a:pt x="424" y="12"/>
                  </a:lnTo>
                  <a:lnTo>
                    <a:pt x="410" y="7"/>
                  </a:lnTo>
                  <a:lnTo>
                    <a:pt x="396" y="3"/>
                  </a:lnTo>
                  <a:lnTo>
                    <a:pt x="359" y="0"/>
                  </a:lnTo>
                  <a:lnTo>
                    <a:pt x="319" y="3"/>
                  </a:lnTo>
                  <a:lnTo>
                    <a:pt x="275" y="10"/>
                  </a:lnTo>
                  <a:lnTo>
                    <a:pt x="230" y="26"/>
                  </a:lnTo>
                  <a:lnTo>
                    <a:pt x="183" y="44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47" name="Oval 267"/>
            <p:cNvSpPr>
              <a:spLocks noChangeArrowheads="1"/>
            </p:cNvSpPr>
            <p:nvPr/>
          </p:nvSpPr>
          <p:spPr bwMode="auto">
            <a:xfrm>
              <a:off x="2041" y="2383"/>
              <a:ext cx="239" cy="244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48" name="Line 268"/>
            <p:cNvSpPr>
              <a:spLocks noChangeShapeType="1"/>
            </p:cNvSpPr>
            <p:nvPr/>
          </p:nvSpPr>
          <p:spPr bwMode="auto">
            <a:xfrm flipH="1" flipV="1">
              <a:off x="516" y="2722"/>
              <a:ext cx="41" cy="15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49" name="Freeform 269"/>
            <p:cNvSpPr>
              <a:spLocks/>
            </p:cNvSpPr>
            <p:nvPr/>
          </p:nvSpPr>
          <p:spPr bwMode="auto">
            <a:xfrm>
              <a:off x="490" y="2671"/>
              <a:ext cx="53" cy="59"/>
            </a:xfrm>
            <a:custGeom>
              <a:avLst/>
              <a:gdLst>
                <a:gd name="T0" fmla="*/ 105 w 105"/>
                <a:gd name="T1" fmla="*/ 89 h 117"/>
                <a:gd name="T2" fmla="*/ 23 w 105"/>
                <a:gd name="T3" fmla="*/ 0 h 117"/>
                <a:gd name="T4" fmla="*/ 0 w 105"/>
                <a:gd name="T5" fmla="*/ 117 h 117"/>
                <a:gd name="T6" fmla="*/ 105 w 105"/>
                <a:gd name="T7" fmla="*/ 8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5" h="117">
                  <a:moveTo>
                    <a:pt x="105" y="89"/>
                  </a:moveTo>
                  <a:lnTo>
                    <a:pt x="23" y="0"/>
                  </a:lnTo>
                  <a:lnTo>
                    <a:pt x="0" y="117"/>
                  </a:lnTo>
                  <a:lnTo>
                    <a:pt x="105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50" name="Oval 270"/>
            <p:cNvSpPr>
              <a:spLocks noChangeArrowheads="1"/>
            </p:cNvSpPr>
            <p:nvPr/>
          </p:nvSpPr>
          <p:spPr bwMode="auto">
            <a:xfrm>
              <a:off x="1151" y="2420"/>
              <a:ext cx="80" cy="78"/>
            </a:xfrm>
            <a:prstGeom prst="ellipse">
              <a:avLst/>
            </a:prstGeom>
            <a:solidFill>
              <a:srgbClr val="FFFF00"/>
            </a:solidFill>
            <a:ln w="793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51" name="Oval 271"/>
            <p:cNvSpPr>
              <a:spLocks noChangeArrowheads="1"/>
            </p:cNvSpPr>
            <p:nvPr/>
          </p:nvSpPr>
          <p:spPr bwMode="auto">
            <a:xfrm>
              <a:off x="1521" y="2333"/>
              <a:ext cx="58" cy="57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52" name="Oval 272"/>
            <p:cNvSpPr>
              <a:spLocks noChangeArrowheads="1"/>
            </p:cNvSpPr>
            <p:nvPr/>
          </p:nvSpPr>
          <p:spPr bwMode="auto">
            <a:xfrm>
              <a:off x="1320" y="1936"/>
              <a:ext cx="51" cy="51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53" name="Oval 273"/>
            <p:cNvSpPr>
              <a:spLocks noChangeArrowheads="1"/>
            </p:cNvSpPr>
            <p:nvPr/>
          </p:nvSpPr>
          <p:spPr bwMode="auto">
            <a:xfrm>
              <a:off x="1047" y="2472"/>
              <a:ext cx="72" cy="71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54" name="Oval 274"/>
            <p:cNvSpPr>
              <a:spLocks noChangeArrowheads="1"/>
            </p:cNvSpPr>
            <p:nvPr/>
          </p:nvSpPr>
          <p:spPr bwMode="auto">
            <a:xfrm>
              <a:off x="1420" y="2582"/>
              <a:ext cx="72" cy="71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55" name="Freeform 275"/>
            <p:cNvSpPr>
              <a:spLocks/>
            </p:cNvSpPr>
            <p:nvPr/>
          </p:nvSpPr>
          <p:spPr bwMode="auto">
            <a:xfrm>
              <a:off x="2271" y="2370"/>
              <a:ext cx="143" cy="79"/>
            </a:xfrm>
            <a:custGeom>
              <a:avLst/>
              <a:gdLst>
                <a:gd name="T0" fmla="*/ 162 w 286"/>
                <a:gd name="T1" fmla="*/ 124 h 159"/>
                <a:gd name="T2" fmla="*/ 134 w 286"/>
                <a:gd name="T3" fmla="*/ 135 h 159"/>
                <a:gd name="T4" fmla="*/ 106 w 286"/>
                <a:gd name="T5" fmla="*/ 145 h 159"/>
                <a:gd name="T6" fmla="*/ 80 w 286"/>
                <a:gd name="T7" fmla="*/ 152 h 159"/>
                <a:gd name="T8" fmla="*/ 57 w 286"/>
                <a:gd name="T9" fmla="*/ 157 h 159"/>
                <a:gd name="T10" fmla="*/ 36 w 286"/>
                <a:gd name="T11" fmla="*/ 159 h 159"/>
                <a:gd name="T12" fmla="*/ 21 w 286"/>
                <a:gd name="T13" fmla="*/ 157 h 159"/>
                <a:gd name="T14" fmla="*/ 7 w 286"/>
                <a:gd name="T15" fmla="*/ 152 h 159"/>
                <a:gd name="T16" fmla="*/ 2 w 286"/>
                <a:gd name="T17" fmla="*/ 143 h 159"/>
                <a:gd name="T18" fmla="*/ 0 w 286"/>
                <a:gd name="T19" fmla="*/ 135 h 159"/>
                <a:gd name="T20" fmla="*/ 5 w 286"/>
                <a:gd name="T21" fmla="*/ 121 h 159"/>
                <a:gd name="T22" fmla="*/ 12 w 286"/>
                <a:gd name="T23" fmla="*/ 107 h 159"/>
                <a:gd name="T24" fmla="*/ 28 w 286"/>
                <a:gd name="T25" fmla="*/ 92 h 159"/>
                <a:gd name="T26" fmla="*/ 47 w 286"/>
                <a:gd name="T27" fmla="*/ 78 h 159"/>
                <a:gd name="T28" fmla="*/ 68 w 286"/>
                <a:gd name="T29" fmla="*/ 62 h 159"/>
                <a:gd name="T30" fmla="*/ 92 w 286"/>
                <a:gd name="T31" fmla="*/ 49 h 159"/>
                <a:gd name="T32" fmla="*/ 120 w 286"/>
                <a:gd name="T33" fmla="*/ 35 h 159"/>
                <a:gd name="T34" fmla="*/ 150 w 286"/>
                <a:gd name="T35" fmla="*/ 23 h 159"/>
                <a:gd name="T36" fmla="*/ 178 w 286"/>
                <a:gd name="T37" fmla="*/ 12 h 159"/>
                <a:gd name="T38" fmla="*/ 202 w 286"/>
                <a:gd name="T39" fmla="*/ 6 h 159"/>
                <a:gd name="T40" fmla="*/ 227 w 286"/>
                <a:gd name="T41" fmla="*/ 2 h 159"/>
                <a:gd name="T42" fmla="*/ 246 w 286"/>
                <a:gd name="T43" fmla="*/ 0 h 159"/>
                <a:gd name="T44" fmla="*/ 263 w 286"/>
                <a:gd name="T45" fmla="*/ 2 h 159"/>
                <a:gd name="T46" fmla="*/ 277 w 286"/>
                <a:gd name="T47" fmla="*/ 6 h 159"/>
                <a:gd name="T48" fmla="*/ 284 w 286"/>
                <a:gd name="T49" fmla="*/ 14 h 159"/>
                <a:gd name="T50" fmla="*/ 286 w 286"/>
                <a:gd name="T51" fmla="*/ 24 h 159"/>
                <a:gd name="T52" fmla="*/ 281 w 286"/>
                <a:gd name="T53" fmla="*/ 38 h 159"/>
                <a:gd name="T54" fmla="*/ 272 w 286"/>
                <a:gd name="T55" fmla="*/ 52 h 159"/>
                <a:gd name="T56" fmla="*/ 256 w 286"/>
                <a:gd name="T57" fmla="*/ 64 h 159"/>
                <a:gd name="T58" fmla="*/ 239 w 286"/>
                <a:gd name="T59" fmla="*/ 80 h 159"/>
                <a:gd name="T60" fmla="*/ 216 w 286"/>
                <a:gd name="T61" fmla="*/ 97 h 159"/>
                <a:gd name="T62" fmla="*/ 192 w 286"/>
                <a:gd name="T63" fmla="*/ 109 h 159"/>
                <a:gd name="T64" fmla="*/ 162 w 286"/>
                <a:gd name="T65" fmla="*/ 124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6" h="159">
                  <a:moveTo>
                    <a:pt x="162" y="124"/>
                  </a:moveTo>
                  <a:lnTo>
                    <a:pt x="134" y="135"/>
                  </a:lnTo>
                  <a:lnTo>
                    <a:pt x="106" y="145"/>
                  </a:lnTo>
                  <a:lnTo>
                    <a:pt x="80" y="152"/>
                  </a:lnTo>
                  <a:lnTo>
                    <a:pt x="57" y="157"/>
                  </a:lnTo>
                  <a:lnTo>
                    <a:pt x="36" y="159"/>
                  </a:lnTo>
                  <a:lnTo>
                    <a:pt x="21" y="157"/>
                  </a:lnTo>
                  <a:lnTo>
                    <a:pt x="7" y="152"/>
                  </a:lnTo>
                  <a:lnTo>
                    <a:pt x="2" y="143"/>
                  </a:lnTo>
                  <a:lnTo>
                    <a:pt x="0" y="135"/>
                  </a:lnTo>
                  <a:lnTo>
                    <a:pt x="5" y="121"/>
                  </a:lnTo>
                  <a:lnTo>
                    <a:pt x="12" y="107"/>
                  </a:lnTo>
                  <a:lnTo>
                    <a:pt x="28" y="92"/>
                  </a:lnTo>
                  <a:lnTo>
                    <a:pt x="47" y="78"/>
                  </a:lnTo>
                  <a:lnTo>
                    <a:pt x="68" y="62"/>
                  </a:lnTo>
                  <a:lnTo>
                    <a:pt x="92" y="49"/>
                  </a:lnTo>
                  <a:lnTo>
                    <a:pt x="120" y="35"/>
                  </a:lnTo>
                  <a:lnTo>
                    <a:pt x="150" y="23"/>
                  </a:lnTo>
                  <a:lnTo>
                    <a:pt x="178" y="12"/>
                  </a:lnTo>
                  <a:lnTo>
                    <a:pt x="202" y="6"/>
                  </a:lnTo>
                  <a:lnTo>
                    <a:pt x="227" y="2"/>
                  </a:lnTo>
                  <a:lnTo>
                    <a:pt x="246" y="0"/>
                  </a:lnTo>
                  <a:lnTo>
                    <a:pt x="263" y="2"/>
                  </a:lnTo>
                  <a:lnTo>
                    <a:pt x="277" y="6"/>
                  </a:lnTo>
                  <a:lnTo>
                    <a:pt x="284" y="14"/>
                  </a:lnTo>
                  <a:lnTo>
                    <a:pt x="286" y="24"/>
                  </a:lnTo>
                  <a:lnTo>
                    <a:pt x="281" y="38"/>
                  </a:lnTo>
                  <a:lnTo>
                    <a:pt x="272" y="52"/>
                  </a:lnTo>
                  <a:lnTo>
                    <a:pt x="256" y="64"/>
                  </a:lnTo>
                  <a:lnTo>
                    <a:pt x="239" y="80"/>
                  </a:lnTo>
                  <a:lnTo>
                    <a:pt x="216" y="97"/>
                  </a:lnTo>
                  <a:lnTo>
                    <a:pt x="192" y="109"/>
                  </a:lnTo>
                  <a:lnTo>
                    <a:pt x="162" y="124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56" name="Oval 276"/>
            <p:cNvSpPr>
              <a:spLocks noChangeArrowheads="1"/>
            </p:cNvSpPr>
            <p:nvPr/>
          </p:nvSpPr>
          <p:spPr bwMode="auto">
            <a:xfrm>
              <a:off x="1420" y="1836"/>
              <a:ext cx="79" cy="77"/>
            </a:xfrm>
            <a:prstGeom prst="ellipse">
              <a:avLst/>
            </a:prstGeom>
            <a:solidFill>
              <a:srgbClr val="FFFF00"/>
            </a:solidFill>
            <a:ln w="793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57" name="Oval 277"/>
            <p:cNvSpPr>
              <a:spLocks noChangeArrowheads="1"/>
            </p:cNvSpPr>
            <p:nvPr/>
          </p:nvSpPr>
          <p:spPr bwMode="auto">
            <a:xfrm>
              <a:off x="965" y="2881"/>
              <a:ext cx="80" cy="77"/>
            </a:xfrm>
            <a:prstGeom prst="ellipse">
              <a:avLst/>
            </a:prstGeom>
            <a:solidFill>
              <a:srgbClr val="FFFF00"/>
            </a:solidFill>
            <a:ln w="793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58" name="Oval 278"/>
            <p:cNvSpPr>
              <a:spLocks noChangeArrowheads="1"/>
            </p:cNvSpPr>
            <p:nvPr/>
          </p:nvSpPr>
          <p:spPr bwMode="auto">
            <a:xfrm>
              <a:off x="713" y="3029"/>
              <a:ext cx="102" cy="102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59" name="Oval 279"/>
            <p:cNvSpPr>
              <a:spLocks noChangeArrowheads="1"/>
            </p:cNvSpPr>
            <p:nvPr/>
          </p:nvSpPr>
          <p:spPr bwMode="auto">
            <a:xfrm>
              <a:off x="713" y="2682"/>
              <a:ext cx="79" cy="77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60" name="Oval 280"/>
            <p:cNvSpPr>
              <a:spLocks noChangeArrowheads="1"/>
            </p:cNvSpPr>
            <p:nvPr/>
          </p:nvSpPr>
          <p:spPr bwMode="auto">
            <a:xfrm>
              <a:off x="1722" y="2433"/>
              <a:ext cx="53" cy="52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61" name="Oval 281"/>
            <p:cNvSpPr>
              <a:spLocks noChangeArrowheads="1"/>
            </p:cNvSpPr>
            <p:nvPr/>
          </p:nvSpPr>
          <p:spPr bwMode="auto">
            <a:xfrm>
              <a:off x="1975" y="2682"/>
              <a:ext cx="103" cy="101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62" name="Oval 282"/>
            <p:cNvSpPr>
              <a:spLocks noChangeArrowheads="1"/>
            </p:cNvSpPr>
            <p:nvPr/>
          </p:nvSpPr>
          <p:spPr bwMode="auto">
            <a:xfrm>
              <a:off x="1824" y="3029"/>
              <a:ext cx="82" cy="92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63" name="Oval 283"/>
            <p:cNvSpPr>
              <a:spLocks noChangeArrowheads="1"/>
            </p:cNvSpPr>
            <p:nvPr/>
          </p:nvSpPr>
          <p:spPr bwMode="auto">
            <a:xfrm>
              <a:off x="1824" y="2831"/>
              <a:ext cx="52" cy="51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64" name="Oval 284"/>
            <p:cNvSpPr>
              <a:spLocks noChangeArrowheads="1"/>
            </p:cNvSpPr>
            <p:nvPr/>
          </p:nvSpPr>
          <p:spPr bwMode="auto">
            <a:xfrm>
              <a:off x="1988" y="2936"/>
              <a:ext cx="67" cy="72"/>
            </a:xfrm>
            <a:prstGeom prst="ellipse">
              <a:avLst/>
            </a:prstGeom>
            <a:solidFill>
              <a:srgbClr val="FFFF00"/>
            </a:solidFill>
            <a:ln w="793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65" name="Oval 285"/>
            <p:cNvSpPr>
              <a:spLocks noChangeArrowheads="1"/>
            </p:cNvSpPr>
            <p:nvPr/>
          </p:nvSpPr>
          <p:spPr bwMode="auto">
            <a:xfrm>
              <a:off x="837" y="1439"/>
              <a:ext cx="183" cy="202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66" name="Freeform 286"/>
            <p:cNvSpPr>
              <a:spLocks/>
            </p:cNvSpPr>
            <p:nvPr/>
          </p:nvSpPr>
          <p:spPr bwMode="auto">
            <a:xfrm>
              <a:off x="1005" y="2636"/>
              <a:ext cx="116" cy="248"/>
            </a:xfrm>
            <a:custGeom>
              <a:avLst/>
              <a:gdLst>
                <a:gd name="T0" fmla="*/ 44 w 232"/>
                <a:gd name="T1" fmla="*/ 2 h 496"/>
                <a:gd name="T2" fmla="*/ 35 w 232"/>
                <a:gd name="T3" fmla="*/ 5 h 496"/>
                <a:gd name="T4" fmla="*/ 28 w 232"/>
                <a:gd name="T5" fmla="*/ 12 h 496"/>
                <a:gd name="T6" fmla="*/ 21 w 232"/>
                <a:gd name="T7" fmla="*/ 21 h 496"/>
                <a:gd name="T8" fmla="*/ 14 w 232"/>
                <a:gd name="T9" fmla="*/ 31 h 496"/>
                <a:gd name="T10" fmla="*/ 9 w 232"/>
                <a:gd name="T11" fmla="*/ 43 h 496"/>
                <a:gd name="T12" fmla="*/ 6 w 232"/>
                <a:gd name="T13" fmla="*/ 59 h 496"/>
                <a:gd name="T14" fmla="*/ 2 w 232"/>
                <a:gd name="T15" fmla="*/ 74 h 496"/>
                <a:gd name="T16" fmla="*/ 0 w 232"/>
                <a:gd name="T17" fmla="*/ 91 h 496"/>
                <a:gd name="T18" fmla="*/ 0 w 232"/>
                <a:gd name="T19" fmla="*/ 131 h 496"/>
                <a:gd name="T20" fmla="*/ 4 w 232"/>
                <a:gd name="T21" fmla="*/ 176 h 496"/>
                <a:gd name="T22" fmla="*/ 13 w 232"/>
                <a:gd name="T23" fmla="*/ 224 h 496"/>
                <a:gd name="T24" fmla="*/ 27 w 232"/>
                <a:gd name="T25" fmla="*/ 274 h 496"/>
                <a:gd name="T26" fmla="*/ 44 w 232"/>
                <a:gd name="T27" fmla="*/ 324 h 496"/>
                <a:gd name="T28" fmla="*/ 61 w 232"/>
                <a:gd name="T29" fmla="*/ 369 h 496"/>
                <a:gd name="T30" fmla="*/ 82 w 232"/>
                <a:gd name="T31" fmla="*/ 408 h 496"/>
                <a:gd name="T32" fmla="*/ 93 w 232"/>
                <a:gd name="T33" fmla="*/ 425 h 496"/>
                <a:gd name="T34" fmla="*/ 103 w 232"/>
                <a:gd name="T35" fmla="*/ 441 h 496"/>
                <a:gd name="T36" fmla="*/ 116 w 232"/>
                <a:gd name="T37" fmla="*/ 455 h 496"/>
                <a:gd name="T38" fmla="*/ 126 w 232"/>
                <a:gd name="T39" fmla="*/ 468 h 496"/>
                <a:gd name="T40" fmla="*/ 136 w 232"/>
                <a:gd name="T41" fmla="*/ 477 h 496"/>
                <a:gd name="T42" fmla="*/ 149 w 232"/>
                <a:gd name="T43" fmla="*/ 486 h 496"/>
                <a:gd name="T44" fmla="*/ 159 w 232"/>
                <a:gd name="T45" fmla="*/ 491 h 496"/>
                <a:gd name="T46" fmla="*/ 170 w 232"/>
                <a:gd name="T47" fmla="*/ 494 h 496"/>
                <a:gd name="T48" fmla="*/ 180 w 232"/>
                <a:gd name="T49" fmla="*/ 496 h 496"/>
                <a:gd name="T50" fmla="*/ 189 w 232"/>
                <a:gd name="T51" fmla="*/ 494 h 496"/>
                <a:gd name="T52" fmla="*/ 197 w 232"/>
                <a:gd name="T53" fmla="*/ 491 h 496"/>
                <a:gd name="T54" fmla="*/ 206 w 232"/>
                <a:gd name="T55" fmla="*/ 484 h 496"/>
                <a:gd name="T56" fmla="*/ 213 w 232"/>
                <a:gd name="T57" fmla="*/ 477 h 496"/>
                <a:gd name="T58" fmla="*/ 220 w 232"/>
                <a:gd name="T59" fmla="*/ 467 h 496"/>
                <a:gd name="T60" fmla="*/ 225 w 232"/>
                <a:gd name="T61" fmla="*/ 453 h 496"/>
                <a:gd name="T62" fmla="*/ 227 w 232"/>
                <a:gd name="T63" fmla="*/ 437 h 496"/>
                <a:gd name="T64" fmla="*/ 231 w 232"/>
                <a:gd name="T65" fmla="*/ 420 h 496"/>
                <a:gd name="T66" fmla="*/ 232 w 232"/>
                <a:gd name="T67" fmla="*/ 405 h 496"/>
                <a:gd name="T68" fmla="*/ 232 w 232"/>
                <a:gd name="T69" fmla="*/ 365 h 496"/>
                <a:gd name="T70" fmla="*/ 227 w 232"/>
                <a:gd name="T71" fmla="*/ 320 h 496"/>
                <a:gd name="T72" fmla="*/ 220 w 232"/>
                <a:gd name="T73" fmla="*/ 272 h 496"/>
                <a:gd name="T74" fmla="*/ 208 w 232"/>
                <a:gd name="T75" fmla="*/ 222 h 496"/>
                <a:gd name="T76" fmla="*/ 191 w 232"/>
                <a:gd name="T77" fmla="*/ 172 h 496"/>
                <a:gd name="T78" fmla="*/ 173 w 232"/>
                <a:gd name="T79" fmla="*/ 128 h 496"/>
                <a:gd name="T80" fmla="*/ 150 w 232"/>
                <a:gd name="T81" fmla="*/ 90 h 496"/>
                <a:gd name="T82" fmla="*/ 140 w 232"/>
                <a:gd name="T83" fmla="*/ 71 h 496"/>
                <a:gd name="T84" fmla="*/ 129 w 232"/>
                <a:gd name="T85" fmla="*/ 55 h 496"/>
                <a:gd name="T86" fmla="*/ 119 w 232"/>
                <a:gd name="T87" fmla="*/ 42 h 496"/>
                <a:gd name="T88" fmla="*/ 107 w 232"/>
                <a:gd name="T89" fmla="*/ 29 h 496"/>
                <a:gd name="T90" fmla="*/ 96 w 232"/>
                <a:gd name="T91" fmla="*/ 17 h 496"/>
                <a:gd name="T92" fmla="*/ 86 w 232"/>
                <a:gd name="T93" fmla="*/ 11 h 496"/>
                <a:gd name="T94" fmla="*/ 75 w 232"/>
                <a:gd name="T95" fmla="*/ 5 h 496"/>
                <a:gd name="T96" fmla="*/ 65 w 232"/>
                <a:gd name="T97" fmla="*/ 2 h 496"/>
                <a:gd name="T98" fmla="*/ 54 w 232"/>
                <a:gd name="T99" fmla="*/ 0 h 496"/>
                <a:gd name="T100" fmla="*/ 44 w 232"/>
                <a:gd name="T101" fmla="*/ 2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2" h="496">
                  <a:moveTo>
                    <a:pt x="44" y="2"/>
                  </a:moveTo>
                  <a:lnTo>
                    <a:pt x="35" y="5"/>
                  </a:lnTo>
                  <a:lnTo>
                    <a:pt x="28" y="12"/>
                  </a:lnTo>
                  <a:lnTo>
                    <a:pt x="21" y="21"/>
                  </a:lnTo>
                  <a:lnTo>
                    <a:pt x="14" y="31"/>
                  </a:lnTo>
                  <a:lnTo>
                    <a:pt x="9" y="43"/>
                  </a:lnTo>
                  <a:lnTo>
                    <a:pt x="6" y="59"/>
                  </a:lnTo>
                  <a:lnTo>
                    <a:pt x="2" y="74"/>
                  </a:lnTo>
                  <a:lnTo>
                    <a:pt x="0" y="91"/>
                  </a:lnTo>
                  <a:lnTo>
                    <a:pt x="0" y="131"/>
                  </a:lnTo>
                  <a:lnTo>
                    <a:pt x="4" y="176"/>
                  </a:lnTo>
                  <a:lnTo>
                    <a:pt x="13" y="224"/>
                  </a:lnTo>
                  <a:lnTo>
                    <a:pt x="27" y="274"/>
                  </a:lnTo>
                  <a:lnTo>
                    <a:pt x="44" y="324"/>
                  </a:lnTo>
                  <a:lnTo>
                    <a:pt x="61" y="369"/>
                  </a:lnTo>
                  <a:lnTo>
                    <a:pt x="82" y="408"/>
                  </a:lnTo>
                  <a:lnTo>
                    <a:pt x="93" y="425"/>
                  </a:lnTo>
                  <a:lnTo>
                    <a:pt x="103" y="441"/>
                  </a:lnTo>
                  <a:lnTo>
                    <a:pt x="116" y="455"/>
                  </a:lnTo>
                  <a:lnTo>
                    <a:pt x="126" y="468"/>
                  </a:lnTo>
                  <a:lnTo>
                    <a:pt x="136" y="477"/>
                  </a:lnTo>
                  <a:lnTo>
                    <a:pt x="149" y="486"/>
                  </a:lnTo>
                  <a:lnTo>
                    <a:pt x="159" y="491"/>
                  </a:lnTo>
                  <a:lnTo>
                    <a:pt x="170" y="494"/>
                  </a:lnTo>
                  <a:lnTo>
                    <a:pt x="180" y="496"/>
                  </a:lnTo>
                  <a:lnTo>
                    <a:pt x="189" y="494"/>
                  </a:lnTo>
                  <a:lnTo>
                    <a:pt x="197" y="491"/>
                  </a:lnTo>
                  <a:lnTo>
                    <a:pt x="206" y="484"/>
                  </a:lnTo>
                  <a:lnTo>
                    <a:pt x="213" y="477"/>
                  </a:lnTo>
                  <a:lnTo>
                    <a:pt x="220" y="467"/>
                  </a:lnTo>
                  <a:lnTo>
                    <a:pt x="225" y="453"/>
                  </a:lnTo>
                  <a:lnTo>
                    <a:pt x="227" y="437"/>
                  </a:lnTo>
                  <a:lnTo>
                    <a:pt x="231" y="420"/>
                  </a:lnTo>
                  <a:lnTo>
                    <a:pt x="232" y="405"/>
                  </a:lnTo>
                  <a:lnTo>
                    <a:pt x="232" y="365"/>
                  </a:lnTo>
                  <a:lnTo>
                    <a:pt x="227" y="320"/>
                  </a:lnTo>
                  <a:lnTo>
                    <a:pt x="220" y="272"/>
                  </a:lnTo>
                  <a:lnTo>
                    <a:pt x="208" y="222"/>
                  </a:lnTo>
                  <a:lnTo>
                    <a:pt x="191" y="172"/>
                  </a:lnTo>
                  <a:lnTo>
                    <a:pt x="173" y="128"/>
                  </a:lnTo>
                  <a:lnTo>
                    <a:pt x="150" y="90"/>
                  </a:lnTo>
                  <a:lnTo>
                    <a:pt x="140" y="71"/>
                  </a:lnTo>
                  <a:lnTo>
                    <a:pt x="129" y="55"/>
                  </a:lnTo>
                  <a:lnTo>
                    <a:pt x="119" y="42"/>
                  </a:lnTo>
                  <a:lnTo>
                    <a:pt x="107" y="29"/>
                  </a:lnTo>
                  <a:lnTo>
                    <a:pt x="96" y="17"/>
                  </a:lnTo>
                  <a:lnTo>
                    <a:pt x="86" y="11"/>
                  </a:lnTo>
                  <a:lnTo>
                    <a:pt x="75" y="5"/>
                  </a:lnTo>
                  <a:lnTo>
                    <a:pt x="65" y="2"/>
                  </a:lnTo>
                  <a:lnTo>
                    <a:pt x="54" y="0"/>
                  </a:lnTo>
                  <a:lnTo>
                    <a:pt x="44" y="2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67" name="Line 287"/>
            <p:cNvSpPr>
              <a:spLocks noChangeShapeType="1"/>
            </p:cNvSpPr>
            <p:nvPr/>
          </p:nvSpPr>
          <p:spPr bwMode="auto">
            <a:xfrm>
              <a:off x="1959" y="2955"/>
              <a:ext cx="1" cy="4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68" name="Freeform 288"/>
            <p:cNvSpPr>
              <a:spLocks/>
            </p:cNvSpPr>
            <p:nvPr/>
          </p:nvSpPr>
          <p:spPr bwMode="auto">
            <a:xfrm>
              <a:off x="1931" y="3001"/>
              <a:ext cx="55" cy="54"/>
            </a:xfrm>
            <a:custGeom>
              <a:avLst/>
              <a:gdLst>
                <a:gd name="T0" fmla="*/ 0 w 109"/>
                <a:gd name="T1" fmla="*/ 0 h 108"/>
                <a:gd name="T2" fmla="*/ 55 w 109"/>
                <a:gd name="T3" fmla="*/ 108 h 108"/>
                <a:gd name="T4" fmla="*/ 109 w 109"/>
                <a:gd name="T5" fmla="*/ 0 h 108"/>
                <a:gd name="T6" fmla="*/ 0 w 109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08">
                  <a:moveTo>
                    <a:pt x="0" y="0"/>
                  </a:moveTo>
                  <a:lnTo>
                    <a:pt x="55" y="108"/>
                  </a:lnTo>
                  <a:lnTo>
                    <a:pt x="10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69" name="Line 289"/>
            <p:cNvSpPr>
              <a:spLocks noChangeShapeType="1"/>
            </p:cNvSpPr>
            <p:nvPr/>
          </p:nvSpPr>
          <p:spPr bwMode="auto">
            <a:xfrm>
              <a:off x="1514" y="2400"/>
              <a:ext cx="1" cy="4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70" name="Freeform 290"/>
            <p:cNvSpPr>
              <a:spLocks/>
            </p:cNvSpPr>
            <p:nvPr/>
          </p:nvSpPr>
          <p:spPr bwMode="auto">
            <a:xfrm>
              <a:off x="1486" y="2446"/>
              <a:ext cx="55" cy="54"/>
            </a:xfrm>
            <a:custGeom>
              <a:avLst/>
              <a:gdLst>
                <a:gd name="T0" fmla="*/ 0 w 110"/>
                <a:gd name="T1" fmla="*/ 0 h 108"/>
                <a:gd name="T2" fmla="*/ 56 w 110"/>
                <a:gd name="T3" fmla="*/ 108 h 108"/>
                <a:gd name="T4" fmla="*/ 110 w 110"/>
                <a:gd name="T5" fmla="*/ 0 h 108"/>
                <a:gd name="T6" fmla="*/ 0 w 11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8">
                  <a:moveTo>
                    <a:pt x="0" y="0"/>
                  </a:moveTo>
                  <a:lnTo>
                    <a:pt x="56" y="108"/>
                  </a:lnTo>
                  <a:lnTo>
                    <a:pt x="1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71" name="Line 291"/>
            <p:cNvSpPr>
              <a:spLocks noChangeShapeType="1"/>
            </p:cNvSpPr>
            <p:nvPr/>
          </p:nvSpPr>
          <p:spPr bwMode="auto">
            <a:xfrm flipH="1">
              <a:off x="1510" y="1604"/>
              <a:ext cx="55" cy="2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72" name="Freeform 292"/>
            <p:cNvSpPr>
              <a:spLocks/>
            </p:cNvSpPr>
            <p:nvPr/>
          </p:nvSpPr>
          <p:spPr bwMode="auto">
            <a:xfrm>
              <a:off x="1463" y="1605"/>
              <a:ext cx="61" cy="49"/>
            </a:xfrm>
            <a:custGeom>
              <a:avLst/>
              <a:gdLst>
                <a:gd name="T0" fmla="*/ 73 w 120"/>
                <a:gd name="T1" fmla="*/ 0 h 98"/>
                <a:gd name="T2" fmla="*/ 0 w 120"/>
                <a:gd name="T3" fmla="*/ 98 h 98"/>
                <a:gd name="T4" fmla="*/ 120 w 120"/>
                <a:gd name="T5" fmla="*/ 98 h 98"/>
                <a:gd name="T6" fmla="*/ 73 w 12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98">
                  <a:moveTo>
                    <a:pt x="73" y="0"/>
                  </a:moveTo>
                  <a:lnTo>
                    <a:pt x="0" y="98"/>
                  </a:lnTo>
                  <a:lnTo>
                    <a:pt x="120" y="98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73" name="Freeform 293"/>
            <p:cNvSpPr>
              <a:spLocks/>
            </p:cNvSpPr>
            <p:nvPr/>
          </p:nvSpPr>
          <p:spPr bwMode="auto">
            <a:xfrm>
              <a:off x="1642" y="1751"/>
              <a:ext cx="144" cy="217"/>
            </a:xfrm>
            <a:custGeom>
              <a:avLst/>
              <a:gdLst>
                <a:gd name="T0" fmla="*/ 72 w 288"/>
                <a:gd name="T1" fmla="*/ 175 h 434"/>
                <a:gd name="T2" fmla="*/ 49 w 288"/>
                <a:gd name="T3" fmla="*/ 218 h 434"/>
                <a:gd name="T4" fmla="*/ 28 w 288"/>
                <a:gd name="T5" fmla="*/ 261 h 434"/>
                <a:gd name="T6" fmla="*/ 16 w 288"/>
                <a:gd name="T7" fmla="*/ 301 h 434"/>
                <a:gd name="T8" fmla="*/ 6 w 288"/>
                <a:gd name="T9" fmla="*/ 339 h 434"/>
                <a:gd name="T10" fmla="*/ 0 w 288"/>
                <a:gd name="T11" fmla="*/ 372 h 434"/>
                <a:gd name="T12" fmla="*/ 0 w 288"/>
                <a:gd name="T13" fmla="*/ 397 h 434"/>
                <a:gd name="T14" fmla="*/ 4 w 288"/>
                <a:gd name="T15" fmla="*/ 408 h 434"/>
                <a:gd name="T16" fmla="*/ 7 w 288"/>
                <a:gd name="T17" fmla="*/ 418 h 434"/>
                <a:gd name="T18" fmla="*/ 13 w 288"/>
                <a:gd name="T19" fmla="*/ 425 h 434"/>
                <a:gd name="T20" fmla="*/ 18 w 288"/>
                <a:gd name="T21" fmla="*/ 430 h 434"/>
                <a:gd name="T22" fmla="*/ 26 w 288"/>
                <a:gd name="T23" fmla="*/ 434 h 434"/>
                <a:gd name="T24" fmla="*/ 35 w 288"/>
                <a:gd name="T25" fmla="*/ 434 h 434"/>
                <a:gd name="T26" fmla="*/ 46 w 288"/>
                <a:gd name="T27" fmla="*/ 434 h 434"/>
                <a:gd name="T28" fmla="*/ 58 w 288"/>
                <a:gd name="T29" fmla="*/ 430 h 434"/>
                <a:gd name="T30" fmla="*/ 68 w 288"/>
                <a:gd name="T31" fmla="*/ 423 h 434"/>
                <a:gd name="T32" fmla="*/ 81 w 288"/>
                <a:gd name="T33" fmla="*/ 416 h 434"/>
                <a:gd name="T34" fmla="*/ 93 w 288"/>
                <a:gd name="T35" fmla="*/ 406 h 434"/>
                <a:gd name="T36" fmla="*/ 107 w 288"/>
                <a:gd name="T37" fmla="*/ 396 h 434"/>
                <a:gd name="T38" fmla="*/ 133 w 288"/>
                <a:gd name="T39" fmla="*/ 370 h 434"/>
                <a:gd name="T40" fmla="*/ 161 w 288"/>
                <a:gd name="T41" fmla="*/ 335 h 434"/>
                <a:gd name="T42" fmla="*/ 189 w 288"/>
                <a:gd name="T43" fmla="*/ 298 h 434"/>
                <a:gd name="T44" fmla="*/ 215 w 288"/>
                <a:gd name="T45" fmla="*/ 256 h 434"/>
                <a:gd name="T46" fmla="*/ 239 w 288"/>
                <a:gd name="T47" fmla="*/ 213 h 434"/>
                <a:gd name="T48" fmla="*/ 260 w 288"/>
                <a:gd name="T49" fmla="*/ 170 h 434"/>
                <a:gd name="T50" fmla="*/ 272 w 288"/>
                <a:gd name="T51" fmla="*/ 131 h 434"/>
                <a:gd name="T52" fmla="*/ 283 w 288"/>
                <a:gd name="T53" fmla="*/ 94 h 434"/>
                <a:gd name="T54" fmla="*/ 288 w 288"/>
                <a:gd name="T55" fmla="*/ 62 h 434"/>
                <a:gd name="T56" fmla="*/ 288 w 288"/>
                <a:gd name="T57" fmla="*/ 34 h 434"/>
                <a:gd name="T58" fmla="*/ 285 w 288"/>
                <a:gd name="T59" fmla="*/ 26 h 434"/>
                <a:gd name="T60" fmla="*/ 281 w 288"/>
                <a:gd name="T61" fmla="*/ 15 h 434"/>
                <a:gd name="T62" fmla="*/ 276 w 288"/>
                <a:gd name="T63" fmla="*/ 8 h 434"/>
                <a:gd name="T64" fmla="*/ 269 w 288"/>
                <a:gd name="T65" fmla="*/ 3 h 434"/>
                <a:gd name="T66" fmla="*/ 260 w 288"/>
                <a:gd name="T67" fmla="*/ 0 h 434"/>
                <a:gd name="T68" fmla="*/ 251 w 288"/>
                <a:gd name="T69" fmla="*/ 0 h 434"/>
                <a:gd name="T70" fmla="*/ 243 w 288"/>
                <a:gd name="T71" fmla="*/ 0 h 434"/>
                <a:gd name="T72" fmla="*/ 231 w 288"/>
                <a:gd name="T73" fmla="*/ 3 h 434"/>
                <a:gd name="T74" fmla="*/ 220 w 288"/>
                <a:gd name="T75" fmla="*/ 10 h 434"/>
                <a:gd name="T76" fmla="*/ 208 w 288"/>
                <a:gd name="T77" fmla="*/ 17 h 434"/>
                <a:gd name="T78" fmla="*/ 196 w 288"/>
                <a:gd name="T79" fmla="*/ 26 h 434"/>
                <a:gd name="T80" fmla="*/ 182 w 288"/>
                <a:gd name="T81" fmla="*/ 36 h 434"/>
                <a:gd name="T82" fmla="*/ 156 w 288"/>
                <a:gd name="T83" fmla="*/ 63 h 434"/>
                <a:gd name="T84" fmla="*/ 126 w 288"/>
                <a:gd name="T85" fmla="*/ 96 h 434"/>
                <a:gd name="T86" fmla="*/ 100 w 288"/>
                <a:gd name="T87" fmla="*/ 134 h 434"/>
                <a:gd name="T88" fmla="*/ 72 w 288"/>
                <a:gd name="T89" fmla="*/ 175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8" h="434">
                  <a:moveTo>
                    <a:pt x="72" y="175"/>
                  </a:moveTo>
                  <a:lnTo>
                    <a:pt x="49" y="218"/>
                  </a:lnTo>
                  <a:lnTo>
                    <a:pt x="28" y="261"/>
                  </a:lnTo>
                  <a:lnTo>
                    <a:pt x="16" y="301"/>
                  </a:lnTo>
                  <a:lnTo>
                    <a:pt x="6" y="339"/>
                  </a:lnTo>
                  <a:lnTo>
                    <a:pt x="0" y="372"/>
                  </a:lnTo>
                  <a:lnTo>
                    <a:pt x="0" y="397"/>
                  </a:lnTo>
                  <a:lnTo>
                    <a:pt x="4" y="408"/>
                  </a:lnTo>
                  <a:lnTo>
                    <a:pt x="7" y="418"/>
                  </a:lnTo>
                  <a:lnTo>
                    <a:pt x="13" y="425"/>
                  </a:lnTo>
                  <a:lnTo>
                    <a:pt x="18" y="430"/>
                  </a:lnTo>
                  <a:lnTo>
                    <a:pt x="26" y="434"/>
                  </a:lnTo>
                  <a:lnTo>
                    <a:pt x="35" y="434"/>
                  </a:lnTo>
                  <a:lnTo>
                    <a:pt x="46" y="434"/>
                  </a:lnTo>
                  <a:lnTo>
                    <a:pt x="58" y="430"/>
                  </a:lnTo>
                  <a:lnTo>
                    <a:pt x="68" y="423"/>
                  </a:lnTo>
                  <a:lnTo>
                    <a:pt x="81" y="416"/>
                  </a:lnTo>
                  <a:lnTo>
                    <a:pt x="93" y="406"/>
                  </a:lnTo>
                  <a:lnTo>
                    <a:pt x="107" y="396"/>
                  </a:lnTo>
                  <a:lnTo>
                    <a:pt x="133" y="370"/>
                  </a:lnTo>
                  <a:lnTo>
                    <a:pt x="161" y="335"/>
                  </a:lnTo>
                  <a:lnTo>
                    <a:pt x="189" y="298"/>
                  </a:lnTo>
                  <a:lnTo>
                    <a:pt x="215" y="256"/>
                  </a:lnTo>
                  <a:lnTo>
                    <a:pt x="239" y="213"/>
                  </a:lnTo>
                  <a:lnTo>
                    <a:pt x="260" y="170"/>
                  </a:lnTo>
                  <a:lnTo>
                    <a:pt x="272" y="131"/>
                  </a:lnTo>
                  <a:lnTo>
                    <a:pt x="283" y="94"/>
                  </a:lnTo>
                  <a:lnTo>
                    <a:pt x="288" y="62"/>
                  </a:lnTo>
                  <a:lnTo>
                    <a:pt x="288" y="34"/>
                  </a:lnTo>
                  <a:lnTo>
                    <a:pt x="285" y="26"/>
                  </a:lnTo>
                  <a:lnTo>
                    <a:pt x="281" y="15"/>
                  </a:lnTo>
                  <a:lnTo>
                    <a:pt x="276" y="8"/>
                  </a:lnTo>
                  <a:lnTo>
                    <a:pt x="269" y="3"/>
                  </a:lnTo>
                  <a:lnTo>
                    <a:pt x="260" y="0"/>
                  </a:lnTo>
                  <a:lnTo>
                    <a:pt x="251" y="0"/>
                  </a:lnTo>
                  <a:lnTo>
                    <a:pt x="243" y="0"/>
                  </a:lnTo>
                  <a:lnTo>
                    <a:pt x="231" y="3"/>
                  </a:lnTo>
                  <a:lnTo>
                    <a:pt x="220" y="10"/>
                  </a:lnTo>
                  <a:lnTo>
                    <a:pt x="208" y="17"/>
                  </a:lnTo>
                  <a:lnTo>
                    <a:pt x="196" y="26"/>
                  </a:lnTo>
                  <a:lnTo>
                    <a:pt x="182" y="36"/>
                  </a:lnTo>
                  <a:lnTo>
                    <a:pt x="156" y="63"/>
                  </a:lnTo>
                  <a:lnTo>
                    <a:pt x="126" y="96"/>
                  </a:lnTo>
                  <a:lnTo>
                    <a:pt x="100" y="134"/>
                  </a:lnTo>
                  <a:lnTo>
                    <a:pt x="72" y="175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74" name="Line 294"/>
            <p:cNvSpPr>
              <a:spLocks noChangeShapeType="1"/>
            </p:cNvSpPr>
            <p:nvPr/>
          </p:nvSpPr>
          <p:spPr bwMode="auto">
            <a:xfrm flipH="1">
              <a:off x="1819" y="1853"/>
              <a:ext cx="4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75" name="Freeform 295"/>
            <p:cNvSpPr>
              <a:spLocks/>
            </p:cNvSpPr>
            <p:nvPr/>
          </p:nvSpPr>
          <p:spPr bwMode="auto">
            <a:xfrm>
              <a:off x="1766" y="1825"/>
              <a:ext cx="55" cy="55"/>
            </a:xfrm>
            <a:custGeom>
              <a:avLst/>
              <a:gdLst>
                <a:gd name="T0" fmla="*/ 110 w 110"/>
                <a:gd name="T1" fmla="*/ 0 h 108"/>
                <a:gd name="T2" fmla="*/ 0 w 110"/>
                <a:gd name="T3" fmla="*/ 55 h 108"/>
                <a:gd name="T4" fmla="*/ 110 w 110"/>
                <a:gd name="T5" fmla="*/ 108 h 108"/>
                <a:gd name="T6" fmla="*/ 110 w 11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8">
                  <a:moveTo>
                    <a:pt x="110" y="0"/>
                  </a:moveTo>
                  <a:lnTo>
                    <a:pt x="0" y="55"/>
                  </a:lnTo>
                  <a:lnTo>
                    <a:pt x="110" y="108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76" name="Oval 296"/>
            <p:cNvSpPr>
              <a:spLocks noChangeArrowheads="1"/>
            </p:cNvSpPr>
            <p:nvPr/>
          </p:nvSpPr>
          <p:spPr bwMode="auto">
            <a:xfrm>
              <a:off x="1117" y="1637"/>
              <a:ext cx="53" cy="52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77" name="Oval 297"/>
            <p:cNvSpPr>
              <a:spLocks noChangeArrowheads="1"/>
            </p:cNvSpPr>
            <p:nvPr/>
          </p:nvSpPr>
          <p:spPr bwMode="auto">
            <a:xfrm>
              <a:off x="1168" y="2632"/>
              <a:ext cx="152" cy="151"/>
            </a:xfrm>
            <a:prstGeom prst="ellipse">
              <a:avLst/>
            </a:prstGeom>
            <a:solidFill>
              <a:srgbClr val="FFFFFF"/>
            </a:solidFill>
            <a:ln w="793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78" name="Line 298"/>
            <p:cNvSpPr>
              <a:spLocks noChangeShapeType="1"/>
            </p:cNvSpPr>
            <p:nvPr/>
          </p:nvSpPr>
          <p:spPr bwMode="auto">
            <a:xfrm>
              <a:off x="1008" y="2491"/>
              <a:ext cx="9" cy="4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79" name="Freeform 299"/>
            <p:cNvSpPr>
              <a:spLocks/>
            </p:cNvSpPr>
            <p:nvPr/>
          </p:nvSpPr>
          <p:spPr bwMode="auto">
            <a:xfrm>
              <a:off x="989" y="2532"/>
              <a:ext cx="55" cy="57"/>
            </a:xfrm>
            <a:custGeom>
              <a:avLst/>
              <a:gdLst>
                <a:gd name="T0" fmla="*/ 0 w 110"/>
                <a:gd name="T1" fmla="*/ 17 h 114"/>
                <a:gd name="T2" fmla="*/ 75 w 110"/>
                <a:gd name="T3" fmla="*/ 114 h 114"/>
                <a:gd name="T4" fmla="*/ 110 w 110"/>
                <a:gd name="T5" fmla="*/ 0 h 114"/>
                <a:gd name="T6" fmla="*/ 0 w 110"/>
                <a:gd name="T7" fmla="*/ 1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14">
                  <a:moveTo>
                    <a:pt x="0" y="17"/>
                  </a:moveTo>
                  <a:lnTo>
                    <a:pt x="75" y="114"/>
                  </a:lnTo>
                  <a:lnTo>
                    <a:pt x="11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80" name="Line 300"/>
            <p:cNvSpPr>
              <a:spLocks noChangeShapeType="1"/>
            </p:cNvSpPr>
            <p:nvPr/>
          </p:nvSpPr>
          <p:spPr bwMode="auto">
            <a:xfrm flipH="1" flipV="1">
              <a:off x="1362" y="2502"/>
              <a:ext cx="5" cy="4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81" name="Freeform 301"/>
            <p:cNvSpPr>
              <a:spLocks/>
            </p:cNvSpPr>
            <p:nvPr/>
          </p:nvSpPr>
          <p:spPr bwMode="auto">
            <a:xfrm>
              <a:off x="1335" y="2450"/>
              <a:ext cx="55" cy="55"/>
            </a:xfrm>
            <a:custGeom>
              <a:avLst/>
              <a:gdLst>
                <a:gd name="T0" fmla="*/ 110 w 110"/>
                <a:gd name="T1" fmla="*/ 104 h 111"/>
                <a:gd name="T2" fmla="*/ 46 w 110"/>
                <a:gd name="T3" fmla="*/ 0 h 111"/>
                <a:gd name="T4" fmla="*/ 0 w 110"/>
                <a:gd name="T5" fmla="*/ 111 h 111"/>
                <a:gd name="T6" fmla="*/ 110 w 110"/>
                <a:gd name="T7" fmla="*/ 10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11">
                  <a:moveTo>
                    <a:pt x="110" y="104"/>
                  </a:moveTo>
                  <a:lnTo>
                    <a:pt x="46" y="0"/>
                  </a:lnTo>
                  <a:lnTo>
                    <a:pt x="0" y="111"/>
                  </a:lnTo>
                  <a:lnTo>
                    <a:pt x="110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82" name="Line 302"/>
            <p:cNvSpPr>
              <a:spLocks noChangeShapeType="1"/>
            </p:cNvSpPr>
            <p:nvPr/>
          </p:nvSpPr>
          <p:spPr bwMode="auto">
            <a:xfrm>
              <a:off x="1463" y="1853"/>
              <a:ext cx="4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83" name="Freeform 303"/>
            <p:cNvSpPr>
              <a:spLocks/>
            </p:cNvSpPr>
            <p:nvPr/>
          </p:nvSpPr>
          <p:spPr bwMode="auto">
            <a:xfrm>
              <a:off x="1510" y="1826"/>
              <a:ext cx="55" cy="54"/>
            </a:xfrm>
            <a:custGeom>
              <a:avLst/>
              <a:gdLst>
                <a:gd name="T0" fmla="*/ 0 w 110"/>
                <a:gd name="T1" fmla="*/ 108 h 108"/>
                <a:gd name="T2" fmla="*/ 110 w 110"/>
                <a:gd name="T3" fmla="*/ 53 h 108"/>
                <a:gd name="T4" fmla="*/ 0 w 110"/>
                <a:gd name="T5" fmla="*/ 0 h 108"/>
                <a:gd name="T6" fmla="*/ 0 w 110"/>
                <a:gd name="T7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08">
                  <a:moveTo>
                    <a:pt x="0" y="108"/>
                  </a:moveTo>
                  <a:lnTo>
                    <a:pt x="110" y="53"/>
                  </a:lnTo>
                  <a:lnTo>
                    <a:pt x="0" y="0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84" name="Freeform 304"/>
            <p:cNvSpPr>
              <a:spLocks/>
            </p:cNvSpPr>
            <p:nvPr/>
          </p:nvSpPr>
          <p:spPr bwMode="auto">
            <a:xfrm>
              <a:off x="1983" y="2955"/>
              <a:ext cx="7" cy="12"/>
            </a:xfrm>
            <a:custGeom>
              <a:avLst/>
              <a:gdLst>
                <a:gd name="T0" fmla="*/ 4 w 14"/>
                <a:gd name="T1" fmla="*/ 1 h 22"/>
                <a:gd name="T2" fmla="*/ 2 w 14"/>
                <a:gd name="T3" fmla="*/ 0 h 22"/>
                <a:gd name="T4" fmla="*/ 2 w 14"/>
                <a:gd name="T5" fmla="*/ 1 h 22"/>
                <a:gd name="T6" fmla="*/ 0 w 14"/>
                <a:gd name="T7" fmla="*/ 1 h 22"/>
                <a:gd name="T8" fmla="*/ 0 w 14"/>
                <a:gd name="T9" fmla="*/ 3 h 22"/>
                <a:gd name="T10" fmla="*/ 0 w 14"/>
                <a:gd name="T11" fmla="*/ 5 h 22"/>
                <a:gd name="T12" fmla="*/ 2 w 14"/>
                <a:gd name="T13" fmla="*/ 7 h 22"/>
                <a:gd name="T14" fmla="*/ 12 w 14"/>
                <a:gd name="T15" fmla="*/ 22 h 22"/>
                <a:gd name="T16" fmla="*/ 12 w 14"/>
                <a:gd name="T17" fmla="*/ 22 h 22"/>
                <a:gd name="T18" fmla="*/ 12 w 14"/>
                <a:gd name="T19" fmla="*/ 22 h 22"/>
                <a:gd name="T20" fmla="*/ 14 w 14"/>
                <a:gd name="T21" fmla="*/ 22 h 22"/>
                <a:gd name="T22" fmla="*/ 14 w 14"/>
                <a:gd name="T23" fmla="*/ 20 h 22"/>
                <a:gd name="T24" fmla="*/ 14 w 14"/>
                <a:gd name="T25" fmla="*/ 20 h 22"/>
                <a:gd name="T26" fmla="*/ 14 w 14"/>
                <a:gd name="T27" fmla="*/ 19 h 22"/>
                <a:gd name="T28" fmla="*/ 14 w 14"/>
                <a:gd name="T29" fmla="*/ 19 h 22"/>
                <a:gd name="T30" fmla="*/ 14 w 14"/>
                <a:gd name="T31" fmla="*/ 17 h 22"/>
                <a:gd name="T32" fmla="*/ 4 w 14"/>
                <a:gd name="T33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" h="22">
                  <a:moveTo>
                    <a:pt x="4" y="1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7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4" y="22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7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85" name="Freeform 305"/>
            <p:cNvSpPr>
              <a:spLocks/>
            </p:cNvSpPr>
            <p:nvPr/>
          </p:nvSpPr>
          <p:spPr bwMode="auto">
            <a:xfrm>
              <a:off x="1993" y="2970"/>
              <a:ext cx="7" cy="11"/>
            </a:xfrm>
            <a:custGeom>
              <a:avLst/>
              <a:gdLst>
                <a:gd name="T0" fmla="*/ 2 w 14"/>
                <a:gd name="T1" fmla="*/ 0 h 22"/>
                <a:gd name="T2" fmla="*/ 2 w 14"/>
                <a:gd name="T3" fmla="*/ 0 h 22"/>
                <a:gd name="T4" fmla="*/ 0 w 14"/>
                <a:gd name="T5" fmla="*/ 0 h 22"/>
                <a:gd name="T6" fmla="*/ 0 w 14"/>
                <a:gd name="T7" fmla="*/ 0 h 22"/>
                <a:gd name="T8" fmla="*/ 0 w 14"/>
                <a:gd name="T9" fmla="*/ 2 h 22"/>
                <a:gd name="T10" fmla="*/ 0 w 14"/>
                <a:gd name="T11" fmla="*/ 3 h 22"/>
                <a:gd name="T12" fmla="*/ 0 w 14"/>
                <a:gd name="T13" fmla="*/ 3 h 22"/>
                <a:gd name="T14" fmla="*/ 0 w 14"/>
                <a:gd name="T15" fmla="*/ 5 h 22"/>
                <a:gd name="T16" fmla="*/ 0 w 14"/>
                <a:gd name="T17" fmla="*/ 5 h 22"/>
                <a:gd name="T18" fmla="*/ 11 w 14"/>
                <a:gd name="T19" fmla="*/ 22 h 22"/>
                <a:gd name="T20" fmla="*/ 11 w 14"/>
                <a:gd name="T21" fmla="*/ 22 h 22"/>
                <a:gd name="T22" fmla="*/ 13 w 14"/>
                <a:gd name="T23" fmla="*/ 22 h 22"/>
                <a:gd name="T24" fmla="*/ 13 w 14"/>
                <a:gd name="T25" fmla="*/ 22 h 22"/>
                <a:gd name="T26" fmla="*/ 13 w 14"/>
                <a:gd name="T27" fmla="*/ 22 h 22"/>
                <a:gd name="T28" fmla="*/ 14 w 14"/>
                <a:gd name="T29" fmla="*/ 21 h 22"/>
                <a:gd name="T30" fmla="*/ 14 w 14"/>
                <a:gd name="T31" fmla="*/ 19 h 22"/>
                <a:gd name="T32" fmla="*/ 13 w 14"/>
                <a:gd name="T33" fmla="*/ 19 h 22"/>
                <a:gd name="T34" fmla="*/ 13 w 14"/>
                <a:gd name="T35" fmla="*/ 17 h 22"/>
                <a:gd name="T36" fmla="*/ 2 w 14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3" y="19"/>
                  </a:lnTo>
                  <a:lnTo>
                    <a:pt x="13" y="1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86" name="Freeform 306"/>
            <p:cNvSpPr>
              <a:spLocks/>
            </p:cNvSpPr>
            <p:nvPr/>
          </p:nvSpPr>
          <p:spPr bwMode="auto">
            <a:xfrm>
              <a:off x="2001" y="2985"/>
              <a:ext cx="7" cy="11"/>
            </a:xfrm>
            <a:custGeom>
              <a:avLst/>
              <a:gdLst>
                <a:gd name="T0" fmla="*/ 3 w 14"/>
                <a:gd name="T1" fmla="*/ 0 h 23"/>
                <a:gd name="T2" fmla="*/ 2 w 14"/>
                <a:gd name="T3" fmla="*/ 0 h 23"/>
                <a:gd name="T4" fmla="*/ 2 w 14"/>
                <a:gd name="T5" fmla="*/ 0 h 23"/>
                <a:gd name="T6" fmla="*/ 2 w 14"/>
                <a:gd name="T7" fmla="*/ 0 h 23"/>
                <a:gd name="T8" fmla="*/ 0 w 14"/>
                <a:gd name="T9" fmla="*/ 2 h 23"/>
                <a:gd name="T10" fmla="*/ 0 w 14"/>
                <a:gd name="T11" fmla="*/ 4 h 23"/>
                <a:gd name="T12" fmla="*/ 0 w 14"/>
                <a:gd name="T13" fmla="*/ 4 h 23"/>
                <a:gd name="T14" fmla="*/ 0 w 14"/>
                <a:gd name="T15" fmla="*/ 5 h 23"/>
                <a:gd name="T16" fmla="*/ 2 w 14"/>
                <a:gd name="T17" fmla="*/ 7 h 23"/>
                <a:gd name="T18" fmla="*/ 12 w 14"/>
                <a:gd name="T19" fmla="*/ 21 h 23"/>
                <a:gd name="T20" fmla="*/ 12 w 14"/>
                <a:gd name="T21" fmla="*/ 23 h 23"/>
                <a:gd name="T22" fmla="*/ 12 w 14"/>
                <a:gd name="T23" fmla="*/ 23 h 23"/>
                <a:gd name="T24" fmla="*/ 14 w 14"/>
                <a:gd name="T25" fmla="*/ 21 h 23"/>
                <a:gd name="T26" fmla="*/ 14 w 14"/>
                <a:gd name="T27" fmla="*/ 21 h 23"/>
                <a:gd name="T28" fmla="*/ 14 w 14"/>
                <a:gd name="T29" fmla="*/ 19 h 23"/>
                <a:gd name="T30" fmla="*/ 14 w 14"/>
                <a:gd name="T31" fmla="*/ 19 h 23"/>
                <a:gd name="T32" fmla="*/ 14 w 14"/>
                <a:gd name="T33" fmla="*/ 17 h 23"/>
                <a:gd name="T34" fmla="*/ 14 w 14"/>
                <a:gd name="T35" fmla="*/ 17 h 23"/>
                <a:gd name="T36" fmla="*/ 3 w 14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3">
                  <a:moveTo>
                    <a:pt x="3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7"/>
                  </a:lnTo>
                  <a:lnTo>
                    <a:pt x="12" y="21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87" name="Freeform 307"/>
            <p:cNvSpPr>
              <a:spLocks/>
            </p:cNvSpPr>
            <p:nvPr/>
          </p:nvSpPr>
          <p:spPr bwMode="auto">
            <a:xfrm>
              <a:off x="2011" y="2999"/>
              <a:ext cx="7" cy="11"/>
            </a:xfrm>
            <a:custGeom>
              <a:avLst/>
              <a:gdLst>
                <a:gd name="T0" fmla="*/ 4 w 14"/>
                <a:gd name="T1" fmla="*/ 0 h 22"/>
                <a:gd name="T2" fmla="*/ 2 w 14"/>
                <a:gd name="T3" fmla="*/ 0 h 22"/>
                <a:gd name="T4" fmla="*/ 2 w 14"/>
                <a:gd name="T5" fmla="*/ 0 h 22"/>
                <a:gd name="T6" fmla="*/ 2 w 14"/>
                <a:gd name="T7" fmla="*/ 0 h 22"/>
                <a:gd name="T8" fmla="*/ 0 w 14"/>
                <a:gd name="T9" fmla="*/ 1 h 22"/>
                <a:gd name="T10" fmla="*/ 0 w 14"/>
                <a:gd name="T11" fmla="*/ 1 h 22"/>
                <a:gd name="T12" fmla="*/ 0 w 14"/>
                <a:gd name="T13" fmla="*/ 3 h 22"/>
                <a:gd name="T14" fmla="*/ 0 w 14"/>
                <a:gd name="T15" fmla="*/ 3 h 22"/>
                <a:gd name="T16" fmla="*/ 2 w 14"/>
                <a:gd name="T17" fmla="*/ 5 h 22"/>
                <a:gd name="T18" fmla="*/ 11 w 14"/>
                <a:gd name="T19" fmla="*/ 22 h 22"/>
                <a:gd name="T20" fmla="*/ 12 w 14"/>
                <a:gd name="T21" fmla="*/ 22 h 22"/>
                <a:gd name="T22" fmla="*/ 12 w 14"/>
                <a:gd name="T23" fmla="*/ 22 h 22"/>
                <a:gd name="T24" fmla="*/ 12 w 14"/>
                <a:gd name="T25" fmla="*/ 22 h 22"/>
                <a:gd name="T26" fmla="*/ 14 w 14"/>
                <a:gd name="T27" fmla="*/ 20 h 22"/>
                <a:gd name="T28" fmla="*/ 14 w 14"/>
                <a:gd name="T29" fmla="*/ 20 h 22"/>
                <a:gd name="T30" fmla="*/ 14 w 14"/>
                <a:gd name="T31" fmla="*/ 18 h 22"/>
                <a:gd name="T32" fmla="*/ 14 w 14"/>
                <a:gd name="T33" fmla="*/ 17 h 22"/>
                <a:gd name="T34" fmla="*/ 12 w 14"/>
                <a:gd name="T35" fmla="*/ 17 h 22"/>
                <a:gd name="T36" fmla="*/ 4 w 14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2">
                  <a:moveTo>
                    <a:pt x="4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5"/>
                  </a:lnTo>
                  <a:lnTo>
                    <a:pt x="11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8"/>
                  </a:lnTo>
                  <a:lnTo>
                    <a:pt x="14" y="17"/>
                  </a:lnTo>
                  <a:lnTo>
                    <a:pt x="12" y="1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88" name="Freeform 308"/>
            <p:cNvSpPr>
              <a:spLocks/>
            </p:cNvSpPr>
            <p:nvPr/>
          </p:nvSpPr>
          <p:spPr bwMode="auto">
            <a:xfrm>
              <a:off x="2020" y="3014"/>
              <a:ext cx="8" cy="11"/>
            </a:xfrm>
            <a:custGeom>
              <a:avLst/>
              <a:gdLst>
                <a:gd name="T0" fmla="*/ 3 w 15"/>
                <a:gd name="T1" fmla="*/ 0 h 22"/>
                <a:gd name="T2" fmla="*/ 1 w 15"/>
                <a:gd name="T3" fmla="*/ 0 h 22"/>
                <a:gd name="T4" fmla="*/ 1 w 15"/>
                <a:gd name="T5" fmla="*/ 0 h 22"/>
                <a:gd name="T6" fmla="*/ 1 w 15"/>
                <a:gd name="T7" fmla="*/ 0 h 22"/>
                <a:gd name="T8" fmla="*/ 0 w 15"/>
                <a:gd name="T9" fmla="*/ 2 h 22"/>
                <a:gd name="T10" fmla="*/ 0 w 15"/>
                <a:gd name="T11" fmla="*/ 2 h 22"/>
                <a:gd name="T12" fmla="*/ 0 w 15"/>
                <a:gd name="T13" fmla="*/ 3 h 22"/>
                <a:gd name="T14" fmla="*/ 0 w 15"/>
                <a:gd name="T15" fmla="*/ 5 h 22"/>
                <a:gd name="T16" fmla="*/ 1 w 15"/>
                <a:gd name="T17" fmla="*/ 5 h 22"/>
                <a:gd name="T18" fmla="*/ 12 w 15"/>
                <a:gd name="T19" fmla="*/ 20 h 22"/>
                <a:gd name="T20" fmla="*/ 13 w 15"/>
                <a:gd name="T21" fmla="*/ 22 h 22"/>
                <a:gd name="T22" fmla="*/ 13 w 15"/>
                <a:gd name="T23" fmla="*/ 22 h 22"/>
                <a:gd name="T24" fmla="*/ 13 w 15"/>
                <a:gd name="T25" fmla="*/ 20 h 22"/>
                <a:gd name="T26" fmla="*/ 15 w 15"/>
                <a:gd name="T27" fmla="*/ 20 h 22"/>
                <a:gd name="T28" fmla="*/ 15 w 15"/>
                <a:gd name="T29" fmla="*/ 19 h 22"/>
                <a:gd name="T30" fmla="*/ 15 w 15"/>
                <a:gd name="T31" fmla="*/ 19 h 22"/>
                <a:gd name="T32" fmla="*/ 15 w 15"/>
                <a:gd name="T33" fmla="*/ 17 h 22"/>
                <a:gd name="T34" fmla="*/ 13 w 15"/>
                <a:gd name="T35" fmla="*/ 15 h 22"/>
                <a:gd name="T36" fmla="*/ 3 w 15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22">
                  <a:moveTo>
                    <a:pt x="3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5"/>
                  </a:lnTo>
                  <a:lnTo>
                    <a:pt x="12" y="20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13" y="20"/>
                  </a:lnTo>
                  <a:lnTo>
                    <a:pt x="15" y="20"/>
                  </a:lnTo>
                  <a:lnTo>
                    <a:pt x="15" y="19"/>
                  </a:lnTo>
                  <a:lnTo>
                    <a:pt x="15" y="19"/>
                  </a:lnTo>
                  <a:lnTo>
                    <a:pt x="15" y="17"/>
                  </a:lnTo>
                  <a:lnTo>
                    <a:pt x="13" y="1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89" name="Freeform 309"/>
            <p:cNvSpPr>
              <a:spLocks/>
            </p:cNvSpPr>
            <p:nvPr/>
          </p:nvSpPr>
          <p:spPr bwMode="auto">
            <a:xfrm>
              <a:off x="2029" y="3029"/>
              <a:ext cx="7" cy="11"/>
            </a:xfrm>
            <a:custGeom>
              <a:avLst/>
              <a:gdLst>
                <a:gd name="T0" fmla="*/ 1 w 14"/>
                <a:gd name="T1" fmla="*/ 0 h 22"/>
                <a:gd name="T2" fmla="*/ 1 w 14"/>
                <a:gd name="T3" fmla="*/ 0 h 22"/>
                <a:gd name="T4" fmla="*/ 1 w 14"/>
                <a:gd name="T5" fmla="*/ 0 h 22"/>
                <a:gd name="T6" fmla="*/ 0 w 14"/>
                <a:gd name="T7" fmla="*/ 0 h 22"/>
                <a:gd name="T8" fmla="*/ 0 w 14"/>
                <a:gd name="T9" fmla="*/ 0 h 22"/>
                <a:gd name="T10" fmla="*/ 0 w 14"/>
                <a:gd name="T11" fmla="*/ 2 h 22"/>
                <a:gd name="T12" fmla="*/ 0 w 14"/>
                <a:gd name="T13" fmla="*/ 4 h 22"/>
                <a:gd name="T14" fmla="*/ 0 w 14"/>
                <a:gd name="T15" fmla="*/ 4 h 22"/>
                <a:gd name="T16" fmla="*/ 0 w 14"/>
                <a:gd name="T17" fmla="*/ 5 h 22"/>
                <a:gd name="T18" fmla="*/ 10 w 14"/>
                <a:gd name="T19" fmla="*/ 22 h 22"/>
                <a:gd name="T20" fmla="*/ 12 w 14"/>
                <a:gd name="T21" fmla="*/ 22 h 22"/>
                <a:gd name="T22" fmla="*/ 12 w 14"/>
                <a:gd name="T23" fmla="*/ 22 h 22"/>
                <a:gd name="T24" fmla="*/ 12 w 14"/>
                <a:gd name="T25" fmla="*/ 22 h 22"/>
                <a:gd name="T26" fmla="*/ 14 w 14"/>
                <a:gd name="T27" fmla="*/ 21 h 22"/>
                <a:gd name="T28" fmla="*/ 14 w 14"/>
                <a:gd name="T29" fmla="*/ 21 h 22"/>
                <a:gd name="T30" fmla="*/ 14 w 14"/>
                <a:gd name="T31" fmla="*/ 19 h 22"/>
                <a:gd name="T32" fmla="*/ 14 w 14"/>
                <a:gd name="T33" fmla="*/ 17 h 22"/>
                <a:gd name="T34" fmla="*/ 12 w 14"/>
                <a:gd name="T35" fmla="*/ 17 h 22"/>
                <a:gd name="T36" fmla="*/ 1 w 14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2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0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7"/>
                  </a:lnTo>
                  <a:lnTo>
                    <a:pt x="12" y="1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90" name="Freeform 310"/>
            <p:cNvSpPr>
              <a:spLocks/>
            </p:cNvSpPr>
            <p:nvPr/>
          </p:nvSpPr>
          <p:spPr bwMode="auto">
            <a:xfrm>
              <a:off x="2038" y="3042"/>
              <a:ext cx="7" cy="12"/>
            </a:xfrm>
            <a:custGeom>
              <a:avLst/>
              <a:gdLst>
                <a:gd name="T0" fmla="*/ 4 w 14"/>
                <a:gd name="T1" fmla="*/ 1 h 24"/>
                <a:gd name="T2" fmla="*/ 4 w 14"/>
                <a:gd name="T3" fmla="*/ 0 h 24"/>
                <a:gd name="T4" fmla="*/ 2 w 14"/>
                <a:gd name="T5" fmla="*/ 0 h 24"/>
                <a:gd name="T6" fmla="*/ 2 w 14"/>
                <a:gd name="T7" fmla="*/ 1 h 24"/>
                <a:gd name="T8" fmla="*/ 2 w 14"/>
                <a:gd name="T9" fmla="*/ 1 h 24"/>
                <a:gd name="T10" fmla="*/ 0 w 14"/>
                <a:gd name="T11" fmla="*/ 3 h 24"/>
                <a:gd name="T12" fmla="*/ 0 w 14"/>
                <a:gd name="T13" fmla="*/ 3 h 24"/>
                <a:gd name="T14" fmla="*/ 2 w 14"/>
                <a:gd name="T15" fmla="*/ 5 h 24"/>
                <a:gd name="T16" fmla="*/ 2 w 14"/>
                <a:gd name="T17" fmla="*/ 6 h 24"/>
                <a:gd name="T18" fmla="*/ 12 w 14"/>
                <a:gd name="T19" fmla="*/ 22 h 24"/>
                <a:gd name="T20" fmla="*/ 12 w 14"/>
                <a:gd name="T21" fmla="*/ 24 h 24"/>
                <a:gd name="T22" fmla="*/ 12 w 14"/>
                <a:gd name="T23" fmla="*/ 24 h 24"/>
                <a:gd name="T24" fmla="*/ 14 w 14"/>
                <a:gd name="T25" fmla="*/ 22 h 24"/>
                <a:gd name="T26" fmla="*/ 14 w 14"/>
                <a:gd name="T27" fmla="*/ 20 h 24"/>
                <a:gd name="T28" fmla="*/ 14 w 14"/>
                <a:gd name="T29" fmla="*/ 20 h 24"/>
                <a:gd name="T30" fmla="*/ 14 w 14"/>
                <a:gd name="T31" fmla="*/ 19 h 24"/>
                <a:gd name="T32" fmla="*/ 14 w 14"/>
                <a:gd name="T33" fmla="*/ 19 h 24"/>
                <a:gd name="T34" fmla="*/ 14 w 14"/>
                <a:gd name="T35" fmla="*/ 17 h 24"/>
                <a:gd name="T36" fmla="*/ 4 w 14"/>
                <a:gd name="T37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4">
                  <a:moveTo>
                    <a:pt x="4" y="1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5"/>
                  </a:lnTo>
                  <a:lnTo>
                    <a:pt x="2" y="6"/>
                  </a:lnTo>
                  <a:lnTo>
                    <a:pt x="12" y="22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4" y="22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7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91" name="Freeform 311"/>
            <p:cNvSpPr>
              <a:spLocks/>
            </p:cNvSpPr>
            <p:nvPr/>
          </p:nvSpPr>
          <p:spPr bwMode="auto">
            <a:xfrm>
              <a:off x="2048" y="3057"/>
              <a:ext cx="7" cy="11"/>
            </a:xfrm>
            <a:custGeom>
              <a:avLst/>
              <a:gdLst>
                <a:gd name="T0" fmla="*/ 4 w 14"/>
                <a:gd name="T1" fmla="*/ 0 h 22"/>
                <a:gd name="T2" fmla="*/ 2 w 14"/>
                <a:gd name="T3" fmla="*/ 0 h 22"/>
                <a:gd name="T4" fmla="*/ 2 w 14"/>
                <a:gd name="T5" fmla="*/ 0 h 22"/>
                <a:gd name="T6" fmla="*/ 2 w 14"/>
                <a:gd name="T7" fmla="*/ 0 h 22"/>
                <a:gd name="T8" fmla="*/ 0 w 14"/>
                <a:gd name="T9" fmla="*/ 2 h 22"/>
                <a:gd name="T10" fmla="*/ 0 w 14"/>
                <a:gd name="T11" fmla="*/ 3 h 22"/>
                <a:gd name="T12" fmla="*/ 0 w 14"/>
                <a:gd name="T13" fmla="*/ 3 h 22"/>
                <a:gd name="T14" fmla="*/ 0 w 14"/>
                <a:gd name="T15" fmla="*/ 5 h 22"/>
                <a:gd name="T16" fmla="*/ 2 w 14"/>
                <a:gd name="T17" fmla="*/ 5 h 22"/>
                <a:gd name="T18" fmla="*/ 11 w 14"/>
                <a:gd name="T19" fmla="*/ 22 h 22"/>
                <a:gd name="T20" fmla="*/ 13 w 14"/>
                <a:gd name="T21" fmla="*/ 22 h 22"/>
                <a:gd name="T22" fmla="*/ 13 w 14"/>
                <a:gd name="T23" fmla="*/ 22 h 22"/>
                <a:gd name="T24" fmla="*/ 13 w 14"/>
                <a:gd name="T25" fmla="*/ 22 h 22"/>
                <a:gd name="T26" fmla="*/ 14 w 14"/>
                <a:gd name="T27" fmla="*/ 21 h 22"/>
                <a:gd name="T28" fmla="*/ 14 w 14"/>
                <a:gd name="T29" fmla="*/ 21 h 22"/>
                <a:gd name="T30" fmla="*/ 14 w 14"/>
                <a:gd name="T31" fmla="*/ 19 h 22"/>
                <a:gd name="T32" fmla="*/ 14 w 14"/>
                <a:gd name="T33" fmla="*/ 19 h 22"/>
                <a:gd name="T34" fmla="*/ 13 w 14"/>
                <a:gd name="T35" fmla="*/ 17 h 22"/>
                <a:gd name="T36" fmla="*/ 4 w 14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2">
                  <a:moveTo>
                    <a:pt x="4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5"/>
                  </a:lnTo>
                  <a:lnTo>
                    <a:pt x="11" y="22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3" y="1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92" name="Freeform 312"/>
            <p:cNvSpPr>
              <a:spLocks/>
            </p:cNvSpPr>
            <p:nvPr/>
          </p:nvSpPr>
          <p:spPr bwMode="auto">
            <a:xfrm>
              <a:off x="2056" y="3072"/>
              <a:ext cx="8" cy="11"/>
            </a:xfrm>
            <a:custGeom>
              <a:avLst/>
              <a:gdLst>
                <a:gd name="T0" fmla="*/ 3 w 15"/>
                <a:gd name="T1" fmla="*/ 2 h 23"/>
                <a:gd name="T2" fmla="*/ 2 w 15"/>
                <a:gd name="T3" fmla="*/ 0 h 23"/>
                <a:gd name="T4" fmla="*/ 2 w 15"/>
                <a:gd name="T5" fmla="*/ 0 h 23"/>
                <a:gd name="T6" fmla="*/ 2 w 15"/>
                <a:gd name="T7" fmla="*/ 2 h 23"/>
                <a:gd name="T8" fmla="*/ 0 w 15"/>
                <a:gd name="T9" fmla="*/ 2 h 23"/>
                <a:gd name="T10" fmla="*/ 0 w 15"/>
                <a:gd name="T11" fmla="*/ 4 h 23"/>
                <a:gd name="T12" fmla="*/ 0 w 15"/>
                <a:gd name="T13" fmla="*/ 4 h 23"/>
                <a:gd name="T14" fmla="*/ 0 w 15"/>
                <a:gd name="T15" fmla="*/ 5 h 23"/>
                <a:gd name="T16" fmla="*/ 2 w 15"/>
                <a:gd name="T17" fmla="*/ 7 h 23"/>
                <a:gd name="T18" fmla="*/ 12 w 15"/>
                <a:gd name="T19" fmla="*/ 23 h 23"/>
                <a:gd name="T20" fmla="*/ 14 w 15"/>
                <a:gd name="T21" fmla="*/ 23 h 23"/>
                <a:gd name="T22" fmla="*/ 14 w 15"/>
                <a:gd name="T23" fmla="*/ 23 h 23"/>
                <a:gd name="T24" fmla="*/ 14 w 15"/>
                <a:gd name="T25" fmla="*/ 23 h 23"/>
                <a:gd name="T26" fmla="*/ 15 w 15"/>
                <a:gd name="T27" fmla="*/ 21 h 23"/>
                <a:gd name="T28" fmla="*/ 15 w 15"/>
                <a:gd name="T29" fmla="*/ 21 h 23"/>
                <a:gd name="T30" fmla="*/ 15 w 15"/>
                <a:gd name="T31" fmla="*/ 19 h 23"/>
                <a:gd name="T32" fmla="*/ 15 w 15"/>
                <a:gd name="T33" fmla="*/ 19 h 23"/>
                <a:gd name="T34" fmla="*/ 14 w 15"/>
                <a:gd name="T35" fmla="*/ 17 h 23"/>
                <a:gd name="T36" fmla="*/ 3 w 15"/>
                <a:gd name="T37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23">
                  <a:moveTo>
                    <a:pt x="3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7"/>
                  </a:lnTo>
                  <a:lnTo>
                    <a:pt x="12" y="23"/>
                  </a:lnTo>
                  <a:lnTo>
                    <a:pt x="14" y="23"/>
                  </a:lnTo>
                  <a:lnTo>
                    <a:pt x="14" y="23"/>
                  </a:lnTo>
                  <a:lnTo>
                    <a:pt x="14" y="23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5" y="19"/>
                  </a:lnTo>
                  <a:lnTo>
                    <a:pt x="15" y="19"/>
                  </a:lnTo>
                  <a:lnTo>
                    <a:pt x="14" y="17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93" name="Freeform 313"/>
            <p:cNvSpPr>
              <a:spLocks/>
            </p:cNvSpPr>
            <p:nvPr/>
          </p:nvSpPr>
          <p:spPr bwMode="auto">
            <a:xfrm>
              <a:off x="2066" y="3086"/>
              <a:ext cx="7" cy="11"/>
            </a:xfrm>
            <a:custGeom>
              <a:avLst/>
              <a:gdLst>
                <a:gd name="T0" fmla="*/ 3 w 14"/>
                <a:gd name="T1" fmla="*/ 0 h 23"/>
                <a:gd name="T2" fmla="*/ 2 w 14"/>
                <a:gd name="T3" fmla="*/ 0 h 23"/>
                <a:gd name="T4" fmla="*/ 2 w 14"/>
                <a:gd name="T5" fmla="*/ 0 h 23"/>
                <a:gd name="T6" fmla="*/ 2 w 14"/>
                <a:gd name="T7" fmla="*/ 0 h 23"/>
                <a:gd name="T8" fmla="*/ 0 w 14"/>
                <a:gd name="T9" fmla="*/ 2 h 23"/>
                <a:gd name="T10" fmla="*/ 0 w 14"/>
                <a:gd name="T11" fmla="*/ 4 h 23"/>
                <a:gd name="T12" fmla="*/ 0 w 14"/>
                <a:gd name="T13" fmla="*/ 4 h 23"/>
                <a:gd name="T14" fmla="*/ 0 w 14"/>
                <a:gd name="T15" fmla="*/ 6 h 23"/>
                <a:gd name="T16" fmla="*/ 2 w 14"/>
                <a:gd name="T17" fmla="*/ 6 h 23"/>
                <a:gd name="T18" fmla="*/ 10 w 14"/>
                <a:gd name="T19" fmla="*/ 23 h 23"/>
                <a:gd name="T20" fmla="*/ 12 w 14"/>
                <a:gd name="T21" fmla="*/ 23 h 23"/>
                <a:gd name="T22" fmla="*/ 12 w 14"/>
                <a:gd name="T23" fmla="*/ 23 h 23"/>
                <a:gd name="T24" fmla="*/ 12 w 14"/>
                <a:gd name="T25" fmla="*/ 23 h 23"/>
                <a:gd name="T26" fmla="*/ 14 w 14"/>
                <a:gd name="T27" fmla="*/ 21 h 23"/>
                <a:gd name="T28" fmla="*/ 14 w 14"/>
                <a:gd name="T29" fmla="*/ 21 h 23"/>
                <a:gd name="T30" fmla="*/ 14 w 14"/>
                <a:gd name="T31" fmla="*/ 19 h 23"/>
                <a:gd name="T32" fmla="*/ 14 w 14"/>
                <a:gd name="T33" fmla="*/ 19 h 23"/>
                <a:gd name="T34" fmla="*/ 12 w 14"/>
                <a:gd name="T35" fmla="*/ 18 h 23"/>
                <a:gd name="T36" fmla="*/ 3 w 14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3">
                  <a:moveTo>
                    <a:pt x="3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2" y="6"/>
                  </a:lnTo>
                  <a:lnTo>
                    <a:pt x="10" y="23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2" y="18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94" name="Freeform 314"/>
            <p:cNvSpPr>
              <a:spLocks/>
            </p:cNvSpPr>
            <p:nvPr/>
          </p:nvSpPr>
          <p:spPr bwMode="auto">
            <a:xfrm>
              <a:off x="2076" y="3100"/>
              <a:ext cx="7" cy="12"/>
            </a:xfrm>
            <a:custGeom>
              <a:avLst/>
              <a:gdLst>
                <a:gd name="T0" fmla="*/ 2 w 14"/>
                <a:gd name="T1" fmla="*/ 2 h 24"/>
                <a:gd name="T2" fmla="*/ 2 w 14"/>
                <a:gd name="T3" fmla="*/ 0 h 24"/>
                <a:gd name="T4" fmla="*/ 2 w 14"/>
                <a:gd name="T5" fmla="*/ 0 h 24"/>
                <a:gd name="T6" fmla="*/ 0 w 14"/>
                <a:gd name="T7" fmla="*/ 2 h 24"/>
                <a:gd name="T8" fmla="*/ 0 w 14"/>
                <a:gd name="T9" fmla="*/ 3 h 24"/>
                <a:gd name="T10" fmla="*/ 0 w 14"/>
                <a:gd name="T11" fmla="*/ 3 h 24"/>
                <a:gd name="T12" fmla="*/ 0 w 14"/>
                <a:gd name="T13" fmla="*/ 5 h 24"/>
                <a:gd name="T14" fmla="*/ 0 w 14"/>
                <a:gd name="T15" fmla="*/ 7 h 24"/>
                <a:gd name="T16" fmla="*/ 0 w 14"/>
                <a:gd name="T17" fmla="*/ 7 h 24"/>
                <a:gd name="T18" fmla="*/ 11 w 14"/>
                <a:gd name="T19" fmla="*/ 24 h 24"/>
                <a:gd name="T20" fmla="*/ 12 w 14"/>
                <a:gd name="T21" fmla="*/ 24 h 24"/>
                <a:gd name="T22" fmla="*/ 12 w 14"/>
                <a:gd name="T23" fmla="*/ 24 h 24"/>
                <a:gd name="T24" fmla="*/ 12 w 14"/>
                <a:gd name="T25" fmla="*/ 24 h 24"/>
                <a:gd name="T26" fmla="*/ 14 w 14"/>
                <a:gd name="T27" fmla="*/ 22 h 24"/>
                <a:gd name="T28" fmla="*/ 14 w 14"/>
                <a:gd name="T29" fmla="*/ 21 h 24"/>
                <a:gd name="T30" fmla="*/ 14 w 14"/>
                <a:gd name="T31" fmla="*/ 21 h 24"/>
                <a:gd name="T32" fmla="*/ 14 w 14"/>
                <a:gd name="T33" fmla="*/ 19 h 24"/>
                <a:gd name="T34" fmla="*/ 12 w 14"/>
                <a:gd name="T35" fmla="*/ 17 h 24"/>
                <a:gd name="T36" fmla="*/ 2 w 14"/>
                <a:gd name="T37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4">
                  <a:moveTo>
                    <a:pt x="2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11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4" y="22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2" y="17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95" name="Freeform 315"/>
            <p:cNvSpPr>
              <a:spLocks/>
            </p:cNvSpPr>
            <p:nvPr/>
          </p:nvSpPr>
          <p:spPr bwMode="auto">
            <a:xfrm>
              <a:off x="2084" y="3115"/>
              <a:ext cx="7" cy="12"/>
            </a:xfrm>
            <a:custGeom>
              <a:avLst/>
              <a:gdLst>
                <a:gd name="T0" fmla="*/ 3 w 14"/>
                <a:gd name="T1" fmla="*/ 0 h 22"/>
                <a:gd name="T2" fmla="*/ 1 w 14"/>
                <a:gd name="T3" fmla="*/ 0 h 22"/>
                <a:gd name="T4" fmla="*/ 1 w 14"/>
                <a:gd name="T5" fmla="*/ 0 h 22"/>
                <a:gd name="T6" fmla="*/ 1 w 14"/>
                <a:gd name="T7" fmla="*/ 0 h 22"/>
                <a:gd name="T8" fmla="*/ 0 w 14"/>
                <a:gd name="T9" fmla="*/ 2 h 22"/>
                <a:gd name="T10" fmla="*/ 0 w 14"/>
                <a:gd name="T11" fmla="*/ 2 h 22"/>
                <a:gd name="T12" fmla="*/ 0 w 14"/>
                <a:gd name="T13" fmla="*/ 3 h 22"/>
                <a:gd name="T14" fmla="*/ 0 w 14"/>
                <a:gd name="T15" fmla="*/ 3 h 22"/>
                <a:gd name="T16" fmla="*/ 1 w 14"/>
                <a:gd name="T17" fmla="*/ 5 h 22"/>
                <a:gd name="T18" fmla="*/ 12 w 14"/>
                <a:gd name="T19" fmla="*/ 22 h 22"/>
                <a:gd name="T20" fmla="*/ 12 w 14"/>
                <a:gd name="T21" fmla="*/ 22 h 22"/>
                <a:gd name="T22" fmla="*/ 14 w 14"/>
                <a:gd name="T23" fmla="*/ 22 h 22"/>
                <a:gd name="T24" fmla="*/ 14 w 14"/>
                <a:gd name="T25" fmla="*/ 22 h 22"/>
                <a:gd name="T26" fmla="*/ 14 w 14"/>
                <a:gd name="T27" fmla="*/ 21 h 22"/>
                <a:gd name="T28" fmla="*/ 14 w 14"/>
                <a:gd name="T29" fmla="*/ 21 h 22"/>
                <a:gd name="T30" fmla="*/ 14 w 14"/>
                <a:gd name="T31" fmla="*/ 19 h 22"/>
                <a:gd name="T32" fmla="*/ 14 w 14"/>
                <a:gd name="T33" fmla="*/ 17 h 22"/>
                <a:gd name="T34" fmla="*/ 14 w 14"/>
                <a:gd name="T35" fmla="*/ 17 h 22"/>
                <a:gd name="T36" fmla="*/ 3 w 14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2">
                  <a:moveTo>
                    <a:pt x="3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5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96" name="Freeform 316"/>
            <p:cNvSpPr>
              <a:spLocks/>
            </p:cNvSpPr>
            <p:nvPr/>
          </p:nvSpPr>
          <p:spPr bwMode="auto">
            <a:xfrm>
              <a:off x="2094" y="3130"/>
              <a:ext cx="7" cy="11"/>
            </a:xfrm>
            <a:custGeom>
              <a:avLst/>
              <a:gdLst>
                <a:gd name="T0" fmla="*/ 1 w 14"/>
                <a:gd name="T1" fmla="*/ 0 h 23"/>
                <a:gd name="T2" fmla="*/ 1 w 14"/>
                <a:gd name="T3" fmla="*/ 0 h 23"/>
                <a:gd name="T4" fmla="*/ 1 w 14"/>
                <a:gd name="T5" fmla="*/ 0 h 23"/>
                <a:gd name="T6" fmla="*/ 0 w 14"/>
                <a:gd name="T7" fmla="*/ 0 h 23"/>
                <a:gd name="T8" fmla="*/ 0 w 14"/>
                <a:gd name="T9" fmla="*/ 2 h 23"/>
                <a:gd name="T10" fmla="*/ 0 w 14"/>
                <a:gd name="T11" fmla="*/ 2 h 23"/>
                <a:gd name="T12" fmla="*/ 0 w 14"/>
                <a:gd name="T13" fmla="*/ 4 h 23"/>
                <a:gd name="T14" fmla="*/ 0 w 14"/>
                <a:gd name="T15" fmla="*/ 5 h 23"/>
                <a:gd name="T16" fmla="*/ 0 w 14"/>
                <a:gd name="T17" fmla="*/ 5 h 23"/>
                <a:gd name="T18" fmla="*/ 10 w 14"/>
                <a:gd name="T19" fmla="*/ 21 h 23"/>
                <a:gd name="T20" fmla="*/ 12 w 14"/>
                <a:gd name="T21" fmla="*/ 23 h 23"/>
                <a:gd name="T22" fmla="*/ 12 w 14"/>
                <a:gd name="T23" fmla="*/ 23 h 23"/>
                <a:gd name="T24" fmla="*/ 12 w 14"/>
                <a:gd name="T25" fmla="*/ 21 h 23"/>
                <a:gd name="T26" fmla="*/ 14 w 14"/>
                <a:gd name="T27" fmla="*/ 21 h 23"/>
                <a:gd name="T28" fmla="*/ 14 w 14"/>
                <a:gd name="T29" fmla="*/ 19 h 23"/>
                <a:gd name="T30" fmla="*/ 14 w 14"/>
                <a:gd name="T31" fmla="*/ 17 h 23"/>
                <a:gd name="T32" fmla="*/ 14 w 14"/>
                <a:gd name="T33" fmla="*/ 17 h 23"/>
                <a:gd name="T34" fmla="*/ 12 w 14"/>
                <a:gd name="T35" fmla="*/ 16 h 23"/>
                <a:gd name="T36" fmla="*/ 1 w 14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3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5"/>
                  </a:lnTo>
                  <a:lnTo>
                    <a:pt x="10" y="21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2" y="21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2" y="1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97" name="Freeform 317"/>
            <p:cNvSpPr>
              <a:spLocks/>
            </p:cNvSpPr>
            <p:nvPr/>
          </p:nvSpPr>
          <p:spPr bwMode="auto">
            <a:xfrm>
              <a:off x="2103" y="3144"/>
              <a:ext cx="7" cy="12"/>
            </a:xfrm>
            <a:custGeom>
              <a:avLst/>
              <a:gdLst>
                <a:gd name="T0" fmla="*/ 4 w 14"/>
                <a:gd name="T1" fmla="*/ 0 h 24"/>
                <a:gd name="T2" fmla="*/ 2 w 14"/>
                <a:gd name="T3" fmla="*/ 0 h 24"/>
                <a:gd name="T4" fmla="*/ 2 w 14"/>
                <a:gd name="T5" fmla="*/ 0 h 24"/>
                <a:gd name="T6" fmla="*/ 2 w 14"/>
                <a:gd name="T7" fmla="*/ 0 h 24"/>
                <a:gd name="T8" fmla="*/ 0 w 14"/>
                <a:gd name="T9" fmla="*/ 1 h 24"/>
                <a:gd name="T10" fmla="*/ 0 w 14"/>
                <a:gd name="T11" fmla="*/ 3 h 24"/>
                <a:gd name="T12" fmla="*/ 0 w 14"/>
                <a:gd name="T13" fmla="*/ 3 h 24"/>
                <a:gd name="T14" fmla="*/ 0 w 14"/>
                <a:gd name="T15" fmla="*/ 5 h 24"/>
                <a:gd name="T16" fmla="*/ 2 w 14"/>
                <a:gd name="T17" fmla="*/ 7 h 24"/>
                <a:gd name="T18" fmla="*/ 11 w 14"/>
                <a:gd name="T19" fmla="*/ 24 h 24"/>
                <a:gd name="T20" fmla="*/ 12 w 14"/>
                <a:gd name="T21" fmla="*/ 24 h 24"/>
                <a:gd name="T22" fmla="*/ 12 w 14"/>
                <a:gd name="T23" fmla="*/ 24 h 24"/>
                <a:gd name="T24" fmla="*/ 12 w 14"/>
                <a:gd name="T25" fmla="*/ 24 h 24"/>
                <a:gd name="T26" fmla="*/ 14 w 14"/>
                <a:gd name="T27" fmla="*/ 22 h 24"/>
                <a:gd name="T28" fmla="*/ 14 w 14"/>
                <a:gd name="T29" fmla="*/ 20 h 24"/>
                <a:gd name="T30" fmla="*/ 14 w 14"/>
                <a:gd name="T31" fmla="*/ 20 h 24"/>
                <a:gd name="T32" fmla="*/ 14 w 14"/>
                <a:gd name="T33" fmla="*/ 19 h 24"/>
                <a:gd name="T34" fmla="*/ 12 w 14"/>
                <a:gd name="T35" fmla="*/ 17 h 24"/>
                <a:gd name="T36" fmla="*/ 4 w 14"/>
                <a:gd name="T3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4">
                  <a:moveTo>
                    <a:pt x="4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7"/>
                  </a:lnTo>
                  <a:lnTo>
                    <a:pt x="11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4" y="22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9"/>
                  </a:lnTo>
                  <a:lnTo>
                    <a:pt x="12" y="1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98" name="Freeform 318"/>
            <p:cNvSpPr>
              <a:spLocks/>
            </p:cNvSpPr>
            <p:nvPr/>
          </p:nvSpPr>
          <p:spPr bwMode="auto">
            <a:xfrm>
              <a:off x="2112" y="3158"/>
              <a:ext cx="7" cy="13"/>
            </a:xfrm>
            <a:custGeom>
              <a:avLst/>
              <a:gdLst>
                <a:gd name="T0" fmla="*/ 2 w 14"/>
                <a:gd name="T1" fmla="*/ 2 h 24"/>
                <a:gd name="T2" fmla="*/ 2 w 14"/>
                <a:gd name="T3" fmla="*/ 0 h 24"/>
                <a:gd name="T4" fmla="*/ 2 w 14"/>
                <a:gd name="T5" fmla="*/ 0 h 24"/>
                <a:gd name="T6" fmla="*/ 0 w 14"/>
                <a:gd name="T7" fmla="*/ 2 h 24"/>
                <a:gd name="T8" fmla="*/ 0 w 14"/>
                <a:gd name="T9" fmla="*/ 2 h 24"/>
                <a:gd name="T10" fmla="*/ 0 w 14"/>
                <a:gd name="T11" fmla="*/ 3 h 24"/>
                <a:gd name="T12" fmla="*/ 0 w 14"/>
                <a:gd name="T13" fmla="*/ 3 h 24"/>
                <a:gd name="T14" fmla="*/ 0 w 14"/>
                <a:gd name="T15" fmla="*/ 5 h 24"/>
                <a:gd name="T16" fmla="*/ 0 w 14"/>
                <a:gd name="T17" fmla="*/ 7 h 24"/>
                <a:gd name="T18" fmla="*/ 11 w 14"/>
                <a:gd name="T19" fmla="*/ 22 h 24"/>
                <a:gd name="T20" fmla="*/ 13 w 14"/>
                <a:gd name="T21" fmla="*/ 24 h 24"/>
                <a:gd name="T22" fmla="*/ 13 w 14"/>
                <a:gd name="T23" fmla="*/ 24 h 24"/>
                <a:gd name="T24" fmla="*/ 13 w 14"/>
                <a:gd name="T25" fmla="*/ 22 h 24"/>
                <a:gd name="T26" fmla="*/ 14 w 14"/>
                <a:gd name="T27" fmla="*/ 21 h 24"/>
                <a:gd name="T28" fmla="*/ 14 w 14"/>
                <a:gd name="T29" fmla="*/ 21 h 24"/>
                <a:gd name="T30" fmla="*/ 14 w 14"/>
                <a:gd name="T31" fmla="*/ 19 h 24"/>
                <a:gd name="T32" fmla="*/ 14 w 14"/>
                <a:gd name="T33" fmla="*/ 19 h 24"/>
                <a:gd name="T34" fmla="*/ 13 w 14"/>
                <a:gd name="T35" fmla="*/ 17 h 24"/>
                <a:gd name="T36" fmla="*/ 2 w 14"/>
                <a:gd name="T37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4">
                  <a:moveTo>
                    <a:pt x="2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1" y="22"/>
                  </a:lnTo>
                  <a:lnTo>
                    <a:pt x="13" y="24"/>
                  </a:lnTo>
                  <a:lnTo>
                    <a:pt x="13" y="24"/>
                  </a:lnTo>
                  <a:lnTo>
                    <a:pt x="13" y="22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3" y="17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99" name="Freeform 319"/>
            <p:cNvSpPr>
              <a:spLocks/>
            </p:cNvSpPr>
            <p:nvPr/>
          </p:nvSpPr>
          <p:spPr bwMode="auto">
            <a:xfrm>
              <a:off x="2121" y="3173"/>
              <a:ext cx="7" cy="11"/>
            </a:xfrm>
            <a:custGeom>
              <a:avLst/>
              <a:gdLst>
                <a:gd name="T0" fmla="*/ 3 w 14"/>
                <a:gd name="T1" fmla="*/ 0 h 23"/>
                <a:gd name="T2" fmla="*/ 3 w 14"/>
                <a:gd name="T3" fmla="*/ 0 h 23"/>
                <a:gd name="T4" fmla="*/ 2 w 14"/>
                <a:gd name="T5" fmla="*/ 0 h 23"/>
                <a:gd name="T6" fmla="*/ 2 w 14"/>
                <a:gd name="T7" fmla="*/ 0 h 23"/>
                <a:gd name="T8" fmla="*/ 2 w 14"/>
                <a:gd name="T9" fmla="*/ 2 h 23"/>
                <a:gd name="T10" fmla="*/ 0 w 14"/>
                <a:gd name="T11" fmla="*/ 4 h 23"/>
                <a:gd name="T12" fmla="*/ 0 w 14"/>
                <a:gd name="T13" fmla="*/ 4 h 23"/>
                <a:gd name="T14" fmla="*/ 2 w 14"/>
                <a:gd name="T15" fmla="*/ 5 h 23"/>
                <a:gd name="T16" fmla="*/ 2 w 14"/>
                <a:gd name="T17" fmla="*/ 5 h 23"/>
                <a:gd name="T18" fmla="*/ 12 w 14"/>
                <a:gd name="T19" fmla="*/ 23 h 23"/>
                <a:gd name="T20" fmla="*/ 12 w 14"/>
                <a:gd name="T21" fmla="*/ 23 h 23"/>
                <a:gd name="T22" fmla="*/ 14 w 14"/>
                <a:gd name="T23" fmla="*/ 23 h 23"/>
                <a:gd name="T24" fmla="*/ 14 w 14"/>
                <a:gd name="T25" fmla="*/ 23 h 23"/>
                <a:gd name="T26" fmla="*/ 14 w 14"/>
                <a:gd name="T27" fmla="*/ 21 h 23"/>
                <a:gd name="T28" fmla="*/ 14 w 14"/>
                <a:gd name="T29" fmla="*/ 21 h 23"/>
                <a:gd name="T30" fmla="*/ 14 w 14"/>
                <a:gd name="T31" fmla="*/ 19 h 23"/>
                <a:gd name="T32" fmla="*/ 14 w 14"/>
                <a:gd name="T33" fmla="*/ 19 h 23"/>
                <a:gd name="T34" fmla="*/ 14 w 14"/>
                <a:gd name="T35" fmla="*/ 17 h 23"/>
                <a:gd name="T36" fmla="*/ 3 w 14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3">
                  <a:moveTo>
                    <a:pt x="3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4" y="23"/>
                  </a:lnTo>
                  <a:lnTo>
                    <a:pt x="14" y="23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00" name="Freeform 320"/>
            <p:cNvSpPr>
              <a:spLocks/>
            </p:cNvSpPr>
            <p:nvPr/>
          </p:nvSpPr>
          <p:spPr bwMode="auto">
            <a:xfrm>
              <a:off x="2131" y="3188"/>
              <a:ext cx="6" cy="11"/>
            </a:xfrm>
            <a:custGeom>
              <a:avLst/>
              <a:gdLst>
                <a:gd name="T0" fmla="*/ 2 w 14"/>
                <a:gd name="T1" fmla="*/ 0 h 23"/>
                <a:gd name="T2" fmla="*/ 2 w 14"/>
                <a:gd name="T3" fmla="*/ 0 h 23"/>
                <a:gd name="T4" fmla="*/ 2 w 14"/>
                <a:gd name="T5" fmla="*/ 0 h 23"/>
                <a:gd name="T6" fmla="*/ 0 w 14"/>
                <a:gd name="T7" fmla="*/ 0 h 23"/>
                <a:gd name="T8" fmla="*/ 0 w 14"/>
                <a:gd name="T9" fmla="*/ 2 h 23"/>
                <a:gd name="T10" fmla="*/ 0 w 14"/>
                <a:gd name="T11" fmla="*/ 4 h 23"/>
                <a:gd name="T12" fmla="*/ 0 w 14"/>
                <a:gd name="T13" fmla="*/ 4 h 23"/>
                <a:gd name="T14" fmla="*/ 0 w 14"/>
                <a:gd name="T15" fmla="*/ 6 h 23"/>
                <a:gd name="T16" fmla="*/ 0 w 14"/>
                <a:gd name="T17" fmla="*/ 7 h 23"/>
                <a:gd name="T18" fmla="*/ 12 w 14"/>
                <a:gd name="T19" fmla="*/ 23 h 23"/>
                <a:gd name="T20" fmla="*/ 12 w 14"/>
                <a:gd name="T21" fmla="*/ 23 h 23"/>
                <a:gd name="T22" fmla="*/ 12 w 14"/>
                <a:gd name="T23" fmla="*/ 23 h 23"/>
                <a:gd name="T24" fmla="*/ 14 w 14"/>
                <a:gd name="T25" fmla="*/ 23 h 23"/>
                <a:gd name="T26" fmla="*/ 14 w 14"/>
                <a:gd name="T27" fmla="*/ 21 h 23"/>
                <a:gd name="T28" fmla="*/ 14 w 14"/>
                <a:gd name="T29" fmla="*/ 21 h 23"/>
                <a:gd name="T30" fmla="*/ 14 w 14"/>
                <a:gd name="T31" fmla="*/ 19 h 23"/>
                <a:gd name="T32" fmla="*/ 14 w 14"/>
                <a:gd name="T33" fmla="*/ 18 h 23"/>
                <a:gd name="T34" fmla="*/ 14 w 14"/>
                <a:gd name="T35" fmla="*/ 18 h 23"/>
                <a:gd name="T36" fmla="*/ 2 w 14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3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4" y="23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01" name="Freeform 321"/>
            <p:cNvSpPr>
              <a:spLocks/>
            </p:cNvSpPr>
            <p:nvPr/>
          </p:nvSpPr>
          <p:spPr bwMode="auto">
            <a:xfrm>
              <a:off x="2140" y="3202"/>
              <a:ext cx="7" cy="12"/>
            </a:xfrm>
            <a:custGeom>
              <a:avLst/>
              <a:gdLst>
                <a:gd name="T0" fmla="*/ 2 w 14"/>
                <a:gd name="T1" fmla="*/ 0 h 22"/>
                <a:gd name="T2" fmla="*/ 2 w 14"/>
                <a:gd name="T3" fmla="*/ 0 h 22"/>
                <a:gd name="T4" fmla="*/ 0 w 14"/>
                <a:gd name="T5" fmla="*/ 0 h 22"/>
                <a:gd name="T6" fmla="*/ 0 w 14"/>
                <a:gd name="T7" fmla="*/ 0 h 22"/>
                <a:gd name="T8" fmla="*/ 0 w 14"/>
                <a:gd name="T9" fmla="*/ 1 h 22"/>
                <a:gd name="T10" fmla="*/ 0 w 14"/>
                <a:gd name="T11" fmla="*/ 1 h 22"/>
                <a:gd name="T12" fmla="*/ 0 w 14"/>
                <a:gd name="T13" fmla="*/ 3 h 22"/>
                <a:gd name="T14" fmla="*/ 0 w 14"/>
                <a:gd name="T15" fmla="*/ 5 h 22"/>
                <a:gd name="T16" fmla="*/ 0 w 14"/>
                <a:gd name="T17" fmla="*/ 5 h 22"/>
                <a:gd name="T18" fmla="*/ 11 w 14"/>
                <a:gd name="T19" fmla="*/ 22 h 22"/>
                <a:gd name="T20" fmla="*/ 11 w 14"/>
                <a:gd name="T21" fmla="*/ 22 h 22"/>
                <a:gd name="T22" fmla="*/ 12 w 14"/>
                <a:gd name="T23" fmla="*/ 22 h 22"/>
                <a:gd name="T24" fmla="*/ 12 w 14"/>
                <a:gd name="T25" fmla="*/ 22 h 22"/>
                <a:gd name="T26" fmla="*/ 12 w 14"/>
                <a:gd name="T27" fmla="*/ 20 h 22"/>
                <a:gd name="T28" fmla="*/ 14 w 14"/>
                <a:gd name="T29" fmla="*/ 20 h 22"/>
                <a:gd name="T30" fmla="*/ 14 w 14"/>
                <a:gd name="T31" fmla="*/ 19 h 22"/>
                <a:gd name="T32" fmla="*/ 12 w 14"/>
                <a:gd name="T33" fmla="*/ 17 h 22"/>
                <a:gd name="T34" fmla="*/ 12 w 14"/>
                <a:gd name="T35" fmla="*/ 17 h 22"/>
                <a:gd name="T36" fmla="*/ 2 w 14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0"/>
                  </a:lnTo>
                  <a:lnTo>
                    <a:pt x="14" y="20"/>
                  </a:lnTo>
                  <a:lnTo>
                    <a:pt x="14" y="19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02" name="Freeform 322"/>
            <p:cNvSpPr>
              <a:spLocks/>
            </p:cNvSpPr>
            <p:nvPr/>
          </p:nvSpPr>
          <p:spPr bwMode="auto">
            <a:xfrm>
              <a:off x="2149" y="3216"/>
              <a:ext cx="7" cy="12"/>
            </a:xfrm>
            <a:custGeom>
              <a:avLst/>
              <a:gdLst>
                <a:gd name="T0" fmla="*/ 1 w 14"/>
                <a:gd name="T1" fmla="*/ 2 h 24"/>
                <a:gd name="T2" fmla="*/ 1 w 14"/>
                <a:gd name="T3" fmla="*/ 0 h 24"/>
                <a:gd name="T4" fmla="*/ 1 w 14"/>
                <a:gd name="T5" fmla="*/ 0 h 24"/>
                <a:gd name="T6" fmla="*/ 0 w 14"/>
                <a:gd name="T7" fmla="*/ 2 h 24"/>
                <a:gd name="T8" fmla="*/ 0 w 14"/>
                <a:gd name="T9" fmla="*/ 4 h 24"/>
                <a:gd name="T10" fmla="*/ 0 w 14"/>
                <a:gd name="T11" fmla="*/ 4 h 24"/>
                <a:gd name="T12" fmla="*/ 0 w 14"/>
                <a:gd name="T13" fmla="*/ 5 h 24"/>
                <a:gd name="T14" fmla="*/ 0 w 14"/>
                <a:gd name="T15" fmla="*/ 7 h 24"/>
                <a:gd name="T16" fmla="*/ 0 w 14"/>
                <a:gd name="T17" fmla="*/ 7 h 24"/>
                <a:gd name="T18" fmla="*/ 12 w 14"/>
                <a:gd name="T19" fmla="*/ 24 h 24"/>
                <a:gd name="T20" fmla="*/ 12 w 14"/>
                <a:gd name="T21" fmla="*/ 24 h 24"/>
                <a:gd name="T22" fmla="*/ 12 w 14"/>
                <a:gd name="T23" fmla="*/ 24 h 24"/>
                <a:gd name="T24" fmla="*/ 14 w 14"/>
                <a:gd name="T25" fmla="*/ 24 h 24"/>
                <a:gd name="T26" fmla="*/ 14 w 14"/>
                <a:gd name="T27" fmla="*/ 23 h 24"/>
                <a:gd name="T28" fmla="*/ 14 w 14"/>
                <a:gd name="T29" fmla="*/ 21 h 24"/>
                <a:gd name="T30" fmla="*/ 14 w 14"/>
                <a:gd name="T31" fmla="*/ 21 h 24"/>
                <a:gd name="T32" fmla="*/ 14 w 14"/>
                <a:gd name="T33" fmla="*/ 19 h 24"/>
                <a:gd name="T34" fmla="*/ 14 w 14"/>
                <a:gd name="T35" fmla="*/ 18 h 24"/>
                <a:gd name="T36" fmla="*/ 1 w 14"/>
                <a:gd name="T37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4">
                  <a:moveTo>
                    <a:pt x="1" y="2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4" y="24"/>
                  </a:lnTo>
                  <a:lnTo>
                    <a:pt x="14" y="23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8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03" name="Freeform 323"/>
            <p:cNvSpPr>
              <a:spLocks/>
            </p:cNvSpPr>
            <p:nvPr/>
          </p:nvSpPr>
          <p:spPr bwMode="auto">
            <a:xfrm>
              <a:off x="2158" y="3232"/>
              <a:ext cx="7" cy="10"/>
            </a:xfrm>
            <a:custGeom>
              <a:avLst/>
              <a:gdLst>
                <a:gd name="T0" fmla="*/ 2 w 12"/>
                <a:gd name="T1" fmla="*/ 0 h 21"/>
                <a:gd name="T2" fmla="*/ 2 w 12"/>
                <a:gd name="T3" fmla="*/ 0 h 21"/>
                <a:gd name="T4" fmla="*/ 2 w 12"/>
                <a:gd name="T5" fmla="*/ 0 h 21"/>
                <a:gd name="T6" fmla="*/ 0 w 12"/>
                <a:gd name="T7" fmla="*/ 0 h 21"/>
                <a:gd name="T8" fmla="*/ 0 w 12"/>
                <a:gd name="T9" fmla="*/ 0 h 21"/>
                <a:gd name="T10" fmla="*/ 0 w 12"/>
                <a:gd name="T11" fmla="*/ 2 h 21"/>
                <a:gd name="T12" fmla="*/ 0 w 12"/>
                <a:gd name="T13" fmla="*/ 2 h 21"/>
                <a:gd name="T14" fmla="*/ 0 w 12"/>
                <a:gd name="T15" fmla="*/ 4 h 21"/>
                <a:gd name="T16" fmla="*/ 0 w 12"/>
                <a:gd name="T17" fmla="*/ 5 h 21"/>
                <a:gd name="T18" fmla="*/ 10 w 12"/>
                <a:gd name="T19" fmla="*/ 21 h 21"/>
                <a:gd name="T20" fmla="*/ 12 w 12"/>
                <a:gd name="T21" fmla="*/ 21 h 21"/>
                <a:gd name="T22" fmla="*/ 12 w 12"/>
                <a:gd name="T23" fmla="*/ 21 h 21"/>
                <a:gd name="T24" fmla="*/ 12 w 12"/>
                <a:gd name="T25" fmla="*/ 21 h 21"/>
                <a:gd name="T26" fmla="*/ 12 w 12"/>
                <a:gd name="T27" fmla="*/ 21 h 21"/>
                <a:gd name="T28" fmla="*/ 12 w 12"/>
                <a:gd name="T29" fmla="*/ 19 h 21"/>
                <a:gd name="T30" fmla="*/ 12 w 12"/>
                <a:gd name="T31" fmla="*/ 19 h 21"/>
                <a:gd name="T32" fmla="*/ 12 w 12"/>
                <a:gd name="T33" fmla="*/ 17 h 21"/>
                <a:gd name="T34" fmla="*/ 12 w 12"/>
                <a:gd name="T35" fmla="*/ 17 h 21"/>
                <a:gd name="T36" fmla="*/ 2 w 12"/>
                <a:gd name="T3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" h="21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10" y="21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04" name="Freeform 324"/>
            <p:cNvSpPr>
              <a:spLocks/>
            </p:cNvSpPr>
            <p:nvPr/>
          </p:nvSpPr>
          <p:spPr bwMode="auto">
            <a:xfrm>
              <a:off x="2167" y="3245"/>
              <a:ext cx="7" cy="12"/>
            </a:xfrm>
            <a:custGeom>
              <a:avLst/>
              <a:gdLst>
                <a:gd name="T0" fmla="*/ 4 w 14"/>
                <a:gd name="T1" fmla="*/ 2 h 24"/>
                <a:gd name="T2" fmla="*/ 2 w 14"/>
                <a:gd name="T3" fmla="*/ 0 h 24"/>
                <a:gd name="T4" fmla="*/ 2 w 14"/>
                <a:gd name="T5" fmla="*/ 0 h 24"/>
                <a:gd name="T6" fmla="*/ 2 w 14"/>
                <a:gd name="T7" fmla="*/ 2 h 24"/>
                <a:gd name="T8" fmla="*/ 0 w 14"/>
                <a:gd name="T9" fmla="*/ 3 h 24"/>
                <a:gd name="T10" fmla="*/ 0 w 14"/>
                <a:gd name="T11" fmla="*/ 3 h 24"/>
                <a:gd name="T12" fmla="*/ 0 w 14"/>
                <a:gd name="T13" fmla="*/ 5 h 24"/>
                <a:gd name="T14" fmla="*/ 0 w 14"/>
                <a:gd name="T15" fmla="*/ 5 h 24"/>
                <a:gd name="T16" fmla="*/ 2 w 14"/>
                <a:gd name="T17" fmla="*/ 7 h 24"/>
                <a:gd name="T18" fmla="*/ 12 w 14"/>
                <a:gd name="T19" fmla="*/ 22 h 24"/>
                <a:gd name="T20" fmla="*/ 12 w 14"/>
                <a:gd name="T21" fmla="*/ 24 h 24"/>
                <a:gd name="T22" fmla="*/ 12 w 14"/>
                <a:gd name="T23" fmla="*/ 24 h 24"/>
                <a:gd name="T24" fmla="*/ 14 w 14"/>
                <a:gd name="T25" fmla="*/ 22 h 24"/>
                <a:gd name="T26" fmla="*/ 14 w 14"/>
                <a:gd name="T27" fmla="*/ 22 h 24"/>
                <a:gd name="T28" fmla="*/ 14 w 14"/>
                <a:gd name="T29" fmla="*/ 20 h 24"/>
                <a:gd name="T30" fmla="*/ 14 w 14"/>
                <a:gd name="T31" fmla="*/ 19 h 24"/>
                <a:gd name="T32" fmla="*/ 14 w 14"/>
                <a:gd name="T33" fmla="*/ 19 h 24"/>
                <a:gd name="T34" fmla="*/ 14 w 14"/>
                <a:gd name="T35" fmla="*/ 17 h 24"/>
                <a:gd name="T36" fmla="*/ 4 w 14"/>
                <a:gd name="T37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4">
                  <a:moveTo>
                    <a:pt x="4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7"/>
                  </a:lnTo>
                  <a:lnTo>
                    <a:pt x="12" y="22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4" y="20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7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05" name="Freeform 325"/>
            <p:cNvSpPr>
              <a:spLocks/>
            </p:cNvSpPr>
            <p:nvPr/>
          </p:nvSpPr>
          <p:spPr bwMode="auto">
            <a:xfrm>
              <a:off x="2177" y="3260"/>
              <a:ext cx="7" cy="12"/>
            </a:xfrm>
            <a:custGeom>
              <a:avLst/>
              <a:gdLst>
                <a:gd name="T0" fmla="*/ 2 w 14"/>
                <a:gd name="T1" fmla="*/ 0 h 24"/>
                <a:gd name="T2" fmla="*/ 2 w 14"/>
                <a:gd name="T3" fmla="*/ 0 h 24"/>
                <a:gd name="T4" fmla="*/ 0 w 14"/>
                <a:gd name="T5" fmla="*/ 0 h 24"/>
                <a:gd name="T6" fmla="*/ 0 w 14"/>
                <a:gd name="T7" fmla="*/ 0 h 24"/>
                <a:gd name="T8" fmla="*/ 0 w 14"/>
                <a:gd name="T9" fmla="*/ 2 h 24"/>
                <a:gd name="T10" fmla="*/ 0 w 14"/>
                <a:gd name="T11" fmla="*/ 4 h 24"/>
                <a:gd name="T12" fmla="*/ 0 w 14"/>
                <a:gd name="T13" fmla="*/ 4 h 24"/>
                <a:gd name="T14" fmla="*/ 0 w 14"/>
                <a:gd name="T15" fmla="*/ 5 h 24"/>
                <a:gd name="T16" fmla="*/ 0 w 14"/>
                <a:gd name="T17" fmla="*/ 7 h 24"/>
                <a:gd name="T18" fmla="*/ 11 w 14"/>
                <a:gd name="T19" fmla="*/ 24 h 24"/>
                <a:gd name="T20" fmla="*/ 11 w 14"/>
                <a:gd name="T21" fmla="*/ 24 h 24"/>
                <a:gd name="T22" fmla="*/ 13 w 14"/>
                <a:gd name="T23" fmla="*/ 24 h 24"/>
                <a:gd name="T24" fmla="*/ 13 w 14"/>
                <a:gd name="T25" fmla="*/ 24 h 24"/>
                <a:gd name="T26" fmla="*/ 13 w 14"/>
                <a:gd name="T27" fmla="*/ 22 h 24"/>
                <a:gd name="T28" fmla="*/ 14 w 14"/>
                <a:gd name="T29" fmla="*/ 21 h 24"/>
                <a:gd name="T30" fmla="*/ 14 w 14"/>
                <a:gd name="T31" fmla="*/ 21 h 24"/>
                <a:gd name="T32" fmla="*/ 13 w 14"/>
                <a:gd name="T33" fmla="*/ 19 h 24"/>
                <a:gd name="T34" fmla="*/ 13 w 14"/>
                <a:gd name="T35" fmla="*/ 17 h 24"/>
                <a:gd name="T36" fmla="*/ 2 w 14"/>
                <a:gd name="T3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4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11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3" y="24"/>
                  </a:lnTo>
                  <a:lnTo>
                    <a:pt x="13" y="22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3" y="19"/>
                  </a:lnTo>
                  <a:lnTo>
                    <a:pt x="13" y="1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06" name="Freeform 326"/>
            <p:cNvSpPr>
              <a:spLocks/>
            </p:cNvSpPr>
            <p:nvPr/>
          </p:nvSpPr>
          <p:spPr bwMode="auto">
            <a:xfrm>
              <a:off x="2185" y="3275"/>
              <a:ext cx="7" cy="11"/>
            </a:xfrm>
            <a:custGeom>
              <a:avLst/>
              <a:gdLst>
                <a:gd name="T0" fmla="*/ 3 w 14"/>
                <a:gd name="T1" fmla="*/ 2 h 23"/>
                <a:gd name="T2" fmla="*/ 2 w 14"/>
                <a:gd name="T3" fmla="*/ 0 h 23"/>
                <a:gd name="T4" fmla="*/ 2 w 14"/>
                <a:gd name="T5" fmla="*/ 0 h 23"/>
                <a:gd name="T6" fmla="*/ 2 w 14"/>
                <a:gd name="T7" fmla="*/ 2 h 23"/>
                <a:gd name="T8" fmla="*/ 0 w 14"/>
                <a:gd name="T9" fmla="*/ 2 h 23"/>
                <a:gd name="T10" fmla="*/ 0 w 14"/>
                <a:gd name="T11" fmla="*/ 4 h 23"/>
                <a:gd name="T12" fmla="*/ 0 w 14"/>
                <a:gd name="T13" fmla="*/ 5 h 23"/>
                <a:gd name="T14" fmla="*/ 0 w 14"/>
                <a:gd name="T15" fmla="*/ 5 h 23"/>
                <a:gd name="T16" fmla="*/ 2 w 14"/>
                <a:gd name="T17" fmla="*/ 7 h 23"/>
                <a:gd name="T18" fmla="*/ 12 w 14"/>
                <a:gd name="T19" fmla="*/ 23 h 23"/>
                <a:gd name="T20" fmla="*/ 12 w 14"/>
                <a:gd name="T21" fmla="*/ 23 h 23"/>
                <a:gd name="T22" fmla="*/ 12 w 14"/>
                <a:gd name="T23" fmla="*/ 23 h 23"/>
                <a:gd name="T24" fmla="*/ 14 w 14"/>
                <a:gd name="T25" fmla="*/ 23 h 23"/>
                <a:gd name="T26" fmla="*/ 14 w 14"/>
                <a:gd name="T27" fmla="*/ 21 h 23"/>
                <a:gd name="T28" fmla="*/ 14 w 14"/>
                <a:gd name="T29" fmla="*/ 21 h 23"/>
                <a:gd name="T30" fmla="*/ 14 w 14"/>
                <a:gd name="T31" fmla="*/ 19 h 23"/>
                <a:gd name="T32" fmla="*/ 14 w 14"/>
                <a:gd name="T33" fmla="*/ 18 h 23"/>
                <a:gd name="T34" fmla="*/ 14 w 14"/>
                <a:gd name="T35" fmla="*/ 18 h 23"/>
                <a:gd name="T36" fmla="*/ 3 w 14"/>
                <a:gd name="T37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3">
                  <a:moveTo>
                    <a:pt x="3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7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4" y="23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07" name="Freeform 327"/>
            <p:cNvSpPr>
              <a:spLocks/>
            </p:cNvSpPr>
            <p:nvPr/>
          </p:nvSpPr>
          <p:spPr bwMode="auto">
            <a:xfrm>
              <a:off x="2195" y="3289"/>
              <a:ext cx="7" cy="11"/>
            </a:xfrm>
            <a:custGeom>
              <a:avLst/>
              <a:gdLst>
                <a:gd name="T0" fmla="*/ 2 w 14"/>
                <a:gd name="T1" fmla="*/ 0 h 22"/>
                <a:gd name="T2" fmla="*/ 2 w 14"/>
                <a:gd name="T3" fmla="*/ 0 h 22"/>
                <a:gd name="T4" fmla="*/ 2 w 14"/>
                <a:gd name="T5" fmla="*/ 0 h 22"/>
                <a:gd name="T6" fmla="*/ 0 w 14"/>
                <a:gd name="T7" fmla="*/ 0 h 22"/>
                <a:gd name="T8" fmla="*/ 0 w 14"/>
                <a:gd name="T9" fmla="*/ 1 h 22"/>
                <a:gd name="T10" fmla="*/ 0 w 14"/>
                <a:gd name="T11" fmla="*/ 1 h 22"/>
                <a:gd name="T12" fmla="*/ 0 w 14"/>
                <a:gd name="T13" fmla="*/ 3 h 22"/>
                <a:gd name="T14" fmla="*/ 0 w 14"/>
                <a:gd name="T15" fmla="*/ 3 h 22"/>
                <a:gd name="T16" fmla="*/ 0 w 14"/>
                <a:gd name="T17" fmla="*/ 5 h 22"/>
                <a:gd name="T18" fmla="*/ 11 w 14"/>
                <a:gd name="T19" fmla="*/ 22 h 22"/>
                <a:gd name="T20" fmla="*/ 12 w 14"/>
                <a:gd name="T21" fmla="*/ 22 h 22"/>
                <a:gd name="T22" fmla="*/ 12 w 14"/>
                <a:gd name="T23" fmla="*/ 22 h 22"/>
                <a:gd name="T24" fmla="*/ 12 w 14"/>
                <a:gd name="T25" fmla="*/ 22 h 22"/>
                <a:gd name="T26" fmla="*/ 14 w 14"/>
                <a:gd name="T27" fmla="*/ 20 h 22"/>
                <a:gd name="T28" fmla="*/ 14 w 14"/>
                <a:gd name="T29" fmla="*/ 20 h 22"/>
                <a:gd name="T30" fmla="*/ 14 w 14"/>
                <a:gd name="T31" fmla="*/ 19 h 22"/>
                <a:gd name="T32" fmla="*/ 14 w 14"/>
                <a:gd name="T33" fmla="*/ 17 h 22"/>
                <a:gd name="T34" fmla="*/ 12 w 14"/>
                <a:gd name="T35" fmla="*/ 17 h 22"/>
                <a:gd name="T36" fmla="*/ 2 w 14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2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11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9"/>
                  </a:lnTo>
                  <a:lnTo>
                    <a:pt x="14" y="17"/>
                  </a:lnTo>
                  <a:lnTo>
                    <a:pt x="12" y="1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08" name="Freeform 328"/>
            <p:cNvSpPr>
              <a:spLocks/>
            </p:cNvSpPr>
            <p:nvPr/>
          </p:nvSpPr>
          <p:spPr bwMode="auto">
            <a:xfrm>
              <a:off x="2204" y="3304"/>
              <a:ext cx="7" cy="11"/>
            </a:xfrm>
            <a:custGeom>
              <a:avLst/>
              <a:gdLst>
                <a:gd name="T0" fmla="*/ 3 w 13"/>
                <a:gd name="T1" fmla="*/ 0 h 22"/>
                <a:gd name="T2" fmla="*/ 3 w 13"/>
                <a:gd name="T3" fmla="*/ 0 h 22"/>
                <a:gd name="T4" fmla="*/ 1 w 13"/>
                <a:gd name="T5" fmla="*/ 0 h 22"/>
                <a:gd name="T6" fmla="*/ 1 w 13"/>
                <a:gd name="T7" fmla="*/ 0 h 22"/>
                <a:gd name="T8" fmla="*/ 0 w 13"/>
                <a:gd name="T9" fmla="*/ 2 h 22"/>
                <a:gd name="T10" fmla="*/ 0 w 13"/>
                <a:gd name="T11" fmla="*/ 3 h 22"/>
                <a:gd name="T12" fmla="*/ 0 w 13"/>
                <a:gd name="T13" fmla="*/ 3 h 22"/>
                <a:gd name="T14" fmla="*/ 0 w 13"/>
                <a:gd name="T15" fmla="*/ 5 h 22"/>
                <a:gd name="T16" fmla="*/ 1 w 13"/>
                <a:gd name="T17" fmla="*/ 5 h 22"/>
                <a:gd name="T18" fmla="*/ 12 w 13"/>
                <a:gd name="T19" fmla="*/ 22 h 22"/>
                <a:gd name="T20" fmla="*/ 12 w 13"/>
                <a:gd name="T21" fmla="*/ 22 h 22"/>
                <a:gd name="T22" fmla="*/ 12 w 13"/>
                <a:gd name="T23" fmla="*/ 22 h 22"/>
                <a:gd name="T24" fmla="*/ 13 w 13"/>
                <a:gd name="T25" fmla="*/ 22 h 22"/>
                <a:gd name="T26" fmla="*/ 13 w 13"/>
                <a:gd name="T27" fmla="*/ 21 h 22"/>
                <a:gd name="T28" fmla="*/ 13 w 13"/>
                <a:gd name="T29" fmla="*/ 19 h 22"/>
                <a:gd name="T30" fmla="*/ 13 w 13"/>
                <a:gd name="T31" fmla="*/ 19 h 22"/>
                <a:gd name="T32" fmla="*/ 13 w 13"/>
                <a:gd name="T33" fmla="*/ 17 h 22"/>
                <a:gd name="T34" fmla="*/ 13 w 13"/>
                <a:gd name="T35" fmla="*/ 17 h 22"/>
                <a:gd name="T36" fmla="*/ 3 w 13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" h="22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5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3" y="22"/>
                  </a:lnTo>
                  <a:lnTo>
                    <a:pt x="13" y="21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09" name="Freeform 329"/>
            <p:cNvSpPr>
              <a:spLocks/>
            </p:cNvSpPr>
            <p:nvPr/>
          </p:nvSpPr>
          <p:spPr bwMode="auto">
            <a:xfrm>
              <a:off x="2213" y="3319"/>
              <a:ext cx="7" cy="11"/>
            </a:xfrm>
            <a:custGeom>
              <a:avLst/>
              <a:gdLst>
                <a:gd name="T0" fmla="*/ 1 w 14"/>
                <a:gd name="T1" fmla="*/ 0 h 22"/>
                <a:gd name="T2" fmla="*/ 1 w 14"/>
                <a:gd name="T3" fmla="*/ 0 h 22"/>
                <a:gd name="T4" fmla="*/ 0 w 14"/>
                <a:gd name="T5" fmla="*/ 0 h 22"/>
                <a:gd name="T6" fmla="*/ 0 w 14"/>
                <a:gd name="T7" fmla="*/ 0 h 22"/>
                <a:gd name="T8" fmla="*/ 0 w 14"/>
                <a:gd name="T9" fmla="*/ 2 h 22"/>
                <a:gd name="T10" fmla="*/ 0 w 14"/>
                <a:gd name="T11" fmla="*/ 2 h 22"/>
                <a:gd name="T12" fmla="*/ 0 w 14"/>
                <a:gd name="T13" fmla="*/ 4 h 22"/>
                <a:gd name="T14" fmla="*/ 0 w 14"/>
                <a:gd name="T15" fmla="*/ 4 h 22"/>
                <a:gd name="T16" fmla="*/ 0 w 14"/>
                <a:gd name="T17" fmla="*/ 5 h 22"/>
                <a:gd name="T18" fmla="*/ 10 w 14"/>
                <a:gd name="T19" fmla="*/ 22 h 22"/>
                <a:gd name="T20" fmla="*/ 12 w 14"/>
                <a:gd name="T21" fmla="*/ 22 h 22"/>
                <a:gd name="T22" fmla="*/ 12 w 14"/>
                <a:gd name="T23" fmla="*/ 22 h 22"/>
                <a:gd name="T24" fmla="*/ 12 w 14"/>
                <a:gd name="T25" fmla="*/ 22 h 22"/>
                <a:gd name="T26" fmla="*/ 14 w 14"/>
                <a:gd name="T27" fmla="*/ 21 h 22"/>
                <a:gd name="T28" fmla="*/ 14 w 14"/>
                <a:gd name="T29" fmla="*/ 19 h 22"/>
                <a:gd name="T30" fmla="*/ 14 w 14"/>
                <a:gd name="T31" fmla="*/ 19 h 22"/>
                <a:gd name="T32" fmla="*/ 14 w 14"/>
                <a:gd name="T33" fmla="*/ 17 h 22"/>
                <a:gd name="T34" fmla="*/ 12 w 14"/>
                <a:gd name="T35" fmla="*/ 17 h 22"/>
                <a:gd name="T36" fmla="*/ 1 w 14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2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10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7"/>
                  </a:lnTo>
                  <a:lnTo>
                    <a:pt x="12" y="1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10" name="Freeform 330"/>
            <p:cNvSpPr>
              <a:spLocks/>
            </p:cNvSpPr>
            <p:nvPr/>
          </p:nvSpPr>
          <p:spPr bwMode="auto">
            <a:xfrm>
              <a:off x="2222" y="3332"/>
              <a:ext cx="7" cy="12"/>
            </a:xfrm>
            <a:custGeom>
              <a:avLst/>
              <a:gdLst>
                <a:gd name="T0" fmla="*/ 4 w 14"/>
                <a:gd name="T1" fmla="*/ 1 h 24"/>
                <a:gd name="T2" fmla="*/ 4 w 14"/>
                <a:gd name="T3" fmla="*/ 0 h 24"/>
                <a:gd name="T4" fmla="*/ 2 w 14"/>
                <a:gd name="T5" fmla="*/ 0 h 24"/>
                <a:gd name="T6" fmla="*/ 2 w 14"/>
                <a:gd name="T7" fmla="*/ 1 h 24"/>
                <a:gd name="T8" fmla="*/ 2 w 14"/>
                <a:gd name="T9" fmla="*/ 3 h 24"/>
                <a:gd name="T10" fmla="*/ 0 w 14"/>
                <a:gd name="T11" fmla="*/ 3 h 24"/>
                <a:gd name="T12" fmla="*/ 0 w 14"/>
                <a:gd name="T13" fmla="*/ 5 h 24"/>
                <a:gd name="T14" fmla="*/ 2 w 14"/>
                <a:gd name="T15" fmla="*/ 5 h 24"/>
                <a:gd name="T16" fmla="*/ 2 w 14"/>
                <a:gd name="T17" fmla="*/ 7 h 24"/>
                <a:gd name="T18" fmla="*/ 12 w 14"/>
                <a:gd name="T19" fmla="*/ 22 h 24"/>
                <a:gd name="T20" fmla="*/ 12 w 14"/>
                <a:gd name="T21" fmla="*/ 24 h 24"/>
                <a:gd name="T22" fmla="*/ 14 w 14"/>
                <a:gd name="T23" fmla="*/ 24 h 24"/>
                <a:gd name="T24" fmla="*/ 14 w 14"/>
                <a:gd name="T25" fmla="*/ 22 h 24"/>
                <a:gd name="T26" fmla="*/ 14 w 14"/>
                <a:gd name="T27" fmla="*/ 22 h 24"/>
                <a:gd name="T28" fmla="*/ 14 w 14"/>
                <a:gd name="T29" fmla="*/ 20 h 24"/>
                <a:gd name="T30" fmla="*/ 14 w 14"/>
                <a:gd name="T31" fmla="*/ 20 h 24"/>
                <a:gd name="T32" fmla="*/ 14 w 14"/>
                <a:gd name="T33" fmla="*/ 19 h 24"/>
                <a:gd name="T34" fmla="*/ 14 w 14"/>
                <a:gd name="T35" fmla="*/ 17 h 24"/>
                <a:gd name="T36" fmla="*/ 4 w 14"/>
                <a:gd name="T37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4">
                  <a:moveTo>
                    <a:pt x="4" y="1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7"/>
                  </a:lnTo>
                  <a:lnTo>
                    <a:pt x="12" y="22"/>
                  </a:lnTo>
                  <a:lnTo>
                    <a:pt x="12" y="24"/>
                  </a:lnTo>
                  <a:lnTo>
                    <a:pt x="14" y="24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9"/>
                  </a:lnTo>
                  <a:lnTo>
                    <a:pt x="14" y="17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11" name="Freeform 331"/>
            <p:cNvSpPr>
              <a:spLocks/>
            </p:cNvSpPr>
            <p:nvPr/>
          </p:nvSpPr>
          <p:spPr bwMode="auto">
            <a:xfrm>
              <a:off x="2225" y="3333"/>
              <a:ext cx="20" cy="35"/>
            </a:xfrm>
            <a:custGeom>
              <a:avLst/>
              <a:gdLst>
                <a:gd name="T0" fmla="*/ 0 w 40"/>
                <a:gd name="T1" fmla="*/ 52 h 71"/>
                <a:gd name="T2" fmla="*/ 40 w 40"/>
                <a:gd name="T3" fmla="*/ 71 h 71"/>
                <a:gd name="T4" fmla="*/ 25 w 40"/>
                <a:gd name="T5" fmla="*/ 0 h 71"/>
                <a:gd name="T6" fmla="*/ 0 w 40"/>
                <a:gd name="T7" fmla="*/ 5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71">
                  <a:moveTo>
                    <a:pt x="0" y="52"/>
                  </a:moveTo>
                  <a:lnTo>
                    <a:pt x="40" y="71"/>
                  </a:lnTo>
                  <a:lnTo>
                    <a:pt x="25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12" name="Freeform 332"/>
            <p:cNvSpPr>
              <a:spLocks/>
            </p:cNvSpPr>
            <p:nvPr/>
          </p:nvSpPr>
          <p:spPr bwMode="auto">
            <a:xfrm>
              <a:off x="1814" y="2298"/>
              <a:ext cx="19" cy="12"/>
            </a:xfrm>
            <a:custGeom>
              <a:avLst/>
              <a:gdLst>
                <a:gd name="T0" fmla="*/ 5 w 38"/>
                <a:gd name="T1" fmla="*/ 0 h 24"/>
                <a:gd name="T2" fmla="*/ 5 w 38"/>
                <a:gd name="T3" fmla="*/ 0 h 24"/>
                <a:gd name="T4" fmla="*/ 3 w 38"/>
                <a:gd name="T5" fmla="*/ 3 h 24"/>
                <a:gd name="T6" fmla="*/ 2 w 38"/>
                <a:gd name="T7" fmla="*/ 3 h 24"/>
                <a:gd name="T8" fmla="*/ 0 w 38"/>
                <a:gd name="T9" fmla="*/ 5 h 24"/>
                <a:gd name="T10" fmla="*/ 2 w 38"/>
                <a:gd name="T11" fmla="*/ 7 h 24"/>
                <a:gd name="T12" fmla="*/ 3 w 38"/>
                <a:gd name="T13" fmla="*/ 8 h 24"/>
                <a:gd name="T14" fmla="*/ 5 w 38"/>
                <a:gd name="T15" fmla="*/ 10 h 24"/>
                <a:gd name="T16" fmla="*/ 35 w 38"/>
                <a:gd name="T17" fmla="*/ 24 h 24"/>
                <a:gd name="T18" fmla="*/ 37 w 38"/>
                <a:gd name="T19" fmla="*/ 24 h 24"/>
                <a:gd name="T20" fmla="*/ 38 w 38"/>
                <a:gd name="T21" fmla="*/ 24 h 24"/>
                <a:gd name="T22" fmla="*/ 38 w 38"/>
                <a:gd name="T23" fmla="*/ 22 h 24"/>
                <a:gd name="T24" fmla="*/ 38 w 38"/>
                <a:gd name="T25" fmla="*/ 20 h 24"/>
                <a:gd name="T26" fmla="*/ 38 w 38"/>
                <a:gd name="T27" fmla="*/ 19 h 24"/>
                <a:gd name="T28" fmla="*/ 38 w 38"/>
                <a:gd name="T29" fmla="*/ 17 h 24"/>
                <a:gd name="T30" fmla="*/ 38 w 38"/>
                <a:gd name="T31" fmla="*/ 15 h 24"/>
                <a:gd name="T32" fmla="*/ 37 w 38"/>
                <a:gd name="T33" fmla="*/ 14 h 24"/>
                <a:gd name="T34" fmla="*/ 5 w 38"/>
                <a:gd name="T3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24">
                  <a:moveTo>
                    <a:pt x="5" y="0"/>
                  </a:moveTo>
                  <a:lnTo>
                    <a:pt x="5" y="0"/>
                  </a:lnTo>
                  <a:lnTo>
                    <a:pt x="3" y="3"/>
                  </a:lnTo>
                  <a:lnTo>
                    <a:pt x="2" y="3"/>
                  </a:lnTo>
                  <a:lnTo>
                    <a:pt x="0" y="5"/>
                  </a:lnTo>
                  <a:lnTo>
                    <a:pt x="2" y="7"/>
                  </a:lnTo>
                  <a:lnTo>
                    <a:pt x="3" y="8"/>
                  </a:lnTo>
                  <a:lnTo>
                    <a:pt x="5" y="10"/>
                  </a:lnTo>
                  <a:lnTo>
                    <a:pt x="35" y="24"/>
                  </a:lnTo>
                  <a:lnTo>
                    <a:pt x="37" y="24"/>
                  </a:lnTo>
                  <a:lnTo>
                    <a:pt x="38" y="24"/>
                  </a:lnTo>
                  <a:lnTo>
                    <a:pt x="38" y="22"/>
                  </a:lnTo>
                  <a:lnTo>
                    <a:pt x="38" y="20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8" y="15"/>
                  </a:lnTo>
                  <a:lnTo>
                    <a:pt x="37" y="1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13" name="Freeform 333"/>
            <p:cNvSpPr>
              <a:spLocks/>
            </p:cNvSpPr>
            <p:nvPr/>
          </p:nvSpPr>
          <p:spPr bwMode="auto">
            <a:xfrm>
              <a:off x="1841" y="2310"/>
              <a:ext cx="19" cy="11"/>
            </a:xfrm>
            <a:custGeom>
              <a:avLst/>
              <a:gdLst>
                <a:gd name="T0" fmla="*/ 5 w 38"/>
                <a:gd name="T1" fmla="*/ 0 h 22"/>
                <a:gd name="T2" fmla="*/ 3 w 38"/>
                <a:gd name="T3" fmla="*/ 0 h 22"/>
                <a:gd name="T4" fmla="*/ 2 w 38"/>
                <a:gd name="T5" fmla="*/ 0 h 22"/>
                <a:gd name="T6" fmla="*/ 0 w 38"/>
                <a:gd name="T7" fmla="*/ 2 h 22"/>
                <a:gd name="T8" fmla="*/ 0 w 38"/>
                <a:gd name="T9" fmla="*/ 3 h 22"/>
                <a:gd name="T10" fmla="*/ 0 w 38"/>
                <a:gd name="T11" fmla="*/ 5 h 22"/>
                <a:gd name="T12" fmla="*/ 0 w 38"/>
                <a:gd name="T13" fmla="*/ 7 h 22"/>
                <a:gd name="T14" fmla="*/ 2 w 38"/>
                <a:gd name="T15" fmla="*/ 8 h 22"/>
                <a:gd name="T16" fmla="*/ 3 w 38"/>
                <a:gd name="T17" fmla="*/ 8 h 22"/>
                <a:gd name="T18" fmla="*/ 35 w 38"/>
                <a:gd name="T19" fmla="*/ 22 h 22"/>
                <a:gd name="T20" fmla="*/ 37 w 38"/>
                <a:gd name="T21" fmla="*/ 22 h 22"/>
                <a:gd name="T22" fmla="*/ 38 w 38"/>
                <a:gd name="T23" fmla="*/ 22 h 22"/>
                <a:gd name="T24" fmla="*/ 38 w 38"/>
                <a:gd name="T25" fmla="*/ 22 h 22"/>
                <a:gd name="T26" fmla="*/ 38 w 38"/>
                <a:gd name="T27" fmla="*/ 21 h 22"/>
                <a:gd name="T28" fmla="*/ 38 w 38"/>
                <a:gd name="T29" fmla="*/ 19 h 22"/>
                <a:gd name="T30" fmla="*/ 38 w 38"/>
                <a:gd name="T31" fmla="*/ 17 h 22"/>
                <a:gd name="T32" fmla="*/ 38 w 38"/>
                <a:gd name="T33" fmla="*/ 15 h 22"/>
                <a:gd name="T34" fmla="*/ 37 w 38"/>
                <a:gd name="T35" fmla="*/ 14 h 22"/>
                <a:gd name="T36" fmla="*/ 5 w 38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2">
                  <a:moveTo>
                    <a:pt x="5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8"/>
                  </a:lnTo>
                  <a:lnTo>
                    <a:pt x="3" y="8"/>
                  </a:lnTo>
                  <a:lnTo>
                    <a:pt x="35" y="22"/>
                  </a:lnTo>
                  <a:lnTo>
                    <a:pt x="37" y="22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8" y="21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8" y="15"/>
                  </a:lnTo>
                  <a:lnTo>
                    <a:pt x="37" y="1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14" name="Freeform 334"/>
            <p:cNvSpPr>
              <a:spLocks/>
            </p:cNvSpPr>
            <p:nvPr/>
          </p:nvSpPr>
          <p:spPr bwMode="auto">
            <a:xfrm>
              <a:off x="1868" y="2322"/>
              <a:ext cx="20" cy="11"/>
            </a:xfrm>
            <a:custGeom>
              <a:avLst/>
              <a:gdLst>
                <a:gd name="T0" fmla="*/ 5 w 40"/>
                <a:gd name="T1" fmla="*/ 0 h 22"/>
                <a:gd name="T2" fmla="*/ 2 w 40"/>
                <a:gd name="T3" fmla="*/ 0 h 22"/>
                <a:gd name="T4" fmla="*/ 2 w 40"/>
                <a:gd name="T5" fmla="*/ 0 h 22"/>
                <a:gd name="T6" fmla="*/ 0 w 40"/>
                <a:gd name="T7" fmla="*/ 2 h 22"/>
                <a:gd name="T8" fmla="*/ 0 w 40"/>
                <a:gd name="T9" fmla="*/ 3 h 22"/>
                <a:gd name="T10" fmla="*/ 0 w 40"/>
                <a:gd name="T11" fmla="*/ 5 h 22"/>
                <a:gd name="T12" fmla="*/ 0 w 40"/>
                <a:gd name="T13" fmla="*/ 7 h 22"/>
                <a:gd name="T14" fmla="*/ 2 w 40"/>
                <a:gd name="T15" fmla="*/ 9 h 22"/>
                <a:gd name="T16" fmla="*/ 2 w 40"/>
                <a:gd name="T17" fmla="*/ 9 h 22"/>
                <a:gd name="T18" fmla="*/ 33 w 40"/>
                <a:gd name="T19" fmla="*/ 22 h 22"/>
                <a:gd name="T20" fmla="*/ 35 w 40"/>
                <a:gd name="T21" fmla="*/ 22 h 22"/>
                <a:gd name="T22" fmla="*/ 37 w 40"/>
                <a:gd name="T23" fmla="*/ 22 h 22"/>
                <a:gd name="T24" fmla="*/ 38 w 40"/>
                <a:gd name="T25" fmla="*/ 22 h 22"/>
                <a:gd name="T26" fmla="*/ 40 w 40"/>
                <a:gd name="T27" fmla="*/ 19 h 22"/>
                <a:gd name="T28" fmla="*/ 40 w 40"/>
                <a:gd name="T29" fmla="*/ 19 h 22"/>
                <a:gd name="T30" fmla="*/ 38 w 40"/>
                <a:gd name="T31" fmla="*/ 17 h 22"/>
                <a:gd name="T32" fmla="*/ 37 w 40"/>
                <a:gd name="T33" fmla="*/ 15 h 22"/>
                <a:gd name="T34" fmla="*/ 35 w 40"/>
                <a:gd name="T35" fmla="*/ 14 h 22"/>
                <a:gd name="T36" fmla="*/ 5 w 40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22">
                  <a:moveTo>
                    <a:pt x="5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2" y="9"/>
                  </a:lnTo>
                  <a:lnTo>
                    <a:pt x="33" y="22"/>
                  </a:lnTo>
                  <a:lnTo>
                    <a:pt x="35" y="22"/>
                  </a:lnTo>
                  <a:lnTo>
                    <a:pt x="37" y="22"/>
                  </a:lnTo>
                  <a:lnTo>
                    <a:pt x="38" y="22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38" y="17"/>
                  </a:lnTo>
                  <a:lnTo>
                    <a:pt x="37" y="15"/>
                  </a:lnTo>
                  <a:lnTo>
                    <a:pt x="35" y="1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15" name="Freeform 335"/>
            <p:cNvSpPr>
              <a:spLocks/>
            </p:cNvSpPr>
            <p:nvPr/>
          </p:nvSpPr>
          <p:spPr bwMode="auto">
            <a:xfrm>
              <a:off x="1895" y="2334"/>
              <a:ext cx="19" cy="11"/>
            </a:xfrm>
            <a:custGeom>
              <a:avLst/>
              <a:gdLst>
                <a:gd name="T0" fmla="*/ 4 w 38"/>
                <a:gd name="T1" fmla="*/ 0 h 22"/>
                <a:gd name="T2" fmla="*/ 4 w 38"/>
                <a:gd name="T3" fmla="*/ 0 h 22"/>
                <a:gd name="T4" fmla="*/ 2 w 38"/>
                <a:gd name="T5" fmla="*/ 0 h 22"/>
                <a:gd name="T6" fmla="*/ 0 w 38"/>
                <a:gd name="T7" fmla="*/ 2 h 22"/>
                <a:gd name="T8" fmla="*/ 0 w 38"/>
                <a:gd name="T9" fmla="*/ 3 h 22"/>
                <a:gd name="T10" fmla="*/ 0 w 38"/>
                <a:gd name="T11" fmla="*/ 5 h 22"/>
                <a:gd name="T12" fmla="*/ 0 w 38"/>
                <a:gd name="T13" fmla="*/ 7 h 22"/>
                <a:gd name="T14" fmla="*/ 2 w 38"/>
                <a:gd name="T15" fmla="*/ 9 h 22"/>
                <a:gd name="T16" fmla="*/ 4 w 38"/>
                <a:gd name="T17" fmla="*/ 9 h 22"/>
                <a:gd name="T18" fmla="*/ 33 w 38"/>
                <a:gd name="T19" fmla="*/ 22 h 22"/>
                <a:gd name="T20" fmla="*/ 35 w 38"/>
                <a:gd name="T21" fmla="*/ 22 h 22"/>
                <a:gd name="T22" fmla="*/ 37 w 38"/>
                <a:gd name="T23" fmla="*/ 22 h 22"/>
                <a:gd name="T24" fmla="*/ 38 w 38"/>
                <a:gd name="T25" fmla="*/ 21 h 22"/>
                <a:gd name="T26" fmla="*/ 38 w 38"/>
                <a:gd name="T27" fmla="*/ 19 h 22"/>
                <a:gd name="T28" fmla="*/ 38 w 38"/>
                <a:gd name="T29" fmla="*/ 17 h 22"/>
                <a:gd name="T30" fmla="*/ 38 w 38"/>
                <a:gd name="T31" fmla="*/ 16 h 22"/>
                <a:gd name="T32" fmla="*/ 37 w 38"/>
                <a:gd name="T33" fmla="*/ 14 h 22"/>
                <a:gd name="T34" fmla="*/ 35 w 38"/>
                <a:gd name="T35" fmla="*/ 14 h 22"/>
                <a:gd name="T36" fmla="*/ 4 w 38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2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33" y="22"/>
                  </a:lnTo>
                  <a:lnTo>
                    <a:pt x="35" y="22"/>
                  </a:lnTo>
                  <a:lnTo>
                    <a:pt x="37" y="22"/>
                  </a:lnTo>
                  <a:lnTo>
                    <a:pt x="38" y="21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8" y="16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16" name="Freeform 336"/>
            <p:cNvSpPr>
              <a:spLocks/>
            </p:cNvSpPr>
            <p:nvPr/>
          </p:nvSpPr>
          <p:spPr bwMode="auto">
            <a:xfrm>
              <a:off x="1921" y="2346"/>
              <a:ext cx="20" cy="11"/>
            </a:xfrm>
            <a:custGeom>
              <a:avLst/>
              <a:gdLst>
                <a:gd name="T0" fmla="*/ 6 w 41"/>
                <a:gd name="T1" fmla="*/ 0 h 23"/>
                <a:gd name="T2" fmla="*/ 4 w 41"/>
                <a:gd name="T3" fmla="*/ 0 h 23"/>
                <a:gd name="T4" fmla="*/ 4 w 41"/>
                <a:gd name="T5" fmla="*/ 0 h 23"/>
                <a:gd name="T6" fmla="*/ 2 w 41"/>
                <a:gd name="T7" fmla="*/ 2 h 23"/>
                <a:gd name="T8" fmla="*/ 0 w 41"/>
                <a:gd name="T9" fmla="*/ 4 h 23"/>
                <a:gd name="T10" fmla="*/ 0 w 41"/>
                <a:gd name="T11" fmla="*/ 4 h 23"/>
                <a:gd name="T12" fmla="*/ 2 w 41"/>
                <a:gd name="T13" fmla="*/ 5 h 23"/>
                <a:gd name="T14" fmla="*/ 4 w 41"/>
                <a:gd name="T15" fmla="*/ 7 h 23"/>
                <a:gd name="T16" fmla="*/ 4 w 41"/>
                <a:gd name="T17" fmla="*/ 9 h 23"/>
                <a:gd name="T18" fmla="*/ 35 w 41"/>
                <a:gd name="T19" fmla="*/ 23 h 23"/>
                <a:gd name="T20" fmla="*/ 35 w 41"/>
                <a:gd name="T21" fmla="*/ 23 h 23"/>
                <a:gd name="T22" fmla="*/ 37 w 41"/>
                <a:gd name="T23" fmla="*/ 21 h 23"/>
                <a:gd name="T24" fmla="*/ 39 w 41"/>
                <a:gd name="T25" fmla="*/ 19 h 23"/>
                <a:gd name="T26" fmla="*/ 41 w 41"/>
                <a:gd name="T27" fmla="*/ 17 h 23"/>
                <a:gd name="T28" fmla="*/ 41 w 41"/>
                <a:gd name="T29" fmla="*/ 17 h 23"/>
                <a:gd name="T30" fmla="*/ 39 w 41"/>
                <a:gd name="T31" fmla="*/ 16 h 23"/>
                <a:gd name="T32" fmla="*/ 37 w 41"/>
                <a:gd name="T33" fmla="*/ 14 h 23"/>
                <a:gd name="T34" fmla="*/ 35 w 41"/>
                <a:gd name="T35" fmla="*/ 14 h 23"/>
                <a:gd name="T36" fmla="*/ 6 w 41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1" h="23">
                  <a:moveTo>
                    <a:pt x="6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35" y="23"/>
                  </a:lnTo>
                  <a:lnTo>
                    <a:pt x="35" y="23"/>
                  </a:lnTo>
                  <a:lnTo>
                    <a:pt x="37" y="21"/>
                  </a:lnTo>
                  <a:lnTo>
                    <a:pt x="39" y="19"/>
                  </a:lnTo>
                  <a:lnTo>
                    <a:pt x="41" y="17"/>
                  </a:lnTo>
                  <a:lnTo>
                    <a:pt x="41" y="17"/>
                  </a:lnTo>
                  <a:lnTo>
                    <a:pt x="39" y="16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17" name="Freeform 337"/>
            <p:cNvSpPr>
              <a:spLocks/>
            </p:cNvSpPr>
            <p:nvPr/>
          </p:nvSpPr>
          <p:spPr bwMode="auto">
            <a:xfrm>
              <a:off x="1948" y="2358"/>
              <a:ext cx="19" cy="11"/>
            </a:xfrm>
            <a:custGeom>
              <a:avLst/>
              <a:gdLst>
                <a:gd name="T0" fmla="*/ 6 w 39"/>
                <a:gd name="T1" fmla="*/ 0 h 23"/>
                <a:gd name="T2" fmla="*/ 4 w 39"/>
                <a:gd name="T3" fmla="*/ 0 h 23"/>
                <a:gd name="T4" fmla="*/ 2 w 39"/>
                <a:gd name="T5" fmla="*/ 0 h 23"/>
                <a:gd name="T6" fmla="*/ 2 w 39"/>
                <a:gd name="T7" fmla="*/ 2 h 23"/>
                <a:gd name="T8" fmla="*/ 0 w 39"/>
                <a:gd name="T9" fmla="*/ 4 h 23"/>
                <a:gd name="T10" fmla="*/ 0 w 39"/>
                <a:gd name="T11" fmla="*/ 5 h 23"/>
                <a:gd name="T12" fmla="*/ 2 w 39"/>
                <a:gd name="T13" fmla="*/ 5 h 23"/>
                <a:gd name="T14" fmla="*/ 2 w 39"/>
                <a:gd name="T15" fmla="*/ 7 h 23"/>
                <a:gd name="T16" fmla="*/ 4 w 39"/>
                <a:gd name="T17" fmla="*/ 9 h 23"/>
                <a:gd name="T18" fmla="*/ 35 w 39"/>
                <a:gd name="T19" fmla="*/ 23 h 23"/>
                <a:gd name="T20" fmla="*/ 37 w 39"/>
                <a:gd name="T21" fmla="*/ 23 h 23"/>
                <a:gd name="T22" fmla="*/ 39 w 39"/>
                <a:gd name="T23" fmla="*/ 21 h 23"/>
                <a:gd name="T24" fmla="*/ 39 w 39"/>
                <a:gd name="T25" fmla="*/ 19 h 23"/>
                <a:gd name="T26" fmla="*/ 39 w 39"/>
                <a:gd name="T27" fmla="*/ 17 h 23"/>
                <a:gd name="T28" fmla="*/ 39 w 39"/>
                <a:gd name="T29" fmla="*/ 17 h 23"/>
                <a:gd name="T30" fmla="*/ 39 w 39"/>
                <a:gd name="T31" fmla="*/ 14 h 23"/>
                <a:gd name="T32" fmla="*/ 39 w 39"/>
                <a:gd name="T33" fmla="*/ 14 h 23"/>
                <a:gd name="T34" fmla="*/ 37 w 39"/>
                <a:gd name="T35" fmla="*/ 14 h 23"/>
                <a:gd name="T36" fmla="*/ 6 w 39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23">
                  <a:moveTo>
                    <a:pt x="6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7"/>
                  </a:lnTo>
                  <a:lnTo>
                    <a:pt x="4" y="9"/>
                  </a:lnTo>
                  <a:lnTo>
                    <a:pt x="35" y="23"/>
                  </a:lnTo>
                  <a:lnTo>
                    <a:pt x="37" y="23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9" y="14"/>
                  </a:lnTo>
                  <a:lnTo>
                    <a:pt x="39" y="14"/>
                  </a:lnTo>
                  <a:lnTo>
                    <a:pt x="37" y="1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18" name="Freeform 338"/>
            <p:cNvSpPr>
              <a:spLocks/>
            </p:cNvSpPr>
            <p:nvPr/>
          </p:nvSpPr>
          <p:spPr bwMode="auto">
            <a:xfrm>
              <a:off x="1975" y="2370"/>
              <a:ext cx="19" cy="11"/>
            </a:xfrm>
            <a:custGeom>
              <a:avLst/>
              <a:gdLst>
                <a:gd name="T0" fmla="*/ 5 w 38"/>
                <a:gd name="T1" fmla="*/ 0 h 23"/>
                <a:gd name="T2" fmla="*/ 3 w 38"/>
                <a:gd name="T3" fmla="*/ 0 h 23"/>
                <a:gd name="T4" fmla="*/ 1 w 38"/>
                <a:gd name="T5" fmla="*/ 0 h 23"/>
                <a:gd name="T6" fmla="*/ 1 w 38"/>
                <a:gd name="T7" fmla="*/ 2 h 23"/>
                <a:gd name="T8" fmla="*/ 0 w 38"/>
                <a:gd name="T9" fmla="*/ 4 h 23"/>
                <a:gd name="T10" fmla="*/ 0 w 38"/>
                <a:gd name="T11" fmla="*/ 4 h 23"/>
                <a:gd name="T12" fmla="*/ 1 w 38"/>
                <a:gd name="T13" fmla="*/ 6 h 23"/>
                <a:gd name="T14" fmla="*/ 1 w 38"/>
                <a:gd name="T15" fmla="*/ 7 h 23"/>
                <a:gd name="T16" fmla="*/ 3 w 38"/>
                <a:gd name="T17" fmla="*/ 9 h 23"/>
                <a:gd name="T18" fmla="*/ 34 w 38"/>
                <a:gd name="T19" fmla="*/ 23 h 23"/>
                <a:gd name="T20" fmla="*/ 34 w 38"/>
                <a:gd name="T21" fmla="*/ 23 h 23"/>
                <a:gd name="T22" fmla="*/ 36 w 38"/>
                <a:gd name="T23" fmla="*/ 21 h 23"/>
                <a:gd name="T24" fmla="*/ 38 w 38"/>
                <a:gd name="T25" fmla="*/ 19 h 23"/>
                <a:gd name="T26" fmla="*/ 38 w 38"/>
                <a:gd name="T27" fmla="*/ 18 h 23"/>
                <a:gd name="T28" fmla="*/ 38 w 38"/>
                <a:gd name="T29" fmla="*/ 18 h 23"/>
                <a:gd name="T30" fmla="*/ 38 w 38"/>
                <a:gd name="T31" fmla="*/ 16 h 23"/>
                <a:gd name="T32" fmla="*/ 36 w 38"/>
                <a:gd name="T33" fmla="*/ 14 h 23"/>
                <a:gd name="T34" fmla="*/ 34 w 38"/>
                <a:gd name="T35" fmla="*/ 14 h 23"/>
                <a:gd name="T36" fmla="*/ 5 w 38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3">
                  <a:moveTo>
                    <a:pt x="5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6"/>
                  </a:lnTo>
                  <a:lnTo>
                    <a:pt x="1" y="7"/>
                  </a:lnTo>
                  <a:lnTo>
                    <a:pt x="3" y="9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6" y="21"/>
                  </a:lnTo>
                  <a:lnTo>
                    <a:pt x="38" y="19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38" y="16"/>
                  </a:lnTo>
                  <a:lnTo>
                    <a:pt x="36" y="14"/>
                  </a:lnTo>
                  <a:lnTo>
                    <a:pt x="34" y="1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19" name="Freeform 339"/>
            <p:cNvSpPr>
              <a:spLocks/>
            </p:cNvSpPr>
            <p:nvPr/>
          </p:nvSpPr>
          <p:spPr bwMode="auto">
            <a:xfrm>
              <a:off x="2002" y="2381"/>
              <a:ext cx="19" cy="12"/>
            </a:xfrm>
            <a:custGeom>
              <a:avLst/>
              <a:gdLst>
                <a:gd name="T0" fmla="*/ 3 w 38"/>
                <a:gd name="T1" fmla="*/ 0 h 24"/>
                <a:gd name="T2" fmla="*/ 3 w 38"/>
                <a:gd name="T3" fmla="*/ 0 h 24"/>
                <a:gd name="T4" fmla="*/ 1 w 38"/>
                <a:gd name="T5" fmla="*/ 0 h 24"/>
                <a:gd name="T6" fmla="*/ 0 w 38"/>
                <a:gd name="T7" fmla="*/ 1 h 24"/>
                <a:gd name="T8" fmla="*/ 0 w 38"/>
                <a:gd name="T9" fmla="*/ 3 h 24"/>
                <a:gd name="T10" fmla="*/ 0 w 38"/>
                <a:gd name="T11" fmla="*/ 5 h 24"/>
                <a:gd name="T12" fmla="*/ 0 w 38"/>
                <a:gd name="T13" fmla="*/ 7 h 24"/>
                <a:gd name="T14" fmla="*/ 1 w 38"/>
                <a:gd name="T15" fmla="*/ 8 h 24"/>
                <a:gd name="T16" fmla="*/ 3 w 38"/>
                <a:gd name="T17" fmla="*/ 10 h 24"/>
                <a:gd name="T18" fmla="*/ 35 w 38"/>
                <a:gd name="T19" fmla="*/ 24 h 24"/>
                <a:gd name="T20" fmla="*/ 35 w 38"/>
                <a:gd name="T21" fmla="*/ 24 h 24"/>
                <a:gd name="T22" fmla="*/ 36 w 38"/>
                <a:gd name="T23" fmla="*/ 22 h 24"/>
                <a:gd name="T24" fmla="*/ 38 w 38"/>
                <a:gd name="T25" fmla="*/ 20 h 24"/>
                <a:gd name="T26" fmla="*/ 38 w 38"/>
                <a:gd name="T27" fmla="*/ 19 h 24"/>
                <a:gd name="T28" fmla="*/ 38 w 38"/>
                <a:gd name="T29" fmla="*/ 17 h 24"/>
                <a:gd name="T30" fmla="*/ 38 w 38"/>
                <a:gd name="T31" fmla="*/ 15 h 24"/>
                <a:gd name="T32" fmla="*/ 36 w 38"/>
                <a:gd name="T33" fmla="*/ 13 h 24"/>
                <a:gd name="T34" fmla="*/ 35 w 38"/>
                <a:gd name="T35" fmla="*/ 13 h 24"/>
                <a:gd name="T36" fmla="*/ 3 w 38"/>
                <a:gd name="T3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4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8"/>
                  </a:lnTo>
                  <a:lnTo>
                    <a:pt x="3" y="10"/>
                  </a:lnTo>
                  <a:lnTo>
                    <a:pt x="35" y="24"/>
                  </a:lnTo>
                  <a:lnTo>
                    <a:pt x="35" y="24"/>
                  </a:lnTo>
                  <a:lnTo>
                    <a:pt x="36" y="22"/>
                  </a:lnTo>
                  <a:lnTo>
                    <a:pt x="38" y="20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8" y="15"/>
                  </a:lnTo>
                  <a:lnTo>
                    <a:pt x="36" y="13"/>
                  </a:lnTo>
                  <a:lnTo>
                    <a:pt x="35" y="1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20" name="Freeform 340"/>
            <p:cNvSpPr>
              <a:spLocks/>
            </p:cNvSpPr>
            <p:nvPr/>
          </p:nvSpPr>
          <p:spPr bwMode="auto">
            <a:xfrm>
              <a:off x="2029" y="2394"/>
              <a:ext cx="20" cy="11"/>
            </a:xfrm>
            <a:custGeom>
              <a:avLst/>
              <a:gdLst>
                <a:gd name="T0" fmla="*/ 3 w 38"/>
                <a:gd name="T1" fmla="*/ 0 h 22"/>
                <a:gd name="T2" fmla="*/ 1 w 38"/>
                <a:gd name="T3" fmla="*/ 0 h 22"/>
                <a:gd name="T4" fmla="*/ 1 w 38"/>
                <a:gd name="T5" fmla="*/ 0 h 22"/>
                <a:gd name="T6" fmla="*/ 0 w 38"/>
                <a:gd name="T7" fmla="*/ 0 h 22"/>
                <a:gd name="T8" fmla="*/ 0 w 38"/>
                <a:gd name="T9" fmla="*/ 3 h 22"/>
                <a:gd name="T10" fmla="*/ 0 w 38"/>
                <a:gd name="T11" fmla="*/ 3 h 22"/>
                <a:gd name="T12" fmla="*/ 0 w 38"/>
                <a:gd name="T13" fmla="*/ 5 h 22"/>
                <a:gd name="T14" fmla="*/ 1 w 38"/>
                <a:gd name="T15" fmla="*/ 6 h 22"/>
                <a:gd name="T16" fmla="*/ 1 w 38"/>
                <a:gd name="T17" fmla="*/ 8 h 22"/>
                <a:gd name="T18" fmla="*/ 33 w 38"/>
                <a:gd name="T19" fmla="*/ 22 h 22"/>
                <a:gd name="T20" fmla="*/ 35 w 38"/>
                <a:gd name="T21" fmla="*/ 22 h 22"/>
                <a:gd name="T22" fmla="*/ 36 w 38"/>
                <a:gd name="T23" fmla="*/ 20 h 22"/>
                <a:gd name="T24" fmla="*/ 38 w 38"/>
                <a:gd name="T25" fmla="*/ 18 h 22"/>
                <a:gd name="T26" fmla="*/ 38 w 38"/>
                <a:gd name="T27" fmla="*/ 17 h 22"/>
                <a:gd name="T28" fmla="*/ 38 w 38"/>
                <a:gd name="T29" fmla="*/ 15 h 22"/>
                <a:gd name="T30" fmla="*/ 38 w 38"/>
                <a:gd name="T31" fmla="*/ 13 h 22"/>
                <a:gd name="T32" fmla="*/ 36 w 38"/>
                <a:gd name="T33" fmla="*/ 12 h 22"/>
                <a:gd name="T34" fmla="*/ 35 w 38"/>
                <a:gd name="T35" fmla="*/ 12 h 22"/>
                <a:gd name="T36" fmla="*/ 3 w 38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2">
                  <a:moveTo>
                    <a:pt x="3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6"/>
                  </a:lnTo>
                  <a:lnTo>
                    <a:pt x="1" y="8"/>
                  </a:lnTo>
                  <a:lnTo>
                    <a:pt x="33" y="22"/>
                  </a:lnTo>
                  <a:lnTo>
                    <a:pt x="35" y="22"/>
                  </a:lnTo>
                  <a:lnTo>
                    <a:pt x="36" y="20"/>
                  </a:lnTo>
                  <a:lnTo>
                    <a:pt x="38" y="18"/>
                  </a:lnTo>
                  <a:lnTo>
                    <a:pt x="38" y="17"/>
                  </a:lnTo>
                  <a:lnTo>
                    <a:pt x="38" y="15"/>
                  </a:lnTo>
                  <a:lnTo>
                    <a:pt x="38" y="13"/>
                  </a:lnTo>
                  <a:lnTo>
                    <a:pt x="36" y="12"/>
                  </a:lnTo>
                  <a:lnTo>
                    <a:pt x="35" y="1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21" name="Freeform 341"/>
            <p:cNvSpPr>
              <a:spLocks/>
            </p:cNvSpPr>
            <p:nvPr/>
          </p:nvSpPr>
          <p:spPr bwMode="auto">
            <a:xfrm>
              <a:off x="2056" y="2405"/>
              <a:ext cx="20" cy="13"/>
            </a:xfrm>
            <a:custGeom>
              <a:avLst/>
              <a:gdLst>
                <a:gd name="T0" fmla="*/ 5 w 40"/>
                <a:gd name="T1" fmla="*/ 0 h 24"/>
                <a:gd name="T2" fmla="*/ 4 w 40"/>
                <a:gd name="T3" fmla="*/ 0 h 24"/>
                <a:gd name="T4" fmla="*/ 2 w 40"/>
                <a:gd name="T5" fmla="*/ 0 h 24"/>
                <a:gd name="T6" fmla="*/ 0 w 40"/>
                <a:gd name="T7" fmla="*/ 2 h 24"/>
                <a:gd name="T8" fmla="*/ 0 w 40"/>
                <a:gd name="T9" fmla="*/ 3 h 24"/>
                <a:gd name="T10" fmla="*/ 0 w 40"/>
                <a:gd name="T11" fmla="*/ 5 h 24"/>
                <a:gd name="T12" fmla="*/ 0 w 40"/>
                <a:gd name="T13" fmla="*/ 7 h 24"/>
                <a:gd name="T14" fmla="*/ 2 w 40"/>
                <a:gd name="T15" fmla="*/ 9 h 24"/>
                <a:gd name="T16" fmla="*/ 4 w 40"/>
                <a:gd name="T17" fmla="*/ 10 h 24"/>
                <a:gd name="T18" fmla="*/ 33 w 40"/>
                <a:gd name="T19" fmla="*/ 24 h 24"/>
                <a:gd name="T20" fmla="*/ 35 w 40"/>
                <a:gd name="T21" fmla="*/ 24 h 24"/>
                <a:gd name="T22" fmla="*/ 37 w 40"/>
                <a:gd name="T23" fmla="*/ 22 h 24"/>
                <a:gd name="T24" fmla="*/ 38 w 40"/>
                <a:gd name="T25" fmla="*/ 21 h 24"/>
                <a:gd name="T26" fmla="*/ 40 w 40"/>
                <a:gd name="T27" fmla="*/ 19 h 24"/>
                <a:gd name="T28" fmla="*/ 40 w 40"/>
                <a:gd name="T29" fmla="*/ 17 h 24"/>
                <a:gd name="T30" fmla="*/ 38 w 40"/>
                <a:gd name="T31" fmla="*/ 15 h 24"/>
                <a:gd name="T32" fmla="*/ 37 w 40"/>
                <a:gd name="T33" fmla="*/ 14 h 24"/>
                <a:gd name="T34" fmla="*/ 35 w 40"/>
                <a:gd name="T35" fmla="*/ 14 h 24"/>
                <a:gd name="T36" fmla="*/ 5 w 40"/>
                <a:gd name="T3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24">
                  <a:moveTo>
                    <a:pt x="5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10"/>
                  </a:lnTo>
                  <a:lnTo>
                    <a:pt x="33" y="24"/>
                  </a:lnTo>
                  <a:lnTo>
                    <a:pt x="35" y="24"/>
                  </a:lnTo>
                  <a:lnTo>
                    <a:pt x="37" y="22"/>
                  </a:lnTo>
                  <a:lnTo>
                    <a:pt x="38" y="21"/>
                  </a:lnTo>
                  <a:lnTo>
                    <a:pt x="40" y="19"/>
                  </a:lnTo>
                  <a:lnTo>
                    <a:pt x="40" y="17"/>
                  </a:lnTo>
                  <a:lnTo>
                    <a:pt x="38" y="15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22" name="Freeform 342"/>
            <p:cNvSpPr>
              <a:spLocks/>
            </p:cNvSpPr>
            <p:nvPr/>
          </p:nvSpPr>
          <p:spPr bwMode="auto">
            <a:xfrm>
              <a:off x="2083" y="2418"/>
              <a:ext cx="19" cy="11"/>
            </a:xfrm>
            <a:custGeom>
              <a:avLst/>
              <a:gdLst>
                <a:gd name="T0" fmla="*/ 5 w 38"/>
                <a:gd name="T1" fmla="*/ 0 h 22"/>
                <a:gd name="T2" fmla="*/ 4 w 38"/>
                <a:gd name="T3" fmla="*/ 0 h 22"/>
                <a:gd name="T4" fmla="*/ 2 w 38"/>
                <a:gd name="T5" fmla="*/ 0 h 22"/>
                <a:gd name="T6" fmla="*/ 0 w 38"/>
                <a:gd name="T7" fmla="*/ 2 h 22"/>
                <a:gd name="T8" fmla="*/ 0 w 38"/>
                <a:gd name="T9" fmla="*/ 3 h 22"/>
                <a:gd name="T10" fmla="*/ 0 w 38"/>
                <a:gd name="T11" fmla="*/ 5 h 22"/>
                <a:gd name="T12" fmla="*/ 0 w 38"/>
                <a:gd name="T13" fmla="*/ 7 h 22"/>
                <a:gd name="T14" fmla="*/ 2 w 38"/>
                <a:gd name="T15" fmla="*/ 9 h 22"/>
                <a:gd name="T16" fmla="*/ 4 w 38"/>
                <a:gd name="T17" fmla="*/ 9 h 22"/>
                <a:gd name="T18" fmla="*/ 33 w 38"/>
                <a:gd name="T19" fmla="*/ 22 h 22"/>
                <a:gd name="T20" fmla="*/ 35 w 38"/>
                <a:gd name="T21" fmla="*/ 22 h 22"/>
                <a:gd name="T22" fmla="*/ 37 w 38"/>
                <a:gd name="T23" fmla="*/ 22 h 22"/>
                <a:gd name="T24" fmla="*/ 38 w 38"/>
                <a:gd name="T25" fmla="*/ 21 h 22"/>
                <a:gd name="T26" fmla="*/ 38 w 38"/>
                <a:gd name="T27" fmla="*/ 19 h 22"/>
                <a:gd name="T28" fmla="*/ 38 w 38"/>
                <a:gd name="T29" fmla="*/ 17 h 22"/>
                <a:gd name="T30" fmla="*/ 38 w 38"/>
                <a:gd name="T31" fmla="*/ 15 h 22"/>
                <a:gd name="T32" fmla="*/ 37 w 38"/>
                <a:gd name="T33" fmla="*/ 14 h 22"/>
                <a:gd name="T34" fmla="*/ 35 w 38"/>
                <a:gd name="T35" fmla="*/ 14 h 22"/>
                <a:gd name="T36" fmla="*/ 5 w 38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2">
                  <a:moveTo>
                    <a:pt x="5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33" y="22"/>
                  </a:lnTo>
                  <a:lnTo>
                    <a:pt x="35" y="22"/>
                  </a:lnTo>
                  <a:lnTo>
                    <a:pt x="37" y="22"/>
                  </a:lnTo>
                  <a:lnTo>
                    <a:pt x="38" y="21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8" y="15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23" name="Freeform 343"/>
            <p:cNvSpPr>
              <a:spLocks/>
            </p:cNvSpPr>
            <p:nvPr/>
          </p:nvSpPr>
          <p:spPr bwMode="auto">
            <a:xfrm>
              <a:off x="2109" y="2429"/>
              <a:ext cx="20" cy="12"/>
            </a:xfrm>
            <a:custGeom>
              <a:avLst/>
              <a:gdLst>
                <a:gd name="T0" fmla="*/ 6 w 41"/>
                <a:gd name="T1" fmla="*/ 0 h 24"/>
                <a:gd name="T2" fmla="*/ 6 w 41"/>
                <a:gd name="T3" fmla="*/ 0 h 24"/>
                <a:gd name="T4" fmla="*/ 4 w 41"/>
                <a:gd name="T5" fmla="*/ 2 h 24"/>
                <a:gd name="T6" fmla="*/ 2 w 41"/>
                <a:gd name="T7" fmla="*/ 4 h 24"/>
                <a:gd name="T8" fmla="*/ 0 w 41"/>
                <a:gd name="T9" fmla="*/ 6 h 24"/>
                <a:gd name="T10" fmla="*/ 0 w 41"/>
                <a:gd name="T11" fmla="*/ 7 h 24"/>
                <a:gd name="T12" fmla="*/ 2 w 41"/>
                <a:gd name="T13" fmla="*/ 9 h 24"/>
                <a:gd name="T14" fmla="*/ 4 w 41"/>
                <a:gd name="T15" fmla="*/ 11 h 24"/>
                <a:gd name="T16" fmla="*/ 6 w 41"/>
                <a:gd name="T17" fmla="*/ 11 h 24"/>
                <a:gd name="T18" fmla="*/ 35 w 41"/>
                <a:gd name="T19" fmla="*/ 24 h 24"/>
                <a:gd name="T20" fmla="*/ 37 w 41"/>
                <a:gd name="T21" fmla="*/ 24 h 24"/>
                <a:gd name="T22" fmla="*/ 39 w 41"/>
                <a:gd name="T23" fmla="*/ 23 h 24"/>
                <a:gd name="T24" fmla="*/ 41 w 41"/>
                <a:gd name="T25" fmla="*/ 21 h 24"/>
                <a:gd name="T26" fmla="*/ 41 w 41"/>
                <a:gd name="T27" fmla="*/ 21 h 24"/>
                <a:gd name="T28" fmla="*/ 41 w 41"/>
                <a:gd name="T29" fmla="*/ 19 h 24"/>
                <a:gd name="T30" fmla="*/ 41 w 41"/>
                <a:gd name="T31" fmla="*/ 18 h 24"/>
                <a:gd name="T32" fmla="*/ 39 w 41"/>
                <a:gd name="T33" fmla="*/ 16 h 24"/>
                <a:gd name="T34" fmla="*/ 37 w 41"/>
                <a:gd name="T35" fmla="*/ 16 h 24"/>
                <a:gd name="T36" fmla="*/ 6 w 41"/>
                <a:gd name="T3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1" h="24">
                  <a:moveTo>
                    <a:pt x="6" y="0"/>
                  </a:move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11"/>
                  </a:lnTo>
                  <a:lnTo>
                    <a:pt x="6" y="11"/>
                  </a:lnTo>
                  <a:lnTo>
                    <a:pt x="35" y="24"/>
                  </a:lnTo>
                  <a:lnTo>
                    <a:pt x="37" y="24"/>
                  </a:lnTo>
                  <a:lnTo>
                    <a:pt x="39" y="23"/>
                  </a:lnTo>
                  <a:lnTo>
                    <a:pt x="41" y="21"/>
                  </a:lnTo>
                  <a:lnTo>
                    <a:pt x="41" y="21"/>
                  </a:lnTo>
                  <a:lnTo>
                    <a:pt x="41" y="19"/>
                  </a:lnTo>
                  <a:lnTo>
                    <a:pt x="41" y="18"/>
                  </a:lnTo>
                  <a:lnTo>
                    <a:pt x="39" y="16"/>
                  </a:lnTo>
                  <a:lnTo>
                    <a:pt x="37" y="1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24" name="Freeform 344"/>
            <p:cNvSpPr>
              <a:spLocks/>
            </p:cNvSpPr>
            <p:nvPr/>
          </p:nvSpPr>
          <p:spPr bwMode="auto">
            <a:xfrm>
              <a:off x="2136" y="2441"/>
              <a:ext cx="19" cy="12"/>
            </a:xfrm>
            <a:custGeom>
              <a:avLst/>
              <a:gdLst>
                <a:gd name="T0" fmla="*/ 7 w 39"/>
                <a:gd name="T1" fmla="*/ 0 h 25"/>
                <a:gd name="T2" fmla="*/ 6 w 39"/>
                <a:gd name="T3" fmla="*/ 0 h 25"/>
                <a:gd name="T4" fmla="*/ 4 w 39"/>
                <a:gd name="T5" fmla="*/ 2 h 25"/>
                <a:gd name="T6" fmla="*/ 2 w 39"/>
                <a:gd name="T7" fmla="*/ 4 h 25"/>
                <a:gd name="T8" fmla="*/ 0 w 39"/>
                <a:gd name="T9" fmla="*/ 6 h 25"/>
                <a:gd name="T10" fmla="*/ 0 w 39"/>
                <a:gd name="T11" fmla="*/ 7 h 25"/>
                <a:gd name="T12" fmla="*/ 2 w 39"/>
                <a:gd name="T13" fmla="*/ 7 h 25"/>
                <a:gd name="T14" fmla="*/ 4 w 39"/>
                <a:gd name="T15" fmla="*/ 11 h 25"/>
                <a:gd name="T16" fmla="*/ 6 w 39"/>
                <a:gd name="T17" fmla="*/ 11 h 25"/>
                <a:gd name="T18" fmla="*/ 35 w 39"/>
                <a:gd name="T19" fmla="*/ 25 h 25"/>
                <a:gd name="T20" fmla="*/ 37 w 39"/>
                <a:gd name="T21" fmla="*/ 25 h 25"/>
                <a:gd name="T22" fmla="*/ 39 w 39"/>
                <a:gd name="T23" fmla="*/ 23 h 25"/>
                <a:gd name="T24" fmla="*/ 39 w 39"/>
                <a:gd name="T25" fmla="*/ 23 h 25"/>
                <a:gd name="T26" fmla="*/ 39 w 39"/>
                <a:gd name="T27" fmla="*/ 21 h 25"/>
                <a:gd name="T28" fmla="*/ 39 w 39"/>
                <a:gd name="T29" fmla="*/ 19 h 25"/>
                <a:gd name="T30" fmla="*/ 39 w 39"/>
                <a:gd name="T31" fmla="*/ 18 h 25"/>
                <a:gd name="T32" fmla="*/ 39 w 39"/>
                <a:gd name="T33" fmla="*/ 16 h 25"/>
                <a:gd name="T34" fmla="*/ 37 w 39"/>
                <a:gd name="T35" fmla="*/ 16 h 25"/>
                <a:gd name="T36" fmla="*/ 7 w 39"/>
                <a:gd name="T3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25">
                  <a:moveTo>
                    <a:pt x="7" y="0"/>
                  </a:move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2" y="7"/>
                  </a:lnTo>
                  <a:lnTo>
                    <a:pt x="4" y="11"/>
                  </a:lnTo>
                  <a:lnTo>
                    <a:pt x="6" y="11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3"/>
                  </a:lnTo>
                  <a:lnTo>
                    <a:pt x="39" y="23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9" y="18"/>
                  </a:lnTo>
                  <a:lnTo>
                    <a:pt x="39" y="16"/>
                  </a:lnTo>
                  <a:lnTo>
                    <a:pt x="37" y="1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25" name="Freeform 345"/>
            <p:cNvSpPr>
              <a:spLocks/>
            </p:cNvSpPr>
            <p:nvPr/>
          </p:nvSpPr>
          <p:spPr bwMode="auto">
            <a:xfrm>
              <a:off x="2163" y="2453"/>
              <a:ext cx="19" cy="12"/>
            </a:xfrm>
            <a:custGeom>
              <a:avLst/>
              <a:gdLst>
                <a:gd name="T0" fmla="*/ 5 w 38"/>
                <a:gd name="T1" fmla="*/ 0 h 24"/>
                <a:gd name="T2" fmla="*/ 5 w 38"/>
                <a:gd name="T3" fmla="*/ 0 h 24"/>
                <a:gd name="T4" fmla="*/ 3 w 38"/>
                <a:gd name="T5" fmla="*/ 1 h 24"/>
                <a:gd name="T6" fmla="*/ 1 w 38"/>
                <a:gd name="T7" fmla="*/ 3 h 24"/>
                <a:gd name="T8" fmla="*/ 0 w 38"/>
                <a:gd name="T9" fmla="*/ 5 h 24"/>
                <a:gd name="T10" fmla="*/ 0 w 38"/>
                <a:gd name="T11" fmla="*/ 6 h 24"/>
                <a:gd name="T12" fmla="*/ 1 w 38"/>
                <a:gd name="T13" fmla="*/ 8 h 24"/>
                <a:gd name="T14" fmla="*/ 3 w 38"/>
                <a:gd name="T15" fmla="*/ 10 h 24"/>
                <a:gd name="T16" fmla="*/ 5 w 38"/>
                <a:gd name="T17" fmla="*/ 10 h 24"/>
                <a:gd name="T18" fmla="*/ 34 w 38"/>
                <a:gd name="T19" fmla="*/ 24 h 24"/>
                <a:gd name="T20" fmla="*/ 36 w 38"/>
                <a:gd name="T21" fmla="*/ 24 h 24"/>
                <a:gd name="T22" fmla="*/ 36 w 38"/>
                <a:gd name="T23" fmla="*/ 22 h 24"/>
                <a:gd name="T24" fmla="*/ 38 w 38"/>
                <a:gd name="T25" fmla="*/ 20 h 24"/>
                <a:gd name="T26" fmla="*/ 38 w 38"/>
                <a:gd name="T27" fmla="*/ 20 h 24"/>
                <a:gd name="T28" fmla="*/ 38 w 38"/>
                <a:gd name="T29" fmla="*/ 19 h 24"/>
                <a:gd name="T30" fmla="*/ 38 w 38"/>
                <a:gd name="T31" fmla="*/ 17 h 24"/>
                <a:gd name="T32" fmla="*/ 36 w 38"/>
                <a:gd name="T33" fmla="*/ 15 h 24"/>
                <a:gd name="T34" fmla="*/ 36 w 38"/>
                <a:gd name="T35" fmla="*/ 15 h 24"/>
                <a:gd name="T36" fmla="*/ 5 w 38"/>
                <a:gd name="T3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4">
                  <a:moveTo>
                    <a:pt x="5" y="0"/>
                  </a:move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8"/>
                  </a:lnTo>
                  <a:lnTo>
                    <a:pt x="3" y="10"/>
                  </a:lnTo>
                  <a:lnTo>
                    <a:pt x="5" y="10"/>
                  </a:lnTo>
                  <a:lnTo>
                    <a:pt x="34" y="24"/>
                  </a:lnTo>
                  <a:lnTo>
                    <a:pt x="36" y="24"/>
                  </a:lnTo>
                  <a:lnTo>
                    <a:pt x="36" y="22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6" y="15"/>
                  </a:lnTo>
                  <a:lnTo>
                    <a:pt x="36" y="1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26" name="Freeform 346"/>
            <p:cNvSpPr>
              <a:spLocks/>
            </p:cNvSpPr>
            <p:nvPr/>
          </p:nvSpPr>
          <p:spPr bwMode="auto">
            <a:xfrm>
              <a:off x="2190" y="2465"/>
              <a:ext cx="19" cy="11"/>
            </a:xfrm>
            <a:custGeom>
              <a:avLst/>
              <a:gdLst>
                <a:gd name="T0" fmla="*/ 3 w 38"/>
                <a:gd name="T1" fmla="*/ 0 h 22"/>
                <a:gd name="T2" fmla="*/ 3 w 38"/>
                <a:gd name="T3" fmla="*/ 0 h 22"/>
                <a:gd name="T4" fmla="*/ 1 w 38"/>
                <a:gd name="T5" fmla="*/ 1 h 22"/>
                <a:gd name="T6" fmla="*/ 0 w 38"/>
                <a:gd name="T7" fmla="*/ 3 h 22"/>
                <a:gd name="T8" fmla="*/ 0 w 38"/>
                <a:gd name="T9" fmla="*/ 5 h 22"/>
                <a:gd name="T10" fmla="*/ 0 w 38"/>
                <a:gd name="T11" fmla="*/ 7 h 22"/>
                <a:gd name="T12" fmla="*/ 0 w 38"/>
                <a:gd name="T13" fmla="*/ 7 h 22"/>
                <a:gd name="T14" fmla="*/ 1 w 38"/>
                <a:gd name="T15" fmla="*/ 8 h 22"/>
                <a:gd name="T16" fmla="*/ 3 w 38"/>
                <a:gd name="T17" fmla="*/ 8 h 22"/>
                <a:gd name="T18" fmla="*/ 34 w 38"/>
                <a:gd name="T19" fmla="*/ 22 h 22"/>
                <a:gd name="T20" fmla="*/ 36 w 38"/>
                <a:gd name="T21" fmla="*/ 22 h 22"/>
                <a:gd name="T22" fmla="*/ 36 w 38"/>
                <a:gd name="T23" fmla="*/ 22 h 22"/>
                <a:gd name="T24" fmla="*/ 38 w 38"/>
                <a:gd name="T25" fmla="*/ 20 h 22"/>
                <a:gd name="T26" fmla="*/ 38 w 38"/>
                <a:gd name="T27" fmla="*/ 20 h 22"/>
                <a:gd name="T28" fmla="*/ 38 w 38"/>
                <a:gd name="T29" fmla="*/ 19 h 22"/>
                <a:gd name="T30" fmla="*/ 38 w 38"/>
                <a:gd name="T31" fmla="*/ 17 h 22"/>
                <a:gd name="T32" fmla="*/ 36 w 38"/>
                <a:gd name="T33" fmla="*/ 15 h 22"/>
                <a:gd name="T34" fmla="*/ 36 w 38"/>
                <a:gd name="T35" fmla="*/ 13 h 22"/>
                <a:gd name="T36" fmla="*/ 3 w 38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2">
                  <a:moveTo>
                    <a:pt x="3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1" y="8"/>
                  </a:lnTo>
                  <a:lnTo>
                    <a:pt x="3" y="8"/>
                  </a:lnTo>
                  <a:lnTo>
                    <a:pt x="34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6" y="15"/>
                  </a:lnTo>
                  <a:lnTo>
                    <a:pt x="36" y="1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27" name="Freeform 347"/>
            <p:cNvSpPr>
              <a:spLocks/>
            </p:cNvSpPr>
            <p:nvPr/>
          </p:nvSpPr>
          <p:spPr bwMode="auto">
            <a:xfrm>
              <a:off x="2217" y="2477"/>
              <a:ext cx="19" cy="11"/>
            </a:xfrm>
            <a:custGeom>
              <a:avLst/>
              <a:gdLst>
                <a:gd name="T0" fmla="*/ 3 w 38"/>
                <a:gd name="T1" fmla="*/ 0 h 22"/>
                <a:gd name="T2" fmla="*/ 1 w 38"/>
                <a:gd name="T3" fmla="*/ 0 h 22"/>
                <a:gd name="T4" fmla="*/ 1 w 38"/>
                <a:gd name="T5" fmla="*/ 1 h 22"/>
                <a:gd name="T6" fmla="*/ 0 w 38"/>
                <a:gd name="T7" fmla="*/ 1 h 22"/>
                <a:gd name="T8" fmla="*/ 0 w 38"/>
                <a:gd name="T9" fmla="*/ 5 h 22"/>
                <a:gd name="T10" fmla="*/ 0 w 38"/>
                <a:gd name="T11" fmla="*/ 5 h 22"/>
                <a:gd name="T12" fmla="*/ 0 w 38"/>
                <a:gd name="T13" fmla="*/ 7 h 22"/>
                <a:gd name="T14" fmla="*/ 1 w 38"/>
                <a:gd name="T15" fmla="*/ 8 h 22"/>
                <a:gd name="T16" fmla="*/ 1 w 38"/>
                <a:gd name="T17" fmla="*/ 8 h 22"/>
                <a:gd name="T18" fmla="*/ 33 w 38"/>
                <a:gd name="T19" fmla="*/ 22 h 22"/>
                <a:gd name="T20" fmla="*/ 35 w 38"/>
                <a:gd name="T21" fmla="*/ 22 h 22"/>
                <a:gd name="T22" fmla="*/ 35 w 38"/>
                <a:gd name="T23" fmla="*/ 22 h 22"/>
                <a:gd name="T24" fmla="*/ 36 w 38"/>
                <a:gd name="T25" fmla="*/ 20 h 22"/>
                <a:gd name="T26" fmla="*/ 38 w 38"/>
                <a:gd name="T27" fmla="*/ 19 h 22"/>
                <a:gd name="T28" fmla="*/ 38 w 38"/>
                <a:gd name="T29" fmla="*/ 19 h 22"/>
                <a:gd name="T30" fmla="*/ 36 w 38"/>
                <a:gd name="T31" fmla="*/ 15 h 22"/>
                <a:gd name="T32" fmla="*/ 35 w 38"/>
                <a:gd name="T33" fmla="*/ 15 h 22"/>
                <a:gd name="T34" fmla="*/ 35 w 38"/>
                <a:gd name="T35" fmla="*/ 14 h 22"/>
                <a:gd name="T36" fmla="*/ 3 w 38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2">
                  <a:moveTo>
                    <a:pt x="3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8"/>
                  </a:lnTo>
                  <a:lnTo>
                    <a:pt x="1" y="8"/>
                  </a:lnTo>
                  <a:lnTo>
                    <a:pt x="33" y="22"/>
                  </a:lnTo>
                  <a:lnTo>
                    <a:pt x="35" y="22"/>
                  </a:lnTo>
                  <a:lnTo>
                    <a:pt x="35" y="22"/>
                  </a:lnTo>
                  <a:lnTo>
                    <a:pt x="36" y="20"/>
                  </a:lnTo>
                  <a:lnTo>
                    <a:pt x="38" y="19"/>
                  </a:lnTo>
                  <a:lnTo>
                    <a:pt x="38" y="19"/>
                  </a:lnTo>
                  <a:lnTo>
                    <a:pt x="36" y="15"/>
                  </a:lnTo>
                  <a:lnTo>
                    <a:pt x="35" y="15"/>
                  </a:lnTo>
                  <a:lnTo>
                    <a:pt x="35" y="1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28" name="Freeform 348"/>
            <p:cNvSpPr>
              <a:spLocks/>
            </p:cNvSpPr>
            <p:nvPr/>
          </p:nvSpPr>
          <p:spPr bwMode="auto">
            <a:xfrm>
              <a:off x="2244" y="2489"/>
              <a:ext cx="19" cy="11"/>
            </a:xfrm>
            <a:custGeom>
              <a:avLst/>
              <a:gdLst>
                <a:gd name="T0" fmla="*/ 3 w 38"/>
                <a:gd name="T1" fmla="*/ 0 h 22"/>
                <a:gd name="T2" fmla="*/ 1 w 38"/>
                <a:gd name="T3" fmla="*/ 0 h 22"/>
                <a:gd name="T4" fmla="*/ 1 w 38"/>
                <a:gd name="T5" fmla="*/ 2 h 22"/>
                <a:gd name="T6" fmla="*/ 0 w 38"/>
                <a:gd name="T7" fmla="*/ 3 h 22"/>
                <a:gd name="T8" fmla="*/ 0 w 38"/>
                <a:gd name="T9" fmla="*/ 5 h 22"/>
                <a:gd name="T10" fmla="*/ 0 w 38"/>
                <a:gd name="T11" fmla="*/ 5 h 22"/>
                <a:gd name="T12" fmla="*/ 0 w 38"/>
                <a:gd name="T13" fmla="*/ 7 h 22"/>
                <a:gd name="T14" fmla="*/ 1 w 38"/>
                <a:gd name="T15" fmla="*/ 8 h 22"/>
                <a:gd name="T16" fmla="*/ 1 w 38"/>
                <a:gd name="T17" fmla="*/ 8 h 22"/>
                <a:gd name="T18" fmla="*/ 33 w 38"/>
                <a:gd name="T19" fmla="*/ 22 h 22"/>
                <a:gd name="T20" fmla="*/ 35 w 38"/>
                <a:gd name="T21" fmla="*/ 22 h 22"/>
                <a:gd name="T22" fmla="*/ 35 w 38"/>
                <a:gd name="T23" fmla="*/ 22 h 22"/>
                <a:gd name="T24" fmla="*/ 36 w 38"/>
                <a:gd name="T25" fmla="*/ 21 h 22"/>
                <a:gd name="T26" fmla="*/ 38 w 38"/>
                <a:gd name="T27" fmla="*/ 19 h 22"/>
                <a:gd name="T28" fmla="*/ 38 w 38"/>
                <a:gd name="T29" fmla="*/ 17 h 22"/>
                <a:gd name="T30" fmla="*/ 36 w 38"/>
                <a:gd name="T31" fmla="*/ 15 h 22"/>
                <a:gd name="T32" fmla="*/ 35 w 38"/>
                <a:gd name="T33" fmla="*/ 15 h 22"/>
                <a:gd name="T34" fmla="*/ 35 w 38"/>
                <a:gd name="T35" fmla="*/ 14 h 22"/>
                <a:gd name="T36" fmla="*/ 3 w 38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2">
                  <a:moveTo>
                    <a:pt x="3" y="0"/>
                  </a:move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8"/>
                  </a:lnTo>
                  <a:lnTo>
                    <a:pt x="1" y="8"/>
                  </a:lnTo>
                  <a:lnTo>
                    <a:pt x="33" y="22"/>
                  </a:lnTo>
                  <a:lnTo>
                    <a:pt x="35" y="22"/>
                  </a:lnTo>
                  <a:lnTo>
                    <a:pt x="35" y="22"/>
                  </a:lnTo>
                  <a:lnTo>
                    <a:pt x="36" y="21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6" y="15"/>
                  </a:lnTo>
                  <a:lnTo>
                    <a:pt x="35" y="15"/>
                  </a:lnTo>
                  <a:lnTo>
                    <a:pt x="35" y="1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29" name="Freeform 349"/>
            <p:cNvSpPr>
              <a:spLocks/>
            </p:cNvSpPr>
            <p:nvPr/>
          </p:nvSpPr>
          <p:spPr bwMode="auto">
            <a:xfrm>
              <a:off x="2270" y="2501"/>
              <a:ext cx="20" cy="11"/>
            </a:xfrm>
            <a:custGeom>
              <a:avLst/>
              <a:gdLst>
                <a:gd name="T0" fmla="*/ 5 w 40"/>
                <a:gd name="T1" fmla="*/ 0 h 22"/>
                <a:gd name="T2" fmla="*/ 4 w 40"/>
                <a:gd name="T3" fmla="*/ 0 h 22"/>
                <a:gd name="T4" fmla="*/ 2 w 40"/>
                <a:gd name="T5" fmla="*/ 2 h 22"/>
                <a:gd name="T6" fmla="*/ 2 w 40"/>
                <a:gd name="T7" fmla="*/ 2 h 22"/>
                <a:gd name="T8" fmla="*/ 0 w 40"/>
                <a:gd name="T9" fmla="*/ 3 h 22"/>
                <a:gd name="T10" fmla="*/ 0 w 40"/>
                <a:gd name="T11" fmla="*/ 5 h 22"/>
                <a:gd name="T12" fmla="*/ 2 w 40"/>
                <a:gd name="T13" fmla="*/ 7 h 22"/>
                <a:gd name="T14" fmla="*/ 2 w 40"/>
                <a:gd name="T15" fmla="*/ 9 h 22"/>
                <a:gd name="T16" fmla="*/ 4 w 40"/>
                <a:gd name="T17" fmla="*/ 9 h 22"/>
                <a:gd name="T18" fmla="*/ 35 w 40"/>
                <a:gd name="T19" fmla="*/ 22 h 22"/>
                <a:gd name="T20" fmla="*/ 35 w 40"/>
                <a:gd name="T21" fmla="*/ 22 h 22"/>
                <a:gd name="T22" fmla="*/ 37 w 40"/>
                <a:gd name="T23" fmla="*/ 22 h 22"/>
                <a:gd name="T24" fmla="*/ 38 w 40"/>
                <a:gd name="T25" fmla="*/ 21 h 22"/>
                <a:gd name="T26" fmla="*/ 40 w 40"/>
                <a:gd name="T27" fmla="*/ 19 h 22"/>
                <a:gd name="T28" fmla="*/ 40 w 40"/>
                <a:gd name="T29" fmla="*/ 17 h 22"/>
                <a:gd name="T30" fmla="*/ 38 w 40"/>
                <a:gd name="T31" fmla="*/ 15 h 22"/>
                <a:gd name="T32" fmla="*/ 37 w 40"/>
                <a:gd name="T33" fmla="*/ 15 h 22"/>
                <a:gd name="T34" fmla="*/ 35 w 40"/>
                <a:gd name="T35" fmla="*/ 14 h 22"/>
                <a:gd name="T36" fmla="*/ 5 w 40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22">
                  <a:moveTo>
                    <a:pt x="5" y="0"/>
                  </a:move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35" y="22"/>
                  </a:lnTo>
                  <a:lnTo>
                    <a:pt x="35" y="22"/>
                  </a:lnTo>
                  <a:lnTo>
                    <a:pt x="37" y="22"/>
                  </a:lnTo>
                  <a:lnTo>
                    <a:pt x="38" y="21"/>
                  </a:lnTo>
                  <a:lnTo>
                    <a:pt x="40" y="19"/>
                  </a:lnTo>
                  <a:lnTo>
                    <a:pt x="40" y="17"/>
                  </a:lnTo>
                  <a:lnTo>
                    <a:pt x="38" y="15"/>
                  </a:lnTo>
                  <a:lnTo>
                    <a:pt x="37" y="15"/>
                  </a:lnTo>
                  <a:lnTo>
                    <a:pt x="35" y="1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30" name="Freeform 350"/>
            <p:cNvSpPr>
              <a:spLocks/>
            </p:cNvSpPr>
            <p:nvPr/>
          </p:nvSpPr>
          <p:spPr bwMode="auto">
            <a:xfrm>
              <a:off x="2297" y="2513"/>
              <a:ext cx="20" cy="10"/>
            </a:xfrm>
            <a:custGeom>
              <a:avLst/>
              <a:gdLst>
                <a:gd name="T0" fmla="*/ 5 w 40"/>
                <a:gd name="T1" fmla="*/ 0 h 21"/>
                <a:gd name="T2" fmla="*/ 4 w 40"/>
                <a:gd name="T3" fmla="*/ 0 h 21"/>
                <a:gd name="T4" fmla="*/ 2 w 40"/>
                <a:gd name="T5" fmla="*/ 0 h 21"/>
                <a:gd name="T6" fmla="*/ 0 w 40"/>
                <a:gd name="T7" fmla="*/ 2 h 21"/>
                <a:gd name="T8" fmla="*/ 0 w 40"/>
                <a:gd name="T9" fmla="*/ 4 h 21"/>
                <a:gd name="T10" fmla="*/ 0 w 40"/>
                <a:gd name="T11" fmla="*/ 5 h 21"/>
                <a:gd name="T12" fmla="*/ 0 w 40"/>
                <a:gd name="T13" fmla="*/ 7 h 21"/>
                <a:gd name="T14" fmla="*/ 2 w 40"/>
                <a:gd name="T15" fmla="*/ 9 h 21"/>
                <a:gd name="T16" fmla="*/ 4 w 40"/>
                <a:gd name="T17" fmla="*/ 9 h 21"/>
                <a:gd name="T18" fmla="*/ 35 w 40"/>
                <a:gd name="T19" fmla="*/ 21 h 21"/>
                <a:gd name="T20" fmla="*/ 35 w 40"/>
                <a:gd name="T21" fmla="*/ 21 h 21"/>
                <a:gd name="T22" fmla="*/ 37 w 40"/>
                <a:gd name="T23" fmla="*/ 21 h 21"/>
                <a:gd name="T24" fmla="*/ 38 w 40"/>
                <a:gd name="T25" fmla="*/ 21 h 21"/>
                <a:gd name="T26" fmla="*/ 40 w 40"/>
                <a:gd name="T27" fmla="*/ 19 h 21"/>
                <a:gd name="T28" fmla="*/ 40 w 40"/>
                <a:gd name="T29" fmla="*/ 17 h 21"/>
                <a:gd name="T30" fmla="*/ 38 w 40"/>
                <a:gd name="T31" fmla="*/ 16 h 21"/>
                <a:gd name="T32" fmla="*/ 37 w 40"/>
                <a:gd name="T33" fmla="*/ 14 h 21"/>
                <a:gd name="T34" fmla="*/ 35 w 40"/>
                <a:gd name="T35" fmla="*/ 14 h 21"/>
                <a:gd name="T36" fmla="*/ 5 w 40"/>
                <a:gd name="T3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21">
                  <a:moveTo>
                    <a:pt x="5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35" y="21"/>
                  </a:lnTo>
                  <a:lnTo>
                    <a:pt x="35" y="21"/>
                  </a:lnTo>
                  <a:lnTo>
                    <a:pt x="37" y="21"/>
                  </a:lnTo>
                  <a:lnTo>
                    <a:pt x="38" y="21"/>
                  </a:lnTo>
                  <a:lnTo>
                    <a:pt x="40" y="19"/>
                  </a:lnTo>
                  <a:lnTo>
                    <a:pt x="40" y="17"/>
                  </a:lnTo>
                  <a:lnTo>
                    <a:pt x="38" y="16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31" name="Freeform 351"/>
            <p:cNvSpPr>
              <a:spLocks/>
            </p:cNvSpPr>
            <p:nvPr/>
          </p:nvSpPr>
          <p:spPr bwMode="auto">
            <a:xfrm>
              <a:off x="2324" y="2525"/>
              <a:ext cx="19" cy="10"/>
            </a:xfrm>
            <a:custGeom>
              <a:avLst/>
              <a:gdLst>
                <a:gd name="T0" fmla="*/ 5 w 39"/>
                <a:gd name="T1" fmla="*/ 0 h 21"/>
                <a:gd name="T2" fmla="*/ 4 w 39"/>
                <a:gd name="T3" fmla="*/ 0 h 21"/>
                <a:gd name="T4" fmla="*/ 2 w 39"/>
                <a:gd name="T5" fmla="*/ 0 h 21"/>
                <a:gd name="T6" fmla="*/ 2 w 39"/>
                <a:gd name="T7" fmla="*/ 2 h 21"/>
                <a:gd name="T8" fmla="*/ 0 w 39"/>
                <a:gd name="T9" fmla="*/ 4 h 21"/>
                <a:gd name="T10" fmla="*/ 0 w 39"/>
                <a:gd name="T11" fmla="*/ 5 h 21"/>
                <a:gd name="T12" fmla="*/ 2 w 39"/>
                <a:gd name="T13" fmla="*/ 7 h 21"/>
                <a:gd name="T14" fmla="*/ 2 w 39"/>
                <a:gd name="T15" fmla="*/ 9 h 21"/>
                <a:gd name="T16" fmla="*/ 4 w 39"/>
                <a:gd name="T17" fmla="*/ 9 h 21"/>
                <a:gd name="T18" fmla="*/ 33 w 39"/>
                <a:gd name="T19" fmla="*/ 21 h 21"/>
                <a:gd name="T20" fmla="*/ 35 w 39"/>
                <a:gd name="T21" fmla="*/ 21 h 21"/>
                <a:gd name="T22" fmla="*/ 37 w 39"/>
                <a:gd name="T23" fmla="*/ 21 h 21"/>
                <a:gd name="T24" fmla="*/ 39 w 39"/>
                <a:gd name="T25" fmla="*/ 21 h 21"/>
                <a:gd name="T26" fmla="*/ 39 w 39"/>
                <a:gd name="T27" fmla="*/ 19 h 21"/>
                <a:gd name="T28" fmla="*/ 39 w 39"/>
                <a:gd name="T29" fmla="*/ 17 h 21"/>
                <a:gd name="T30" fmla="*/ 39 w 39"/>
                <a:gd name="T31" fmla="*/ 16 h 21"/>
                <a:gd name="T32" fmla="*/ 37 w 39"/>
                <a:gd name="T33" fmla="*/ 14 h 21"/>
                <a:gd name="T34" fmla="*/ 35 w 39"/>
                <a:gd name="T35" fmla="*/ 12 h 21"/>
                <a:gd name="T36" fmla="*/ 5 w 39"/>
                <a:gd name="T3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21">
                  <a:moveTo>
                    <a:pt x="5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7"/>
                  </a:lnTo>
                  <a:lnTo>
                    <a:pt x="2" y="9"/>
                  </a:lnTo>
                  <a:lnTo>
                    <a:pt x="4" y="9"/>
                  </a:lnTo>
                  <a:lnTo>
                    <a:pt x="33" y="21"/>
                  </a:lnTo>
                  <a:lnTo>
                    <a:pt x="35" y="21"/>
                  </a:lnTo>
                  <a:lnTo>
                    <a:pt x="37" y="21"/>
                  </a:lnTo>
                  <a:lnTo>
                    <a:pt x="39" y="21"/>
                  </a:lnTo>
                  <a:lnTo>
                    <a:pt x="39" y="19"/>
                  </a:lnTo>
                  <a:lnTo>
                    <a:pt x="39" y="17"/>
                  </a:lnTo>
                  <a:lnTo>
                    <a:pt x="39" y="16"/>
                  </a:lnTo>
                  <a:lnTo>
                    <a:pt x="37" y="14"/>
                  </a:lnTo>
                  <a:lnTo>
                    <a:pt x="35" y="1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32" name="Freeform 352"/>
            <p:cNvSpPr>
              <a:spLocks/>
            </p:cNvSpPr>
            <p:nvPr/>
          </p:nvSpPr>
          <p:spPr bwMode="auto">
            <a:xfrm>
              <a:off x="2350" y="2536"/>
              <a:ext cx="19" cy="11"/>
            </a:xfrm>
            <a:custGeom>
              <a:avLst/>
              <a:gdLst>
                <a:gd name="T0" fmla="*/ 6 w 38"/>
                <a:gd name="T1" fmla="*/ 0 h 22"/>
                <a:gd name="T2" fmla="*/ 5 w 38"/>
                <a:gd name="T3" fmla="*/ 0 h 22"/>
                <a:gd name="T4" fmla="*/ 3 w 38"/>
                <a:gd name="T5" fmla="*/ 1 h 22"/>
                <a:gd name="T6" fmla="*/ 1 w 38"/>
                <a:gd name="T7" fmla="*/ 3 h 22"/>
                <a:gd name="T8" fmla="*/ 0 w 38"/>
                <a:gd name="T9" fmla="*/ 5 h 22"/>
                <a:gd name="T10" fmla="*/ 1 w 38"/>
                <a:gd name="T11" fmla="*/ 6 h 22"/>
                <a:gd name="T12" fmla="*/ 3 w 38"/>
                <a:gd name="T13" fmla="*/ 8 h 22"/>
                <a:gd name="T14" fmla="*/ 5 w 38"/>
                <a:gd name="T15" fmla="*/ 10 h 22"/>
                <a:gd name="T16" fmla="*/ 34 w 38"/>
                <a:gd name="T17" fmla="*/ 22 h 22"/>
                <a:gd name="T18" fmla="*/ 36 w 38"/>
                <a:gd name="T19" fmla="*/ 22 h 22"/>
                <a:gd name="T20" fmla="*/ 38 w 38"/>
                <a:gd name="T21" fmla="*/ 22 h 22"/>
                <a:gd name="T22" fmla="*/ 38 w 38"/>
                <a:gd name="T23" fmla="*/ 22 h 22"/>
                <a:gd name="T24" fmla="*/ 38 w 38"/>
                <a:gd name="T25" fmla="*/ 20 h 22"/>
                <a:gd name="T26" fmla="*/ 38 w 38"/>
                <a:gd name="T27" fmla="*/ 18 h 22"/>
                <a:gd name="T28" fmla="*/ 38 w 38"/>
                <a:gd name="T29" fmla="*/ 17 h 22"/>
                <a:gd name="T30" fmla="*/ 38 w 38"/>
                <a:gd name="T31" fmla="*/ 15 h 22"/>
                <a:gd name="T32" fmla="*/ 36 w 38"/>
                <a:gd name="T33" fmla="*/ 13 h 22"/>
                <a:gd name="T34" fmla="*/ 6 w 38"/>
                <a:gd name="T3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22">
                  <a:moveTo>
                    <a:pt x="6" y="0"/>
                  </a:move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6"/>
                  </a:lnTo>
                  <a:lnTo>
                    <a:pt x="3" y="8"/>
                  </a:lnTo>
                  <a:lnTo>
                    <a:pt x="5" y="10"/>
                  </a:lnTo>
                  <a:lnTo>
                    <a:pt x="34" y="22"/>
                  </a:lnTo>
                  <a:lnTo>
                    <a:pt x="36" y="22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8" y="20"/>
                  </a:lnTo>
                  <a:lnTo>
                    <a:pt x="38" y="18"/>
                  </a:lnTo>
                  <a:lnTo>
                    <a:pt x="38" y="17"/>
                  </a:lnTo>
                  <a:lnTo>
                    <a:pt x="38" y="15"/>
                  </a:lnTo>
                  <a:lnTo>
                    <a:pt x="36" y="1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33" name="Freeform 353"/>
            <p:cNvSpPr>
              <a:spLocks/>
            </p:cNvSpPr>
            <p:nvPr/>
          </p:nvSpPr>
          <p:spPr bwMode="auto">
            <a:xfrm>
              <a:off x="2377" y="2548"/>
              <a:ext cx="19" cy="12"/>
            </a:xfrm>
            <a:custGeom>
              <a:avLst/>
              <a:gdLst>
                <a:gd name="T0" fmla="*/ 5 w 38"/>
                <a:gd name="T1" fmla="*/ 0 h 22"/>
                <a:gd name="T2" fmla="*/ 3 w 38"/>
                <a:gd name="T3" fmla="*/ 0 h 22"/>
                <a:gd name="T4" fmla="*/ 1 w 38"/>
                <a:gd name="T5" fmla="*/ 1 h 22"/>
                <a:gd name="T6" fmla="*/ 0 w 38"/>
                <a:gd name="T7" fmla="*/ 3 h 22"/>
                <a:gd name="T8" fmla="*/ 0 w 38"/>
                <a:gd name="T9" fmla="*/ 5 h 22"/>
                <a:gd name="T10" fmla="*/ 0 w 38"/>
                <a:gd name="T11" fmla="*/ 7 h 22"/>
                <a:gd name="T12" fmla="*/ 0 w 38"/>
                <a:gd name="T13" fmla="*/ 7 h 22"/>
                <a:gd name="T14" fmla="*/ 1 w 38"/>
                <a:gd name="T15" fmla="*/ 10 h 22"/>
                <a:gd name="T16" fmla="*/ 3 w 38"/>
                <a:gd name="T17" fmla="*/ 10 h 22"/>
                <a:gd name="T18" fmla="*/ 34 w 38"/>
                <a:gd name="T19" fmla="*/ 22 h 22"/>
                <a:gd name="T20" fmla="*/ 36 w 38"/>
                <a:gd name="T21" fmla="*/ 22 h 22"/>
                <a:gd name="T22" fmla="*/ 36 w 38"/>
                <a:gd name="T23" fmla="*/ 22 h 22"/>
                <a:gd name="T24" fmla="*/ 38 w 38"/>
                <a:gd name="T25" fmla="*/ 20 h 22"/>
                <a:gd name="T26" fmla="*/ 38 w 38"/>
                <a:gd name="T27" fmla="*/ 20 h 22"/>
                <a:gd name="T28" fmla="*/ 38 w 38"/>
                <a:gd name="T29" fmla="*/ 19 h 22"/>
                <a:gd name="T30" fmla="*/ 38 w 38"/>
                <a:gd name="T31" fmla="*/ 17 h 22"/>
                <a:gd name="T32" fmla="*/ 36 w 38"/>
                <a:gd name="T33" fmla="*/ 15 h 22"/>
                <a:gd name="T34" fmla="*/ 36 w 38"/>
                <a:gd name="T35" fmla="*/ 13 h 22"/>
                <a:gd name="T36" fmla="*/ 5 w 38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2">
                  <a:moveTo>
                    <a:pt x="5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1" y="10"/>
                  </a:lnTo>
                  <a:lnTo>
                    <a:pt x="3" y="10"/>
                  </a:lnTo>
                  <a:lnTo>
                    <a:pt x="34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6" y="15"/>
                  </a:lnTo>
                  <a:lnTo>
                    <a:pt x="36" y="1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34" name="Freeform 354"/>
            <p:cNvSpPr>
              <a:spLocks/>
            </p:cNvSpPr>
            <p:nvPr/>
          </p:nvSpPr>
          <p:spPr bwMode="auto">
            <a:xfrm>
              <a:off x="2404" y="2560"/>
              <a:ext cx="20" cy="12"/>
            </a:xfrm>
            <a:custGeom>
              <a:avLst/>
              <a:gdLst>
                <a:gd name="T0" fmla="*/ 3 w 38"/>
                <a:gd name="T1" fmla="*/ 0 h 22"/>
                <a:gd name="T2" fmla="*/ 3 w 38"/>
                <a:gd name="T3" fmla="*/ 0 h 22"/>
                <a:gd name="T4" fmla="*/ 1 w 38"/>
                <a:gd name="T5" fmla="*/ 0 h 22"/>
                <a:gd name="T6" fmla="*/ 0 w 38"/>
                <a:gd name="T7" fmla="*/ 1 h 22"/>
                <a:gd name="T8" fmla="*/ 0 w 38"/>
                <a:gd name="T9" fmla="*/ 3 h 22"/>
                <a:gd name="T10" fmla="*/ 0 w 38"/>
                <a:gd name="T11" fmla="*/ 5 h 22"/>
                <a:gd name="T12" fmla="*/ 0 w 38"/>
                <a:gd name="T13" fmla="*/ 7 h 22"/>
                <a:gd name="T14" fmla="*/ 1 w 38"/>
                <a:gd name="T15" fmla="*/ 7 h 22"/>
                <a:gd name="T16" fmla="*/ 3 w 38"/>
                <a:gd name="T17" fmla="*/ 10 h 22"/>
                <a:gd name="T18" fmla="*/ 33 w 38"/>
                <a:gd name="T19" fmla="*/ 22 h 22"/>
                <a:gd name="T20" fmla="*/ 35 w 38"/>
                <a:gd name="T21" fmla="*/ 22 h 22"/>
                <a:gd name="T22" fmla="*/ 35 w 38"/>
                <a:gd name="T23" fmla="*/ 22 h 22"/>
                <a:gd name="T24" fmla="*/ 36 w 38"/>
                <a:gd name="T25" fmla="*/ 20 h 22"/>
                <a:gd name="T26" fmla="*/ 38 w 38"/>
                <a:gd name="T27" fmla="*/ 19 h 22"/>
                <a:gd name="T28" fmla="*/ 38 w 38"/>
                <a:gd name="T29" fmla="*/ 17 h 22"/>
                <a:gd name="T30" fmla="*/ 36 w 38"/>
                <a:gd name="T31" fmla="*/ 17 h 22"/>
                <a:gd name="T32" fmla="*/ 35 w 38"/>
                <a:gd name="T33" fmla="*/ 15 h 22"/>
                <a:gd name="T34" fmla="*/ 35 w 38"/>
                <a:gd name="T35" fmla="*/ 13 h 22"/>
                <a:gd name="T36" fmla="*/ 3 w 38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2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7"/>
                  </a:lnTo>
                  <a:lnTo>
                    <a:pt x="3" y="10"/>
                  </a:lnTo>
                  <a:lnTo>
                    <a:pt x="33" y="22"/>
                  </a:lnTo>
                  <a:lnTo>
                    <a:pt x="35" y="22"/>
                  </a:lnTo>
                  <a:lnTo>
                    <a:pt x="35" y="22"/>
                  </a:lnTo>
                  <a:lnTo>
                    <a:pt x="36" y="20"/>
                  </a:lnTo>
                  <a:lnTo>
                    <a:pt x="38" y="19"/>
                  </a:lnTo>
                  <a:lnTo>
                    <a:pt x="38" y="17"/>
                  </a:lnTo>
                  <a:lnTo>
                    <a:pt x="36" y="17"/>
                  </a:lnTo>
                  <a:lnTo>
                    <a:pt x="35" y="15"/>
                  </a:lnTo>
                  <a:lnTo>
                    <a:pt x="35" y="1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35" name="Freeform 355"/>
            <p:cNvSpPr>
              <a:spLocks/>
            </p:cNvSpPr>
            <p:nvPr/>
          </p:nvSpPr>
          <p:spPr bwMode="auto">
            <a:xfrm>
              <a:off x="2431" y="2572"/>
              <a:ext cx="20" cy="12"/>
            </a:xfrm>
            <a:custGeom>
              <a:avLst/>
              <a:gdLst>
                <a:gd name="T0" fmla="*/ 3 w 38"/>
                <a:gd name="T1" fmla="*/ 0 h 22"/>
                <a:gd name="T2" fmla="*/ 3 w 38"/>
                <a:gd name="T3" fmla="*/ 0 h 22"/>
                <a:gd name="T4" fmla="*/ 1 w 38"/>
                <a:gd name="T5" fmla="*/ 0 h 22"/>
                <a:gd name="T6" fmla="*/ 0 w 38"/>
                <a:gd name="T7" fmla="*/ 2 h 22"/>
                <a:gd name="T8" fmla="*/ 0 w 38"/>
                <a:gd name="T9" fmla="*/ 3 h 22"/>
                <a:gd name="T10" fmla="*/ 0 w 38"/>
                <a:gd name="T11" fmla="*/ 5 h 22"/>
                <a:gd name="T12" fmla="*/ 0 w 38"/>
                <a:gd name="T13" fmla="*/ 7 h 22"/>
                <a:gd name="T14" fmla="*/ 1 w 38"/>
                <a:gd name="T15" fmla="*/ 7 h 22"/>
                <a:gd name="T16" fmla="*/ 3 w 38"/>
                <a:gd name="T17" fmla="*/ 8 h 22"/>
                <a:gd name="T18" fmla="*/ 33 w 38"/>
                <a:gd name="T19" fmla="*/ 22 h 22"/>
                <a:gd name="T20" fmla="*/ 35 w 38"/>
                <a:gd name="T21" fmla="*/ 22 h 22"/>
                <a:gd name="T22" fmla="*/ 36 w 38"/>
                <a:gd name="T23" fmla="*/ 22 h 22"/>
                <a:gd name="T24" fmla="*/ 36 w 38"/>
                <a:gd name="T25" fmla="*/ 20 h 22"/>
                <a:gd name="T26" fmla="*/ 38 w 38"/>
                <a:gd name="T27" fmla="*/ 20 h 22"/>
                <a:gd name="T28" fmla="*/ 38 w 38"/>
                <a:gd name="T29" fmla="*/ 17 h 22"/>
                <a:gd name="T30" fmla="*/ 36 w 38"/>
                <a:gd name="T31" fmla="*/ 17 h 22"/>
                <a:gd name="T32" fmla="*/ 36 w 38"/>
                <a:gd name="T33" fmla="*/ 15 h 22"/>
                <a:gd name="T34" fmla="*/ 35 w 38"/>
                <a:gd name="T35" fmla="*/ 14 h 22"/>
                <a:gd name="T36" fmla="*/ 3 w 38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2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7"/>
                  </a:lnTo>
                  <a:lnTo>
                    <a:pt x="3" y="8"/>
                  </a:lnTo>
                  <a:lnTo>
                    <a:pt x="33" y="22"/>
                  </a:lnTo>
                  <a:lnTo>
                    <a:pt x="35" y="22"/>
                  </a:lnTo>
                  <a:lnTo>
                    <a:pt x="36" y="22"/>
                  </a:lnTo>
                  <a:lnTo>
                    <a:pt x="36" y="20"/>
                  </a:lnTo>
                  <a:lnTo>
                    <a:pt x="38" y="20"/>
                  </a:lnTo>
                  <a:lnTo>
                    <a:pt x="38" y="17"/>
                  </a:lnTo>
                  <a:lnTo>
                    <a:pt x="36" y="17"/>
                  </a:lnTo>
                  <a:lnTo>
                    <a:pt x="36" y="15"/>
                  </a:lnTo>
                  <a:lnTo>
                    <a:pt x="35" y="1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36" name="Freeform 356"/>
            <p:cNvSpPr>
              <a:spLocks/>
            </p:cNvSpPr>
            <p:nvPr/>
          </p:nvSpPr>
          <p:spPr bwMode="auto">
            <a:xfrm>
              <a:off x="2458" y="2584"/>
              <a:ext cx="20" cy="12"/>
            </a:xfrm>
            <a:custGeom>
              <a:avLst/>
              <a:gdLst>
                <a:gd name="T0" fmla="*/ 5 w 40"/>
                <a:gd name="T1" fmla="*/ 0 h 22"/>
                <a:gd name="T2" fmla="*/ 4 w 40"/>
                <a:gd name="T3" fmla="*/ 0 h 22"/>
                <a:gd name="T4" fmla="*/ 4 w 40"/>
                <a:gd name="T5" fmla="*/ 0 h 22"/>
                <a:gd name="T6" fmla="*/ 2 w 40"/>
                <a:gd name="T7" fmla="*/ 2 h 22"/>
                <a:gd name="T8" fmla="*/ 0 w 40"/>
                <a:gd name="T9" fmla="*/ 2 h 22"/>
                <a:gd name="T10" fmla="*/ 0 w 40"/>
                <a:gd name="T11" fmla="*/ 5 h 22"/>
                <a:gd name="T12" fmla="*/ 2 w 40"/>
                <a:gd name="T13" fmla="*/ 5 h 22"/>
                <a:gd name="T14" fmla="*/ 4 w 40"/>
                <a:gd name="T15" fmla="*/ 7 h 22"/>
                <a:gd name="T16" fmla="*/ 4 w 40"/>
                <a:gd name="T17" fmla="*/ 9 h 22"/>
                <a:gd name="T18" fmla="*/ 35 w 40"/>
                <a:gd name="T19" fmla="*/ 22 h 22"/>
                <a:gd name="T20" fmla="*/ 37 w 40"/>
                <a:gd name="T21" fmla="*/ 22 h 22"/>
                <a:gd name="T22" fmla="*/ 38 w 40"/>
                <a:gd name="T23" fmla="*/ 21 h 22"/>
                <a:gd name="T24" fmla="*/ 38 w 40"/>
                <a:gd name="T25" fmla="*/ 19 h 22"/>
                <a:gd name="T26" fmla="*/ 40 w 40"/>
                <a:gd name="T27" fmla="*/ 17 h 22"/>
                <a:gd name="T28" fmla="*/ 40 w 40"/>
                <a:gd name="T29" fmla="*/ 15 h 22"/>
                <a:gd name="T30" fmla="*/ 38 w 40"/>
                <a:gd name="T31" fmla="*/ 15 h 22"/>
                <a:gd name="T32" fmla="*/ 38 w 40"/>
                <a:gd name="T33" fmla="*/ 14 h 22"/>
                <a:gd name="T34" fmla="*/ 37 w 40"/>
                <a:gd name="T35" fmla="*/ 14 h 22"/>
                <a:gd name="T36" fmla="*/ 5 w 40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22">
                  <a:moveTo>
                    <a:pt x="5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2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35" y="22"/>
                  </a:lnTo>
                  <a:lnTo>
                    <a:pt x="37" y="22"/>
                  </a:lnTo>
                  <a:lnTo>
                    <a:pt x="38" y="21"/>
                  </a:lnTo>
                  <a:lnTo>
                    <a:pt x="38" y="19"/>
                  </a:lnTo>
                  <a:lnTo>
                    <a:pt x="40" y="17"/>
                  </a:lnTo>
                  <a:lnTo>
                    <a:pt x="40" y="15"/>
                  </a:lnTo>
                  <a:lnTo>
                    <a:pt x="38" y="15"/>
                  </a:lnTo>
                  <a:lnTo>
                    <a:pt x="38" y="14"/>
                  </a:lnTo>
                  <a:lnTo>
                    <a:pt x="37" y="1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37" name="Freeform 357"/>
            <p:cNvSpPr>
              <a:spLocks/>
            </p:cNvSpPr>
            <p:nvPr/>
          </p:nvSpPr>
          <p:spPr bwMode="auto">
            <a:xfrm>
              <a:off x="2470" y="2573"/>
              <a:ext cx="50" cy="45"/>
            </a:xfrm>
            <a:custGeom>
              <a:avLst/>
              <a:gdLst>
                <a:gd name="T0" fmla="*/ 0 w 102"/>
                <a:gd name="T1" fmla="*/ 89 h 89"/>
                <a:gd name="T2" fmla="*/ 102 w 102"/>
                <a:gd name="T3" fmla="*/ 82 h 89"/>
                <a:gd name="T4" fmla="*/ 35 w 102"/>
                <a:gd name="T5" fmla="*/ 0 h 89"/>
                <a:gd name="T6" fmla="*/ 0 w 102"/>
                <a:gd name="T7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89">
                  <a:moveTo>
                    <a:pt x="0" y="89"/>
                  </a:moveTo>
                  <a:lnTo>
                    <a:pt x="102" y="82"/>
                  </a:lnTo>
                  <a:lnTo>
                    <a:pt x="35" y="0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38" name="Freeform 358"/>
            <p:cNvSpPr>
              <a:spLocks/>
            </p:cNvSpPr>
            <p:nvPr/>
          </p:nvSpPr>
          <p:spPr bwMode="auto">
            <a:xfrm>
              <a:off x="1674" y="2214"/>
              <a:ext cx="240" cy="136"/>
            </a:xfrm>
            <a:custGeom>
              <a:avLst/>
              <a:gdLst>
                <a:gd name="T0" fmla="*/ 3 w 479"/>
                <a:gd name="T1" fmla="*/ 29 h 274"/>
                <a:gd name="T2" fmla="*/ 0 w 479"/>
                <a:gd name="T3" fmla="*/ 40 h 274"/>
                <a:gd name="T4" fmla="*/ 0 w 479"/>
                <a:gd name="T5" fmla="*/ 48 h 274"/>
                <a:gd name="T6" fmla="*/ 2 w 479"/>
                <a:gd name="T7" fmla="*/ 59 h 274"/>
                <a:gd name="T8" fmla="*/ 7 w 479"/>
                <a:gd name="T9" fmla="*/ 71 h 274"/>
                <a:gd name="T10" fmla="*/ 12 w 479"/>
                <a:gd name="T11" fmla="*/ 83 h 274"/>
                <a:gd name="T12" fmla="*/ 21 w 479"/>
                <a:gd name="T13" fmla="*/ 95 h 274"/>
                <a:gd name="T14" fmla="*/ 31 w 479"/>
                <a:gd name="T15" fmla="*/ 107 h 274"/>
                <a:gd name="T16" fmla="*/ 45 w 479"/>
                <a:gd name="T17" fmla="*/ 121 h 274"/>
                <a:gd name="T18" fmla="*/ 59 w 479"/>
                <a:gd name="T19" fmla="*/ 133 h 274"/>
                <a:gd name="T20" fmla="*/ 75 w 479"/>
                <a:gd name="T21" fmla="*/ 146 h 274"/>
                <a:gd name="T22" fmla="*/ 111 w 479"/>
                <a:gd name="T23" fmla="*/ 172 h 274"/>
                <a:gd name="T24" fmla="*/ 152 w 479"/>
                <a:gd name="T25" fmla="*/ 198 h 274"/>
                <a:gd name="T26" fmla="*/ 200 w 479"/>
                <a:gd name="T27" fmla="*/ 220 h 274"/>
                <a:gd name="T28" fmla="*/ 248 w 479"/>
                <a:gd name="T29" fmla="*/ 241 h 274"/>
                <a:gd name="T30" fmla="*/ 296 w 479"/>
                <a:gd name="T31" fmla="*/ 258 h 274"/>
                <a:gd name="T32" fmla="*/ 340 w 479"/>
                <a:gd name="T33" fmla="*/ 267 h 274"/>
                <a:gd name="T34" fmla="*/ 378 w 479"/>
                <a:gd name="T35" fmla="*/ 274 h 274"/>
                <a:gd name="T36" fmla="*/ 413 w 479"/>
                <a:gd name="T37" fmla="*/ 274 h 274"/>
                <a:gd name="T38" fmla="*/ 429 w 479"/>
                <a:gd name="T39" fmla="*/ 272 h 274"/>
                <a:gd name="T40" fmla="*/ 443 w 479"/>
                <a:gd name="T41" fmla="*/ 270 h 274"/>
                <a:gd name="T42" fmla="*/ 453 w 479"/>
                <a:gd name="T43" fmla="*/ 265 h 274"/>
                <a:gd name="T44" fmla="*/ 462 w 479"/>
                <a:gd name="T45" fmla="*/ 260 h 274"/>
                <a:gd name="T46" fmla="*/ 471 w 479"/>
                <a:gd name="T47" fmla="*/ 255 h 274"/>
                <a:gd name="T48" fmla="*/ 476 w 479"/>
                <a:gd name="T49" fmla="*/ 246 h 274"/>
                <a:gd name="T50" fmla="*/ 479 w 479"/>
                <a:gd name="T51" fmla="*/ 238 h 274"/>
                <a:gd name="T52" fmla="*/ 479 w 479"/>
                <a:gd name="T53" fmla="*/ 226 h 274"/>
                <a:gd name="T54" fmla="*/ 478 w 479"/>
                <a:gd name="T55" fmla="*/ 215 h 274"/>
                <a:gd name="T56" fmla="*/ 472 w 479"/>
                <a:gd name="T57" fmla="*/ 205 h 274"/>
                <a:gd name="T58" fmla="*/ 466 w 479"/>
                <a:gd name="T59" fmla="*/ 193 h 274"/>
                <a:gd name="T60" fmla="*/ 457 w 479"/>
                <a:gd name="T61" fmla="*/ 181 h 274"/>
                <a:gd name="T62" fmla="*/ 448 w 479"/>
                <a:gd name="T63" fmla="*/ 169 h 274"/>
                <a:gd name="T64" fmla="*/ 436 w 479"/>
                <a:gd name="T65" fmla="*/ 155 h 274"/>
                <a:gd name="T66" fmla="*/ 420 w 479"/>
                <a:gd name="T67" fmla="*/ 141 h 274"/>
                <a:gd name="T68" fmla="*/ 404 w 479"/>
                <a:gd name="T69" fmla="*/ 127 h 274"/>
                <a:gd name="T70" fmla="*/ 368 w 479"/>
                <a:gd name="T71" fmla="*/ 102 h 274"/>
                <a:gd name="T72" fmla="*/ 326 w 479"/>
                <a:gd name="T73" fmla="*/ 78 h 274"/>
                <a:gd name="T74" fmla="*/ 279 w 479"/>
                <a:gd name="T75" fmla="*/ 53 h 274"/>
                <a:gd name="T76" fmla="*/ 230 w 479"/>
                <a:gd name="T77" fmla="*/ 35 h 274"/>
                <a:gd name="T78" fmla="*/ 185 w 479"/>
                <a:gd name="T79" fmla="*/ 19 h 274"/>
                <a:gd name="T80" fmla="*/ 141 w 479"/>
                <a:gd name="T81" fmla="*/ 7 h 274"/>
                <a:gd name="T82" fmla="*/ 101 w 479"/>
                <a:gd name="T83" fmla="*/ 2 h 274"/>
                <a:gd name="T84" fmla="*/ 64 w 479"/>
                <a:gd name="T85" fmla="*/ 0 h 274"/>
                <a:gd name="T86" fmla="*/ 50 w 479"/>
                <a:gd name="T87" fmla="*/ 2 h 274"/>
                <a:gd name="T88" fmla="*/ 36 w 479"/>
                <a:gd name="T89" fmla="*/ 5 h 274"/>
                <a:gd name="T90" fmla="*/ 24 w 479"/>
                <a:gd name="T91" fmla="*/ 9 h 274"/>
                <a:gd name="T92" fmla="*/ 17 w 479"/>
                <a:gd name="T93" fmla="*/ 14 h 274"/>
                <a:gd name="T94" fmla="*/ 9 w 479"/>
                <a:gd name="T95" fmla="*/ 21 h 274"/>
                <a:gd name="T96" fmla="*/ 3 w 479"/>
                <a:gd name="T97" fmla="*/ 29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79" h="274">
                  <a:moveTo>
                    <a:pt x="3" y="29"/>
                  </a:moveTo>
                  <a:lnTo>
                    <a:pt x="0" y="40"/>
                  </a:lnTo>
                  <a:lnTo>
                    <a:pt x="0" y="48"/>
                  </a:lnTo>
                  <a:lnTo>
                    <a:pt x="2" y="59"/>
                  </a:lnTo>
                  <a:lnTo>
                    <a:pt x="7" y="71"/>
                  </a:lnTo>
                  <a:lnTo>
                    <a:pt x="12" y="83"/>
                  </a:lnTo>
                  <a:lnTo>
                    <a:pt x="21" y="95"/>
                  </a:lnTo>
                  <a:lnTo>
                    <a:pt x="31" y="107"/>
                  </a:lnTo>
                  <a:lnTo>
                    <a:pt x="45" y="121"/>
                  </a:lnTo>
                  <a:lnTo>
                    <a:pt x="59" y="133"/>
                  </a:lnTo>
                  <a:lnTo>
                    <a:pt x="75" y="146"/>
                  </a:lnTo>
                  <a:lnTo>
                    <a:pt x="111" y="172"/>
                  </a:lnTo>
                  <a:lnTo>
                    <a:pt x="152" y="198"/>
                  </a:lnTo>
                  <a:lnTo>
                    <a:pt x="200" y="220"/>
                  </a:lnTo>
                  <a:lnTo>
                    <a:pt x="248" y="241"/>
                  </a:lnTo>
                  <a:lnTo>
                    <a:pt x="296" y="258"/>
                  </a:lnTo>
                  <a:lnTo>
                    <a:pt x="340" y="267"/>
                  </a:lnTo>
                  <a:lnTo>
                    <a:pt x="378" y="274"/>
                  </a:lnTo>
                  <a:lnTo>
                    <a:pt x="413" y="274"/>
                  </a:lnTo>
                  <a:lnTo>
                    <a:pt x="429" y="272"/>
                  </a:lnTo>
                  <a:lnTo>
                    <a:pt x="443" y="270"/>
                  </a:lnTo>
                  <a:lnTo>
                    <a:pt x="453" y="265"/>
                  </a:lnTo>
                  <a:lnTo>
                    <a:pt x="462" y="260"/>
                  </a:lnTo>
                  <a:lnTo>
                    <a:pt x="471" y="255"/>
                  </a:lnTo>
                  <a:lnTo>
                    <a:pt x="476" y="246"/>
                  </a:lnTo>
                  <a:lnTo>
                    <a:pt x="479" y="238"/>
                  </a:lnTo>
                  <a:lnTo>
                    <a:pt x="479" y="226"/>
                  </a:lnTo>
                  <a:lnTo>
                    <a:pt x="478" y="215"/>
                  </a:lnTo>
                  <a:lnTo>
                    <a:pt x="472" y="205"/>
                  </a:lnTo>
                  <a:lnTo>
                    <a:pt x="466" y="193"/>
                  </a:lnTo>
                  <a:lnTo>
                    <a:pt x="457" y="181"/>
                  </a:lnTo>
                  <a:lnTo>
                    <a:pt x="448" y="169"/>
                  </a:lnTo>
                  <a:lnTo>
                    <a:pt x="436" y="155"/>
                  </a:lnTo>
                  <a:lnTo>
                    <a:pt x="420" y="141"/>
                  </a:lnTo>
                  <a:lnTo>
                    <a:pt x="404" y="127"/>
                  </a:lnTo>
                  <a:lnTo>
                    <a:pt x="368" y="102"/>
                  </a:lnTo>
                  <a:lnTo>
                    <a:pt x="326" y="78"/>
                  </a:lnTo>
                  <a:lnTo>
                    <a:pt x="279" y="53"/>
                  </a:lnTo>
                  <a:lnTo>
                    <a:pt x="230" y="35"/>
                  </a:lnTo>
                  <a:lnTo>
                    <a:pt x="185" y="19"/>
                  </a:lnTo>
                  <a:lnTo>
                    <a:pt x="141" y="7"/>
                  </a:lnTo>
                  <a:lnTo>
                    <a:pt x="101" y="2"/>
                  </a:lnTo>
                  <a:lnTo>
                    <a:pt x="64" y="0"/>
                  </a:lnTo>
                  <a:lnTo>
                    <a:pt x="50" y="2"/>
                  </a:lnTo>
                  <a:lnTo>
                    <a:pt x="36" y="5"/>
                  </a:lnTo>
                  <a:lnTo>
                    <a:pt x="24" y="9"/>
                  </a:lnTo>
                  <a:lnTo>
                    <a:pt x="17" y="14"/>
                  </a:lnTo>
                  <a:lnTo>
                    <a:pt x="9" y="21"/>
                  </a:lnTo>
                  <a:lnTo>
                    <a:pt x="3" y="29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639" name="Freeform 359"/>
            <p:cNvSpPr>
              <a:spLocks/>
            </p:cNvSpPr>
            <p:nvPr/>
          </p:nvSpPr>
          <p:spPr bwMode="auto">
            <a:xfrm>
              <a:off x="4709" y="2535"/>
              <a:ext cx="105" cy="981"/>
            </a:xfrm>
            <a:custGeom>
              <a:avLst/>
              <a:gdLst>
                <a:gd name="T0" fmla="*/ 0 w 210"/>
                <a:gd name="T1" fmla="*/ 0 h 1962"/>
                <a:gd name="T2" fmla="*/ 21 w 210"/>
                <a:gd name="T3" fmla="*/ 4 h 1962"/>
                <a:gd name="T4" fmla="*/ 42 w 210"/>
                <a:gd name="T5" fmla="*/ 14 h 1962"/>
                <a:gd name="T6" fmla="*/ 60 w 210"/>
                <a:gd name="T7" fmla="*/ 26 h 1962"/>
                <a:gd name="T8" fmla="*/ 75 w 210"/>
                <a:gd name="T9" fmla="*/ 48 h 1962"/>
                <a:gd name="T10" fmla="*/ 87 w 210"/>
                <a:gd name="T11" fmla="*/ 71 h 1962"/>
                <a:gd name="T12" fmla="*/ 96 w 210"/>
                <a:gd name="T13" fmla="*/ 98 h 1962"/>
                <a:gd name="T14" fmla="*/ 103 w 210"/>
                <a:gd name="T15" fmla="*/ 131 h 1962"/>
                <a:gd name="T16" fmla="*/ 105 w 210"/>
                <a:gd name="T17" fmla="*/ 164 h 1962"/>
                <a:gd name="T18" fmla="*/ 105 w 210"/>
                <a:gd name="T19" fmla="*/ 818 h 1962"/>
                <a:gd name="T20" fmla="*/ 107 w 210"/>
                <a:gd name="T21" fmla="*/ 850 h 1962"/>
                <a:gd name="T22" fmla="*/ 114 w 210"/>
                <a:gd name="T23" fmla="*/ 878 h 1962"/>
                <a:gd name="T24" fmla="*/ 122 w 210"/>
                <a:gd name="T25" fmla="*/ 909 h 1962"/>
                <a:gd name="T26" fmla="*/ 136 w 210"/>
                <a:gd name="T27" fmla="*/ 931 h 1962"/>
                <a:gd name="T28" fmla="*/ 152 w 210"/>
                <a:gd name="T29" fmla="*/ 950 h 1962"/>
                <a:gd name="T30" fmla="*/ 168 w 210"/>
                <a:gd name="T31" fmla="*/ 967 h 1962"/>
                <a:gd name="T32" fmla="*/ 189 w 210"/>
                <a:gd name="T33" fmla="*/ 978 h 1962"/>
                <a:gd name="T34" fmla="*/ 210 w 210"/>
                <a:gd name="T35" fmla="*/ 981 h 1962"/>
                <a:gd name="T36" fmla="*/ 189 w 210"/>
                <a:gd name="T37" fmla="*/ 983 h 1962"/>
                <a:gd name="T38" fmla="*/ 168 w 210"/>
                <a:gd name="T39" fmla="*/ 993 h 1962"/>
                <a:gd name="T40" fmla="*/ 152 w 210"/>
                <a:gd name="T41" fmla="*/ 1007 h 1962"/>
                <a:gd name="T42" fmla="*/ 136 w 210"/>
                <a:gd name="T43" fmla="*/ 1029 h 1962"/>
                <a:gd name="T44" fmla="*/ 122 w 210"/>
                <a:gd name="T45" fmla="*/ 1052 h 1962"/>
                <a:gd name="T46" fmla="*/ 114 w 210"/>
                <a:gd name="T47" fmla="*/ 1078 h 1962"/>
                <a:gd name="T48" fmla="*/ 107 w 210"/>
                <a:gd name="T49" fmla="*/ 1112 h 1962"/>
                <a:gd name="T50" fmla="*/ 105 w 210"/>
                <a:gd name="T51" fmla="*/ 1145 h 1962"/>
                <a:gd name="T52" fmla="*/ 105 w 210"/>
                <a:gd name="T53" fmla="*/ 1797 h 1962"/>
                <a:gd name="T54" fmla="*/ 103 w 210"/>
                <a:gd name="T55" fmla="*/ 1830 h 1962"/>
                <a:gd name="T56" fmla="*/ 96 w 210"/>
                <a:gd name="T57" fmla="*/ 1859 h 1962"/>
                <a:gd name="T58" fmla="*/ 87 w 210"/>
                <a:gd name="T59" fmla="*/ 1890 h 1962"/>
                <a:gd name="T60" fmla="*/ 75 w 210"/>
                <a:gd name="T61" fmla="*/ 1912 h 1962"/>
                <a:gd name="T62" fmla="*/ 60 w 210"/>
                <a:gd name="T63" fmla="*/ 1931 h 1962"/>
                <a:gd name="T64" fmla="*/ 42 w 210"/>
                <a:gd name="T65" fmla="*/ 1947 h 1962"/>
                <a:gd name="T66" fmla="*/ 21 w 210"/>
                <a:gd name="T67" fmla="*/ 1957 h 1962"/>
                <a:gd name="T68" fmla="*/ 0 w 210"/>
                <a:gd name="T69" fmla="*/ 1962 h 1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0" h="1962">
                  <a:moveTo>
                    <a:pt x="0" y="0"/>
                  </a:moveTo>
                  <a:lnTo>
                    <a:pt x="21" y="4"/>
                  </a:lnTo>
                  <a:lnTo>
                    <a:pt x="42" y="14"/>
                  </a:lnTo>
                  <a:lnTo>
                    <a:pt x="60" y="26"/>
                  </a:lnTo>
                  <a:lnTo>
                    <a:pt x="75" y="48"/>
                  </a:lnTo>
                  <a:lnTo>
                    <a:pt x="87" y="71"/>
                  </a:lnTo>
                  <a:lnTo>
                    <a:pt x="96" y="98"/>
                  </a:lnTo>
                  <a:lnTo>
                    <a:pt x="103" y="131"/>
                  </a:lnTo>
                  <a:lnTo>
                    <a:pt x="105" y="164"/>
                  </a:lnTo>
                  <a:lnTo>
                    <a:pt x="105" y="818"/>
                  </a:lnTo>
                  <a:lnTo>
                    <a:pt x="107" y="850"/>
                  </a:lnTo>
                  <a:lnTo>
                    <a:pt x="114" y="878"/>
                  </a:lnTo>
                  <a:lnTo>
                    <a:pt x="122" y="909"/>
                  </a:lnTo>
                  <a:lnTo>
                    <a:pt x="136" y="931"/>
                  </a:lnTo>
                  <a:lnTo>
                    <a:pt x="152" y="950"/>
                  </a:lnTo>
                  <a:lnTo>
                    <a:pt x="168" y="967"/>
                  </a:lnTo>
                  <a:lnTo>
                    <a:pt x="189" y="978"/>
                  </a:lnTo>
                  <a:lnTo>
                    <a:pt x="210" y="981"/>
                  </a:lnTo>
                  <a:lnTo>
                    <a:pt x="189" y="983"/>
                  </a:lnTo>
                  <a:lnTo>
                    <a:pt x="168" y="993"/>
                  </a:lnTo>
                  <a:lnTo>
                    <a:pt x="152" y="1007"/>
                  </a:lnTo>
                  <a:lnTo>
                    <a:pt x="136" y="1029"/>
                  </a:lnTo>
                  <a:lnTo>
                    <a:pt x="122" y="1052"/>
                  </a:lnTo>
                  <a:lnTo>
                    <a:pt x="114" y="1078"/>
                  </a:lnTo>
                  <a:lnTo>
                    <a:pt x="107" y="1112"/>
                  </a:lnTo>
                  <a:lnTo>
                    <a:pt x="105" y="1145"/>
                  </a:lnTo>
                  <a:lnTo>
                    <a:pt x="105" y="1797"/>
                  </a:lnTo>
                  <a:lnTo>
                    <a:pt x="103" y="1830"/>
                  </a:lnTo>
                  <a:lnTo>
                    <a:pt x="96" y="1859"/>
                  </a:lnTo>
                  <a:lnTo>
                    <a:pt x="87" y="1890"/>
                  </a:lnTo>
                  <a:lnTo>
                    <a:pt x="75" y="1912"/>
                  </a:lnTo>
                  <a:lnTo>
                    <a:pt x="60" y="1931"/>
                  </a:lnTo>
                  <a:lnTo>
                    <a:pt x="42" y="1947"/>
                  </a:lnTo>
                  <a:lnTo>
                    <a:pt x="21" y="1957"/>
                  </a:lnTo>
                  <a:lnTo>
                    <a:pt x="0" y="196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40" name="Freeform 360"/>
            <p:cNvSpPr>
              <a:spLocks/>
            </p:cNvSpPr>
            <p:nvPr/>
          </p:nvSpPr>
          <p:spPr bwMode="auto">
            <a:xfrm>
              <a:off x="1512" y="2800"/>
              <a:ext cx="19" cy="19"/>
            </a:xfrm>
            <a:custGeom>
              <a:avLst/>
              <a:gdLst>
                <a:gd name="T0" fmla="*/ 9 w 37"/>
                <a:gd name="T1" fmla="*/ 2 h 38"/>
                <a:gd name="T2" fmla="*/ 6 w 37"/>
                <a:gd name="T3" fmla="*/ 0 h 38"/>
                <a:gd name="T4" fmla="*/ 4 w 37"/>
                <a:gd name="T5" fmla="*/ 2 h 38"/>
                <a:gd name="T6" fmla="*/ 2 w 37"/>
                <a:gd name="T7" fmla="*/ 3 h 38"/>
                <a:gd name="T8" fmla="*/ 0 w 37"/>
                <a:gd name="T9" fmla="*/ 5 h 38"/>
                <a:gd name="T10" fmla="*/ 2 w 37"/>
                <a:gd name="T11" fmla="*/ 7 h 38"/>
                <a:gd name="T12" fmla="*/ 4 w 37"/>
                <a:gd name="T13" fmla="*/ 10 h 38"/>
                <a:gd name="T14" fmla="*/ 30 w 37"/>
                <a:gd name="T15" fmla="*/ 36 h 38"/>
                <a:gd name="T16" fmla="*/ 32 w 37"/>
                <a:gd name="T17" fmla="*/ 38 h 38"/>
                <a:gd name="T18" fmla="*/ 34 w 37"/>
                <a:gd name="T19" fmla="*/ 38 h 38"/>
                <a:gd name="T20" fmla="*/ 35 w 37"/>
                <a:gd name="T21" fmla="*/ 36 h 38"/>
                <a:gd name="T22" fmla="*/ 37 w 37"/>
                <a:gd name="T23" fmla="*/ 34 h 38"/>
                <a:gd name="T24" fmla="*/ 37 w 37"/>
                <a:gd name="T25" fmla="*/ 33 h 38"/>
                <a:gd name="T26" fmla="*/ 37 w 37"/>
                <a:gd name="T27" fmla="*/ 31 h 38"/>
                <a:gd name="T28" fmla="*/ 37 w 37"/>
                <a:gd name="T29" fmla="*/ 29 h 38"/>
                <a:gd name="T30" fmla="*/ 35 w 37"/>
                <a:gd name="T31" fmla="*/ 27 h 38"/>
                <a:gd name="T32" fmla="*/ 9 w 37"/>
                <a:gd name="T33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" h="38">
                  <a:moveTo>
                    <a:pt x="9" y="2"/>
                  </a:moveTo>
                  <a:lnTo>
                    <a:pt x="6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2" y="7"/>
                  </a:lnTo>
                  <a:lnTo>
                    <a:pt x="4" y="10"/>
                  </a:lnTo>
                  <a:lnTo>
                    <a:pt x="30" y="36"/>
                  </a:lnTo>
                  <a:lnTo>
                    <a:pt x="32" y="38"/>
                  </a:lnTo>
                  <a:lnTo>
                    <a:pt x="34" y="38"/>
                  </a:lnTo>
                  <a:lnTo>
                    <a:pt x="35" y="36"/>
                  </a:lnTo>
                  <a:lnTo>
                    <a:pt x="37" y="34"/>
                  </a:lnTo>
                  <a:lnTo>
                    <a:pt x="37" y="33"/>
                  </a:lnTo>
                  <a:lnTo>
                    <a:pt x="37" y="31"/>
                  </a:lnTo>
                  <a:lnTo>
                    <a:pt x="37" y="29"/>
                  </a:lnTo>
                  <a:lnTo>
                    <a:pt x="35" y="27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41" name="Freeform 361"/>
            <p:cNvSpPr>
              <a:spLocks/>
            </p:cNvSpPr>
            <p:nvPr/>
          </p:nvSpPr>
          <p:spPr bwMode="auto">
            <a:xfrm>
              <a:off x="1537" y="2825"/>
              <a:ext cx="17" cy="18"/>
            </a:xfrm>
            <a:custGeom>
              <a:avLst/>
              <a:gdLst>
                <a:gd name="T0" fmla="*/ 6 w 35"/>
                <a:gd name="T1" fmla="*/ 0 h 36"/>
                <a:gd name="T2" fmla="*/ 4 w 35"/>
                <a:gd name="T3" fmla="*/ 0 h 36"/>
                <a:gd name="T4" fmla="*/ 4 w 35"/>
                <a:gd name="T5" fmla="*/ 0 h 36"/>
                <a:gd name="T6" fmla="*/ 0 w 35"/>
                <a:gd name="T7" fmla="*/ 0 h 36"/>
                <a:gd name="T8" fmla="*/ 0 w 35"/>
                <a:gd name="T9" fmla="*/ 2 h 36"/>
                <a:gd name="T10" fmla="*/ 0 w 35"/>
                <a:gd name="T11" fmla="*/ 4 h 36"/>
                <a:gd name="T12" fmla="*/ 0 w 35"/>
                <a:gd name="T13" fmla="*/ 5 h 36"/>
                <a:gd name="T14" fmla="*/ 0 w 35"/>
                <a:gd name="T15" fmla="*/ 7 h 36"/>
                <a:gd name="T16" fmla="*/ 0 w 35"/>
                <a:gd name="T17" fmla="*/ 9 h 36"/>
                <a:gd name="T18" fmla="*/ 28 w 35"/>
                <a:gd name="T19" fmla="*/ 36 h 36"/>
                <a:gd name="T20" fmla="*/ 30 w 35"/>
                <a:gd name="T21" fmla="*/ 36 h 36"/>
                <a:gd name="T22" fmla="*/ 32 w 35"/>
                <a:gd name="T23" fmla="*/ 36 h 36"/>
                <a:gd name="T24" fmla="*/ 33 w 35"/>
                <a:gd name="T25" fmla="*/ 36 h 36"/>
                <a:gd name="T26" fmla="*/ 33 w 35"/>
                <a:gd name="T27" fmla="*/ 35 h 36"/>
                <a:gd name="T28" fmla="*/ 35 w 35"/>
                <a:gd name="T29" fmla="*/ 33 h 36"/>
                <a:gd name="T30" fmla="*/ 35 w 35"/>
                <a:gd name="T31" fmla="*/ 31 h 36"/>
                <a:gd name="T32" fmla="*/ 33 w 35"/>
                <a:gd name="T33" fmla="*/ 29 h 36"/>
                <a:gd name="T34" fmla="*/ 33 w 35"/>
                <a:gd name="T35" fmla="*/ 28 h 36"/>
                <a:gd name="T36" fmla="*/ 6 w 35"/>
                <a:gd name="T3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36">
                  <a:moveTo>
                    <a:pt x="6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8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3" y="36"/>
                  </a:lnTo>
                  <a:lnTo>
                    <a:pt x="33" y="35"/>
                  </a:lnTo>
                  <a:lnTo>
                    <a:pt x="35" y="33"/>
                  </a:lnTo>
                  <a:lnTo>
                    <a:pt x="35" y="31"/>
                  </a:lnTo>
                  <a:lnTo>
                    <a:pt x="33" y="29"/>
                  </a:lnTo>
                  <a:lnTo>
                    <a:pt x="33" y="2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42" name="Freeform 362"/>
            <p:cNvSpPr>
              <a:spLocks/>
            </p:cNvSpPr>
            <p:nvPr/>
          </p:nvSpPr>
          <p:spPr bwMode="auto">
            <a:xfrm>
              <a:off x="1560" y="2848"/>
              <a:ext cx="19" cy="19"/>
            </a:xfrm>
            <a:custGeom>
              <a:avLst/>
              <a:gdLst>
                <a:gd name="T0" fmla="*/ 7 w 37"/>
                <a:gd name="T1" fmla="*/ 1 h 37"/>
                <a:gd name="T2" fmla="*/ 6 w 37"/>
                <a:gd name="T3" fmla="*/ 0 h 37"/>
                <a:gd name="T4" fmla="*/ 4 w 37"/>
                <a:gd name="T5" fmla="*/ 0 h 37"/>
                <a:gd name="T6" fmla="*/ 2 w 37"/>
                <a:gd name="T7" fmla="*/ 1 h 37"/>
                <a:gd name="T8" fmla="*/ 0 w 37"/>
                <a:gd name="T9" fmla="*/ 1 h 37"/>
                <a:gd name="T10" fmla="*/ 0 w 37"/>
                <a:gd name="T11" fmla="*/ 5 h 37"/>
                <a:gd name="T12" fmla="*/ 0 w 37"/>
                <a:gd name="T13" fmla="*/ 6 h 37"/>
                <a:gd name="T14" fmla="*/ 0 w 37"/>
                <a:gd name="T15" fmla="*/ 8 h 37"/>
                <a:gd name="T16" fmla="*/ 2 w 37"/>
                <a:gd name="T17" fmla="*/ 10 h 37"/>
                <a:gd name="T18" fmla="*/ 30 w 37"/>
                <a:gd name="T19" fmla="*/ 36 h 37"/>
                <a:gd name="T20" fmla="*/ 32 w 37"/>
                <a:gd name="T21" fmla="*/ 37 h 37"/>
                <a:gd name="T22" fmla="*/ 34 w 37"/>
                <a:gd name="T23" fmla="*/ 37 h 37"/>
                <a:gd name="T24" fmla="*/ 35 w 37"/>
                <a:gd name="T25" fmla="*/ 36 h 37"/>
                <a:gd name="T26" fmla="*/ 35 w 37"/>
                <a:gd name="T27" fmla="*/ 34 h 37"/>
                <a:gd name="T28" fmla="*/ 37 w 37"/>
                <a:gd name="T29" fmla="*/ 32 h 37"/>
                <a:gd name="T30" fmla="*/ 37 w 37"/>
                <a:gd name="T31" fmla="*/ 31 h 37"/>
                <a:gd name="T32" fmla="*/ 35 w 37"/>
                <a:gd name="T33" fmla="*/ 29 h 37"/>
                <a:gd name="T34" fmla="*/ 35 w 37"/>
                <a:gd name="T35" fmla="*/ 27 h 37"/>
                <a:gd name="T36" fmla="*/ 7 w 37"/>
                <a:gd name="T37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7">
                  <a:moveTo>
                    <a:pt x="7" y="1"/>
                  </a:move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30" y="36"/>
                  </a:lnTo>
                  <a:lnTo>
                    <a:pt x="32" y="37"/>
                  </a:lnTo>
                  <a:lnTo>
                    <a:pt x="34" y="37"/>
                  </a:lnTo>
                  <a:lnTo>
                    <a:pt x="35" y="36"/>
                  </a:lnTo>
                  <a:lnTo>
                    <a:pt x="35" y="34"/>
                  </a:lnTo>
                  <a:lnTo>
                    <a:pt x="37" y="32"/>
                  </a:lnTo>
                  <a:lnTo>
                    <a:pt x="37" y="31"/>
                  </a:lnTo>
                  <a:lnTo>
                    <a:pt x="35" y="29"/>
                  </a:lnTo>
                  <a:lnTo>
                    <a:pt x="35" y="27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43" name="Freeform 363"/>
            <p:cNvSpPr>
              <a:spLocks/>
            </p:cNvSpPr>
            <p:nvPr/>
          </p:nvSpPr>
          <p:spPr bwMode="auto">
            <a:xfrm>
              <a:off x="1584" y="2872"/>
              <a:ext cx="18" cy="17"/>
            </a:xfrm>
            <a:custGeom>
              <a:avLst/>
              <a:gdLst>
                <a:gd name="T0" fmla="*/ 9 w 37"/>
                <a:gd name="T1" fmla="*/ 0 h 34"/>
                <a:gd name="T2" fmla="*/ 7 w 37"/>
                <a:gd name="T3" fmla="*/ 0 h 34"/>
                <a:gd name="T4" fmla="*/ 6 w 37"/>
                <a:gd name="T5" fmla="*/ 0 h 34"/>
                <a:gd name="T6" fmla="*/ 4 w 37"/>
                <a:gd name="T7" fmla="*/ 0 h 34"/>
                <a:gd name="T8" fmla="*/ 2 w 37"/>
                <a:gd name="T9" fmla="*/ 2 h 34"/>
                <a:gd name="T10" fmla="*/ 0 w 37"/>
                <a:gd name="T11" fmla="*/ 3 h 34"/>
                <a:gd name="T12" fmla="*/ 0 w 37"/>
                <a:gd name="T13" fmla="*/ 5 h 34"/>
                <a:gd name="T14" fmla="*/ 2 w 37"/>
                <a:gd name="T15" fmla="*/ 7 h 34"/>
                <a:gd name="T16" fmla="*/ 4 w 37"/>
                <a:gd name="T17" fmla="*/ 8 h 34"/>
                <a:gd name="T18" fmla="*/ 30 w 37"/>
                <a:gd name="T19" fmla="*/ 34 h 34"/>
                <a:gd name="T20" fmla="*/ 32 w 37"/>
                <a:gd name="T21" fmla="*/ 34 h 34"/>
                <a:gd name="T22" fmla="*/ 34 w 37"/>
                <a:gd name="T23" fmla="*/ 34 h 34"/>
                <a:gd name="T24" fmla="*/ 35 w 37"/>
                <a:gd name="T25" fmla="*/ 34 h 34"/>
                <a:gd name="T26" fmla="*/ 37 w 37"/>
                <a:gd name="T27" fmla="*/ 34 h 34"/>
                <a:gd name="T28" fmla="*/ 37 w 37"/>
                <a:gd name="T29" fmla="*/ 31 h 34"/>
                <a:gd name="T30" fmla="*/ 37 w 37"/>
                <a:gd name="T31" fmla="*/ 31 h 34"/>
                <a:gd name="T32" fmla="*/ 37 w 37"/>
                <a:gd name="T33" fmla="*/ 29 h 34"/>
                <a:gd name="T34" fmla="*/ 35 w 37"/>
                <a:gd name="T35" fmla="*/ 27 h 34"/>
                <a:gd name="T36" fmla="*/ 9 w 37"/>
                <a:gd name="T3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4">
                  <a:moveTo>
                    <a:pt x="9" y="0"/>
                  </a:move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7"/>
                  </a:lnTo>
                  <a:lnTo>
                    <a:pt x="4" y="8"/>
                  </a:lnTo>
                  <a:lnTo>
                    <a:pt x="30" y="34"/>
                  </a:lnTo>
                  <a:lnTo>
                    <a:pt x="32" y="34"/>
                  </a:lnTo>
                  <a:lnTo>
                    <a:pt x="34" y="34"/>
                  </a:lnTo>
                  <a:lnTo>
                    <a:pt x="35" y="34"/>
                  </a:lnTo>
                  <a:lnTo>
                    <a:pt x="37" y="34"/>
                  </a:lnTo>
                  <a:lnTo>
                    <a:pt x="37" y="31"/>
                  </a:lnTo>
                  <a:lnTo>
                    <a:pt x="37" y="31"/>
                  </a:lnTo>
                  <a:lnTo>
                    <a:pt x="37" y="29"/>
                  </a:lnTo>
                  <a:lnTo>
                    <a:pt x="35" y="2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44" name="Freeform 364"/>
            <p:cNvSpPr>
              <a:spLocks/>
            </p:cNvSpPr>
            <p:nvPr/>
          </p:nvSpPr>
          <p:spPr bwMode="auto">
            <a:xfrm>
              <a:off x="1608" y="2895"/>
              <a:ext cx="18" cy="18"/>
            </a:xfrm>
            <a:custGeom>
              <a:avLst/>
              <a:gdLst>
                <a:gd name="T0" fmla="*/ 6 w 37"/>
                <a:gd name="T1" fmla="*/ 2 h 36"/>
                <a:gd name="T2" fmla="*/ 4 w 37"/>
                <a:gd name="T3" fmla="*/ 0 h 36"/>
                <a:gd name="T4" fmla="*/ 4 w 37"/>
                <a:gd name="T5" fmla="*/ 0 h 36"/>
                <a:gd name="T6" fmla="*/ 0 w 37"/>
                <a:gd name="T7" fmla="*/ 2 h 36"/>
                <a:gd name="T8" fmla="*/ 0 w 37"/>
                <a:gd name="T9" fmla="*/ 4 h 36"/>
                <a:gd name="T10" fmla="*/ 0 w 37"/>
                <a:gd name="T11" fmla="*/ 5 h 36"/>
                <a:gd name="T12" fmla="*/ 0 w 37"/>
                <a:gd name="T13" fmla="*/ 7 h 36"/>
                <a:gd name="T14" fmla="*/ 0 w 37"/>
                <a:gd name="T15" fmla="*/ 9 h 36"/>
                <a:gd name="T16" fmla="*/ 0 w 37"/>
                <a:gd name="T17" fmla="*/ 11 h 36"/>
                <a:gd name="T18" fmla="*/ 30 w 37"/>
                <a:gd name="T19" fmla="*/ 36 h 36"/>
                <a:gd name="T20" fmla="*/ 32 w 37"/>
                <a:gd name="T21" fmla="*/ 36 h 36"/>
                <a:gd name="T22" fmla="*/ 33 w 37"/>
                <a:gd name="T23" fmla="*/ 36 h 36"/>
                <a:gd name="T24" fmla="*/ 33 w 37"/>
                <a:gd name="T25" fmla="*/ 36 h 36"/>
                <a:gd name="T26" fmla="*/ 37 w 37"/>
                <a:gd name="T27" fmla="*/ 33 h 36"/>
                <a:gd name="T28" fmla="*/ 37 w 37"/>
                <a:gd name="T29" fmla="*/ 31 h 36"/>
                <a:gd name="T30" fmla="*/ 37 w 37"/>
                <a:gd name="T31" fmla="*/ 31 h 36"/>
                <a:gd name="T32" fmla="*/ 37 w 37"/>
                <a:gd name="T33" fmla="*/ 28 h 36"/>
                <a:gd name="T34" fmla="*/ 33 w 37"/>
                <a:gd name="T35" fmla="*/ 26 h 36"/>
                <a:gd name="T36" fmla="*/ 6 w 37"/>
                <a:gd name="T37" fmla="*/ 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6">
                  <a:moveTo>
                    <a:pt x="6" y="2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1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37" y="33"/>
                  </a:lnTo>
                  <a:lnTo>
                    <a:pt x="37" y="31"/>
                  </a:lnTo>
                  <a:lnTo>
                    <a:pt x="37" y="31"/>
                  </a:lnTo>
                  <a:lnTo>
                    <a:pt x="37" y="28"/>
                  </a:lnTo>
                  <a:lnTo>
                    <a:pt x="33" y="26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45" name="Freeform 365"/>
            <p:cNvSpPr>
              <a:spLocks/>
            </p:cNvSpPr>
            <p:nvPr/>
          </p:nvSpPr>
          <p:spPr bwMode="auto">
            <a:xfrm>
              <a:off x="1632" y="2919"/>
              <a:ext cx="18" cy="17"/>
            </a:xfrm>
            <a:custGeom>
              <a:avLst/>
              <a:gdLst>
                <a:gd name="T0" fmla="*/ 7 w 37"/>
                <a:gd name="T1" fmla="*/ 0 h 35"/>
                <a:gd name="T2" fmla="*/ 6 w 37"/>
                <a:gd name="T3" fmla="*/ 0 h 35"/>
                <a:gd name="T4" fmla="*/ 4 w 37"/>
                <a:gd name="T5" fmla="*/ 0 h 35"/>
                <a:gd name="T6" fmla="*/ 2 w 37"/>
                <a:gd name="T7" fmla="*/ 0 h 35"/>
                <a:gd name="T8" fmla="*/ 0 w 37"/>
                <a:gd name="T9" fmla="*/ 2 h 35"/>
                <a:gd name="T10" fmla="*/ 0 w 37"/>
                <a:gd name="T11" fmla="*/ 2 h 35"/>
                <a:gd name="T12" fmla="*/ 0 w 37"/>
                <a:gd name="T13" fmla="*/ 6 h 35"/>
                <a:gd name="T14" fmla="*/ 0 w 37"/>
                <a:gd name="T15" fmla="*/ 7 h 35"/>
                <a:gd name="T16" fmla="*/ 2 w 37"/>
                <a:gd name="T17" fmla="*/ 7 h 35"/>
                <a:gd name="T18" fmla="*/ 30 w 37"/>
                <a:gd name="T19" fmla="*/ 35 h 35"/>
                <a:gd name="T20" fmla="*/ 32 w 37"/>
                <a:gd name="T21" fmla="*/ 35 h 35"/>
                <a:gd name="T22" fmla="*/ 34 w 37"/>
                <a:gd name="T23" fmla="*/ 35 h 35"/>
                <a:gd name="T24" fmla="*/ 35 w 37"/>
                <a:gd name="T25" fmla="*/ 35 h 35"/>
                <a:gd name="T26" fmla="*/ 35 w 37"/>
                <a:gd name="T27" fmla="*/ 35 h 35"/>
                <a:gd name="T28" fmla="*/ 37 w 37"/>
                <a:gd name="T29" fmla="*/ 33 h 35"/>
                <a:gd name="T30" fmla="*/ 37 w 37"/>
                <a:gd name="T31" fmla="*/ 30 h 35"/>
                <a:gd name="T32" fmla="*/ 35 w 37"/>
                <a:gd name="T33" fmla="*/ 30 h 35"/>
                <a:gd name="T34" fmla="*/ 35 w 37"/>
                <a:gd name="T35" fmla="*/ 28 h 35"/>
                <a:gd name="T36" fmla="*/ 7 w 37"/>
                <a:gd name="T3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5">
                  <a:moveTo>
                    <a:pt x="7" y="0"/>
                  </a:move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7"/>
                  </a:lnTo>
                  <a:lnTo>
                    <a:pt x="2" y="7"/>
                  </a:lnTo>
                  <a:lnTo>
                    <a:pt x="30" y="35"/>
                  </a:lnTo>
                  <a:lnTo>
                    <a:pt x="32" y="35"/>
                  </a:lnTo>
                  <a:lnTo>
                    <a:pt x="34" y="35"/>
                  </a:lnTo>
                  <a:lnTo>
                    <a:pt x="35" y="35"/>
                  </a:lnTo>
                  <a:lnTo>
                    <a:pt x="35" y="35"/>
                  </a:lnTo>
                  <a:lnTo>
                    <a:pt x="37" y="33"/>
                  </a:lnTo>
                  <a:lnTo>
                    <a:pt x="37" y="30"/>
                  </a:lnTo>
                  <a:lnTo>
                    <a:pt x="35" y="30"/>
                  </a:lnTo>
                  <a:lnTo>
                    <a:pt x="35" y="2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46" name="Freeform 366"/>
            <p:cNvSpPr>
              <a:spLocks/>
            </p:cNvSpPr>
            <p:nvPr/>
          </p:nvSpPr>
          <p:spPr bwMode="auto">
            <a:xfrm>
              <a:off x="1655" y="2942"/>
              <a:ext cx="19" cy="19"/>
            </a:xfrm>
            <a:custGeom>
              <a:avLst/>
              <a:gdLst>
                <a:gd name="T0" fmla="*/ 9 w 39"/>
                <a:gd name="T1" fmla="*/ 2 h 38"/>
                <a:gd name="T2" fmla="*/ 7 w 39"/>
                <a:gd name="T3" fmla="*/ 0 h 38"/>
                <a:gd name="T4" fmla="*/ 6 w 39"/>
                <a:gd name="T5" fmla="*/ 0 h 38"/>
                <a:gd name="T6" fmla="*/ 4 w 39"/>
                <a:gd name="T7" fmla="*/ 2 h 38"/>
                <a:gd name="T8" fmla="*/ 2 w 39"/>
                <a:gd name="T9" fmla="*/ 4 h 38"/>
                <a:gd name="T10" fmla="*/ 0 w 39"/>
                <a:gd name="T11" fmla="*/ 5 h 38"/>
                <a:gd name="T12" fmla="*/ 0 w 39"/>
                <a:gd name="T13" fmla="*/ 7 h 38"/>
                <a:gd name="T14" fmla="*/ 2 w 39"/>
                <a:gd name="T15" fmla="*/ 11 h 38"/>
                <a:gd name="T16" fmla="*/ 4 w 39"/>
                <a:gd name="T17" fmla="*/ 11 h 38"/>
                <a:gd name="T18" fmla="*/ 32 w 39"/>
                <a:gd name="T19" fmla="*/ 38 h 38"/>
                <a:gd name="T20" fmla="*/ 34 w 39"/>
                <a:gd name="T21" fmla="*/ 38 h 38"/>
                <a:gd name="T22" fmla="*/ 34 w 39"/>
                <a:gd name="T23" fmla="*/ 38 h 38"/>
                <a:gd name="T24" fmla="*/ 35 w 39"/>
                <a:gd name="T25" fmla="*/ 38 h 38"/>
                <a:gd name="T26" fmla="*/ 37 w 39"/>
                <a:gd name="T27" fmla="*/ 35 h 38"/>
                <a:gd name="T28" fmla="*/ 39 w 39"/>
                <a:gd name="T29" fmla="*/ 33 h 38"/>
                <a:gd name="T30" fmla="*/ 39 w 39"/>
                <a:gd name="T31" fmla="*/ 33 h 38"/>
                <a:gd name="T32" fmla="*/ 37 w 39"/>
                <a:gd name="T33" fmla="*/ 29 h 38"/>
                <a:gd name="T34" fmla="*/ 35 w 39"/>
                <a:gd name="T35" fmla="*/ 28 h 38"/>
                <a:gd name="T36" fmla="*/ 9 w 39"/>
                <a:gd name="T37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38">
                  <a:moveTo>
                    <a:pt x="9" y="2"/>
                  </a:moveTo>
                  <a:lnTo>
                    <a:pt x="7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1"/>
                  </a:lnTo>
                  <a:lnTo>
                    <a:pt x="32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5" y="38"/>
                  </a:lnTo>
                  <a:lnTo>
                    <a:pt x="37" y="35"/>
                  </a:lnTo>
                  <a:lnTo>
                    <a:pt x="39" y="33"/>
                  </a:lnTo>
                  <a:lnTo>
                    <a:pt x="39" y="33"/>
                  </a:lnTo>
                  <a:lnTo>
                    <a:pt x="37" y="29"/>
                  </a:lnTo>
                  <a:lnTo>
                    <a:pt x="35" y="28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47" name="Freeform 367"/>
            <p:cNvSpPr>
              <a:spLocks/>
            </p:cNvSpPr>
            <p:nvPr/>
          </p:nvSpPr>
          <p:spPr bwMode="auto">
            <a:xfrm>
              <a:off x="1680" y="2966"/>
              <a:ext cx="18" cy="18"/>
            </a:xfrm>
            <a:custGeom>
              <a:avLst/>
              <a:gdLst>
                <a:gd name="T0" fmla="*/ 7 w 37"/>
                <a:gd name="T1" fmla="*/ 0 h 37"/>
                <a:gd name="T2" fmla="*/ 6 w 37"/>
                <a:gd name="T3" fmla="*/ 0 h 37"/>
                <a:gd name="T4" fmla="*/ 4 w 37"/>
                <a:gd name="T5" fmla="*/ 0 h 37"/>
                <a:gd name="T6" fmla="*/ 4 w 37"/>
                <a:gd name="T7" fmla="*/ 0 h 37"/>
                <a:gd name="T8" fmla="*/ 2 w 37"/>
                <a:gd name="T9" fmla="*/ 2 h 37"/>
                <a:gd name="T10" fmla="*/ 0 w 37"/>
                <a:gd name="T11" fmla="*/ 4 h 37"/>
                <a:gd name="T12" fmla="*/ 0 w 37"/>
                <a:gd name="T13" fmla="*/ 6 h 37"/>
                <a:gd name="T14" fmla="*/ 2 w 37"/>
                <a:gd name="T15" fmla="*/ 7 h 37"/>
                <a:gd name="T16" fmla="*/ 4 w 37"/>
                <a:gd name="T17" fmla="*/ 9 h 37"/>
                <a:gd name="T18" fmla="*/ 30 w 37"/>
                <a:gd name="T19" fmla="*/ 37 h 37"/>
                <a:gd name="T20" fmla="*/ 32 w 37"/>
                <a:gd name="T21" fmla="*/ 37 h 37"/>
                <a:gd name="T22" fmla="*/ 33 w 37"/>
                <a:gd name="T23" fmla="*/ 37 h 37"/>
                <a:gd name="T24" fmla="*/ 35 w 37"/>
                <a:gd name="T25" fmla="*/ 37 h 37"/>
                <a:gd name="T26" fmla="*/ 37 w 37"/>
                <a:gd name="T27" fmla="*/ 35 h 37"/>
                <a:gd name="T28" fmla="*/ 37 w 37"/>
                <a:gd name="T29" fmla="*/ 33 h 37"/>
                <a:gd name="T30" fmla="*/ 37 w 37"/>
                <a:gd name="T31" fmla="*/ 31 h 37"/>
                <a:gd name="T32" fmla="*/ 37 w 37"/>
                <a:gd name="T33" fmla="*/ 30 h 37"/>
                <a:gd name="T34" fmla="*/ 35 w 37"/>
                <a:gd name="T35" fmla="*/ 28 h 37"/>
                <a:gd name="T36" fmla="*/ 7 w 37"/>
                <a:gd name="T3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7">
                  <a:moveTo>
                    <a:pt x="7" y="0"/>
                  </a:move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2" y="7"/>
                  </a:lnTo>
                  <a:lnTo>
                    <a:pt x="4" y="9"/>
                  </a:lnTo>
                  <a:lnTo>
                    <a:pt x="30" y="37"/>
                  </a:lnTo>
                  <a:lnTo>
                    <a:pt x="32" y="37"/>
                  </a:lnTo>
                  <a:lnTo>
                    <a:pt x="33" y="37"/>
                  </a:lnTo>
                  <a:lnTo>
                    <a:pt x="35" y="37"/>
                  </a:lnTo>
                  <a:lnTo>
                    <a:pt x="37" y="35"/>
                  </a:lnTo>
                  <a:lnTo>
                    <a:pt x="37" y="33"/>
                  </a:lnTo>
                  <a:lnTo>
                    <a:pt x="37" y="31"/>
                  </a:lnTo>
                  <a:lnTo>
                    <a:pt x="37" y="30"/>
                  </a:lnTo>
                  <a:lnTo>
                    <a:pt x="35" y="2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48" name="Freeform 368"/>
            <p:cNvSpPr>
              <a:spLocks/>
            </p:cNvSpPr>
            <p:nvPr/>
          </p:nvSpPr>
          <p:spPr bwMode="auto">
            <a:xfrm>
              <a:off x="1703" y="2989"/>
              <a:ext cx="19" cy="19"/>
            </a:xfrm>
            <a:custGeom>
              <a:avLst/>
              <a:gdLst>
                <a:gd name="T0" fmla="*/ 7 w 39"/>
                <a:gd name="T1" fmla="*/ 2 h 38"/>
                <a:gd name="T2" fmla="*/ 6 w 39"/>
                <a:gd name="T3" fmla="*/ 0 h 38"/>
                <a:gd name="T4" fmla="*/ 4 w 39"/>
                <a:gd name="T5" fmla="*/ 0 h 38"/>
                <a:gd name="T6" fmla="*/ 2 w 39"/>
                <a:gd name="T7" fmla="*/ 2 h 38"/>
                <a:gd name="T8" fmla="*/ 0 w 39"/>
                <a:gd name="T9" fmla="*/ 3 h 38"/>
                <a:gd name="T10" fmla="*/ 0 w 39"/>
                <a:gd name="T11" fmla="*/ 5 h 38"/>
                <a:gd name="T12" fmla="*/ 0 w 39"/>
                <a:gd name="T13" fmla="*/ 7 h 38"/>
                <a:gd name="T14" fmla="*/ 0 w 39"/>
                <a:gd name="T15" fmla="*/ 8 h 38"/>
                <a:gd name="T16" fmla="*/ 2 w 39"/>
                <a:gd name="T17" fmla="*/ 10 h 38"/>
                <a:gd name="T18" fmla="*/ 32 w 39"/>
                <a:gd name="T19" fmla="*/ 36 h 38"/>
                <a:gd name="T20" fmla="*/ 34 w 39"/>
                <a:gd name="T21" fmla="*/ 38 h 38"/>
                <a:gd name="T22" fmla="*/ 35 w 39"/>
                <a:gd name="T23" fmla="*/ 38 h 38"/>
                <a:gd name="T24" fmla="*/ 35 w 39"/>
                <a:gd name="T25" fmla="*/ 36 h 38"/>
                <a:gd name="T26" fmla="*/ 39 w 39"/>
                <a:gd name="T27" fmla="*/ 34 h 38"/>
                <a:gd name="T28" fmla="*/ 39 w 39"/>
                <a:gd name="T29" fmla="*/ 33 h 38"/>
                <a:gd name="T30" fmla="*/ 39 w 39"/>
                <a:gd name="T31" fmla="*/ 31 h 38"/>
                <a:gd name="T32" fmla="*/ 39 w 39"/>
                <a:gd name="T33" fmla="*/ 29 h 38"/>
                <a:gd name="T34" fmla="*/ 35 w 39"/>
                <a:gd name="T35" fmla="*/ 27 h 38"/>
                <a:gd name="T36" fmla="*/ 7 w 39"/>
                <a:gd name="T37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38">
                  <a:moveTo>
                    <a:pt x="7" y="2"/>
                  </a:move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8"/>
                  </a:lnTo>
                  <a:lnTo>
                    <a:pt x="2" y="10"/>
                  </a:lnTo>
                  <a:lnTo>
                    <a:pt x="32" y="36"/>
                  </a:lnTo>
                  <a:lnTo>
                    <a:pt x="34" y="38"/>
                  </a:lnTo>
                  <a:lnTo>
                    <a:pt x="35" y="38"/>
                  </a:lnTo>
                  <a:lnTo>
                    <a:pt x="35" y="36"/>
                  </a:lnTo>
                  <a:lnTo>
                    <a:pt x="39" y="34"/>
                  </a:lnTo>
                  <a:lnTo>
                    <a:pt x="39" y="33"/>
                  </a:lnTo>
                  <a:lnTo>
                    <a:pt x="39" y="31"/>
                  </a:lnTo>
                  <a:lnTo>
                    <a:pt x="39" y="29"/>
                  </a:lnTo>
                  <a:lnTo>
                    <a:pt x="35" y="27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49" name="Freeform 369"/>
            <p:cNvSpPr>
              <a:spLocks/>
            </p:cNvSpPr>
            <p:nvPr/>
          </p:nvSpPr>
          <p:spPr bwMode="auto">
            <a:xfrm>
              <a:off x="1728" y="3013"/>
              <a:ext cx="18" cy="18"/>
            </a:xfrm>
            <a:custGeom>
              <a:avLst/>
              <a:gdLst>
                <a:gd name="T0" fmla="*/ 7 w 37"/>
                <a:gd name="T1" fmla="*/ 0 h 36"/>
                <a:gd name="T2" fmla="*/ 5 w 37"/>
                <a:gd name="T3" fmla="*/ 0 h 36"/>
                <a:gd name="T4" fmla="*/ 4 w 37"/>
                <a:gd name="T5" fmla="*/ 0 h 36"/>
                <a:gd name="T6" fmla="*/ 2 w 37"/>
                <a:gd name="T7" fmla="*/ 0 h 36"/>
                <a:gd name="T8" fmla="*/ 0 w 37"/>
                <a:gd name="T9" fmla="*/ 2 h 36"/>
                <a:gd name="T10" fmla="*/ 0 w 37"/>
                <a:gd name="T11" fmla="*/ 4 h 36"/>
                <a:gd name="T12" fmla="*/ 0 w 37"/>
                <a:gd name="T13" fmla="*/ 5 h 36"/>
                <a:gd name="T14" fmla="*/ 0 w 37"/>
                <a:gd name="T15" fmla="*/ 7 h 36"/>
                <a:gd name="T16" fmla="*/ 2 w 37"/>
                <a:gd name="T17" fmla="*/ 9 h 36"/>
                <a:gd name="T18" fmla="*/ 30 w 37"/>
                <a:gd name="T19" fmla="*/ 36 h 36"/>
                <a:gd name="T20" fmla="*/ 32 w 37"/>
                <a:gd name="T21" fmla="*/ 36 h 36"/>
                <a:gd name="T22" fmla="*/ 32 w 37"/>
                <a:gd name="T23" fmla="*/ 36 h 36"/>
                <a:gd name="T24" fmla="*/ 33 w 37"/>
                <a:gd name="T25" fmla="*/ 36 h 36"/>
                <a:gd name="T26" fmla="*/ 35 w 37"/>
                <a:gd name="T27" fmla="*/ 35 h 36"/>
                <a:gd name="T28" fmla="*/ 37 w 37"/>
                <a:gd name="T29" fmla="*/ 33 h 36"/>
                <a:gd name="T30" fmla="*/ 37 w 37"/>
                <a:gd name="T31" fmla="*/ 31 h 36"/>
                <a:gd name="T32" fmla="*/ 35 w 37"/>
                <a:gd name="T33" fmla="*/ 29 h 36"/>
                <a:gd name="T34" fmla="*/ 33 w 37"/>
                <a:gd name="T35" fmla="*/ 28 h 36"/>
                <a:gd name="T36" fmla="*/ 7 w 37"/>
                <a:gd name="T3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6">
                  <a:moveTo>
                    <a:pt x="7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3" y="36"/>
                  </a:lnTo>
                  <a:lnTo>
                    <a:pt x="35" y="35"/>
                  </a:lnTo>
                  <a:lnTo>
                    <a:pt x="37" y="33"/>
                  </a:lnTo>
                  <a:lnTo>
                    <a:pt x="37" y="31"/>
                  </a:lnTo>
                  <a:lnTo>
                    <a:pt x="35" y="29"/>
                  </a:lnTo>
                  <a:lnTo>
                    <a:pt x="33" y="2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50" name="Freeform 370"/>
            <p:cNvSpPr>
              <a:spLocks/>
            </p:cNvSpPr>
            <p:nvPr/>
          </p:nvSpPr>
          <p:spPr bwMode="auto">
            <a:xfrm>
              <a:off x="1751" y="3036"/>
              <a:ext cx="19" cy="19"/>
            </a:xfrm>
            <a:custGeom>
              <a:avLst/>
              <a:gdLst>
                <a:gd name="T0" fmla="*/ 7 w 39"/>
                <a:gd name="T1" fmla="*/ 1 h 37"/>
                <a:gd name="T2" fmla="*/ 6 w 39"/>
                <a:gd name="T3" fmla="*/ 0 h 37"/>
                <a:gd name="T4" fmla="*/ 6 w 39"/>
                <a:gd name="T5" fmla="*/ 0 h 37"/>
                <a:gd name="T6" fmla="*/ 4 w 39"/>
                <a:gd name="T7" fmla="*/ 1 h 37"/>
                <a:gd name="T8" fmla="*/ 2 w 39"/>
                <a:gd name="T9" fmla="*/ 3 h 37"/>
                <a:gd name="T10" fmla="*/ 0 w 39"/>
                <a:gd name="T11" fmla="*/ 5 h 37"/>
                <a:gd name="T12" fmla="*/ 0 w 39"/>
                <a:gd name="T13" fmla="*/ 6 h 37"/>
                <a:gd name="T14" fmla="*/ 2 w 39"/>
                <a:gd name="T15" fmla="*/ 8 h 37"/>
                <a:gd name="T16" fmla="*/ 4 w 39"/>
                <a:gd name="T17" fmla="*/ 10 h 37"/>
                <a:gd name="T18" fmla="*/ 30 w 39"/>
                <a:gd name="T19" fmla="*/ 36 h 37"/>
                <a:gd name="T20" fmla="*/ 32 w 39"/>
                <a:gd name="T21" fmla="*/ 37 h 37"/>
                <a:gd name="T22" fmla="*/ 33 w 39"/>
                <a:gd name="T23" fmla="*/ 37 h 37"/>
                <a:gd name="T24" fmla="*/ 35 w 39"/>
                <a:gd name="T25" fmla="*/ 36 h 37"/>
                <a:gd name="T26" fmla="*/ 37 w 39"/>
                <a:gd name="T27" fmla="*/ 34 h 37"/>
                <a:gd name="T28" fmla="*/ 39 w 39"/>
                <a:gd name="T29" fmla="*/ 32 h 37"/>
                <a:gd name="T30" fmla="*/ 39 w 39"/>
                <a:gd name="T31" fmla="*/ 31 h 37"/>
                <a:gd name="T32" fmla="*/ 37 w 39"/>
                <a:gd name="T33" fmla="*/ 29 h 37"/>
                <a:gd name="T34" fmla="*/ 35 w 39"/>
                <a:gd name="T35" fmla="*/ 27 h 37"/>
                <a:gd name="T36" fmla="*/ 7 w 39"/>
                <a:gd name="T37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37">
                  <a:moveTo>
                    <a:pt x="7" y="1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10"/>
                  </a:lnTo>
                  <a:lnTo>
                    <a:pt x="30" y="36"/>
                  </a:lnTo>
                  <a:lnTo>
                    <a:pt x="32" y="37"/>
                  </a:lnTo>
                  <a:lnTo>
                    <a:pt x="33" y="37"/>
                  </a:lnTo>
                  <a:lnTo>
                    <a:pt x="35" y="36"/>
                  </a:lnTo>
                  <a:lnTo>
                    <a:pt x="37" y="34"/>
                  </a:lnTo>
                  <a:lnTo>
                    <a:pt x="39" y="32"/>
                  </a:lnTo>
                  <a:lnTo>
                    <a:pt x="39" y="31"/>
                  </a:lnTo>
                  <a:lnTo>
                    <a:pt x="37" y="29"/>
                  </a:lnTo>
                  <a:lnTo>
                    <a:pt x="35" y="27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51" name="Freeform 371"/>
            <p:cNvSpPr>
              <a:spLocks/>
            </p:cNvSpPr>
            <p:nvPr/>
          </p:nvSpPr>
          <p:spPr bwMode="auto">
            <a:xfrm>
              <a:off x="1775" y="3060"/>
              <a:ext cx="19" cy="18"/>
            </a:xfrm>
            <a:custGeom>
              <a:avLst/>
              <a:gdLst>
                <a:gd name="T0" fmla="*/ 9 w 39"/>
                <a:gd name="T1" fmla="*/ 0 h 36"/>
                <a:gd name="T2" fmla="*/ 7 w 39"/>
                <a:gd name="T3" fmla="*/ 0 h 36"/>
                <a:gd name="T4" fmla="*/ 6 w 39"/>
                <a:gd name="T5" fmla="*/ 0 h 36"/>
                <a:gd name="T6" fmla="*/ 4 w 39"/>
                <a:gd name="T7" fmla="*/ 0 h 36"/>
                <a:gd name="T8" fmla="*/ 2 w 39"/>
                <a:gd name="T9" fmla="*/ 1 h 36"/>
                <a:gd name="T10" fmla="*/ 0 w 39"/>
                <a:gd name="T11" fmla="*/ 3 h 36"/>
                <a:gd name="T12" fmla="*/ 0 w 39"/>
                <a:gd name="T13" fmla="*/ 5 h 36"/>
                <a:gd name="T14" fmla="*/ 2 w 39"/>
                <a:gd name="T15" fmla="*/ 7 h 36"/>
                <a:gd name="T16" fmla="*/ 4 w 39"/>
                <a:gd name="T17" fmla="*/ 8 h 36"/>
                <a:gd name="T18" fmla="*/ 32 w 39"/>
                <a:gd name="T19" fmla="*/ 36 h 36"/>
                <a:gd name="T20" fmla="*/ 34 w 39"/>
                <a:gd name="T21" fmla="*/ 36 h 36"/>
                <a:gd name="T22" fmla="*/ 35 w 39"/>
                <a:gd name="T23" fmla="*/ 36 h 36"/>
                <a:gd name="T24" fmla="*/ 37 w 39"/>
                <a:gd name="T25" fmla="*/ 36 h 36"/>
                <a:gd name="T26" fmla="*/ 39 w 39"/>
                <a:gd name="T27" fmla="*/ 34 h 36"/>
                <a:gd name="T28" fmla="*/ 39 w 39"/>
                <a:gd name="T29" fmla="*/ 32 h 36"/>
                <a:gd name="T30" fmla="*/ 39 w 39"/>
                <a:gd name="T31" fmla="*/ 31 h 36"/>
                <a:gd name="T32" fmla="*/ 39 w 39"/>
                <a:gd name="T33" fmla="*/ 29 h 36"/>
                <a:gd name="T34" fmla="*/ 37 w 39"/>
                <a:gd name="T35" fmla="*/ 27 h 36"/>
                <a:gd name="T36" fmla="*/ 9 w 39"/>
                <a:gd name="T3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36">
                  <a:moveTo>
                    <a:pt x="9" y="0"/>
                  </a:move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7"/>
                  </a:lnTo>
                  <a:lnTo>
                    <a:pt x="4" y="8"/>
                  </a:lnTo>
                  <a:lnTo>
                    <a:pt x="32" y="36"/>
                  </a:lnTo>
                  <a:lnTo>
                    <a:pt x="34" y="36"/>
                  </a:lnTo>
                  <a:lnTo>
                    <a:pt x="35" y="36"/>
                  </a:lnTo>
                  <a:lnTo>
                    <a:pt x="37" y="36"/>
                  </a:lnTo>
                  <a:lnTo>
                    <a:pt x="39" y="34"/>
                  </a:lnTo>
                  <a:lnTo>
                    <a:pt x="39" y="32"/>
                  </a:lnTo>
                  <a:lnTo>
                    <a:pt x="39" y="31"/>
                  </a:lnTo>
                  <a:lnTo>
                    <a:pt x="39" y="29"/>
                  </a:lnTo>
                  <a:lnTo>
                    <a:pt x="37" y="2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52" name="Freeform 372"/>
            <p:cNvSpPr>
              <a:spLocks/>
            </p:cNvSpPr>
            <p:nvPr/>
          </p:nvSpPr>
          <p:spPr bwMode="auto">
            <a:xfrm>
              <a:off x="1799" y="3084"/>
              <a:ext cx="18" cy="19"/>
            </a:xfrm>
            <a:custGeom>
              <a:avLst/>
              <a:gdLst>
                <a:gd name="T0" fmla="*/ 7 w 37"/>
                <a:gd name="T1" fmla="*/ 2 h 38"/>
                <a:gd name="T2" fmla="*/ 5 w 37"/>
                <a:gd name="T3" fmla="*/ 0 h 38"/>
                <a:gd name="T4" fmla="*/ 4 w 37"/>
                <a:gd name="T5" fmla="*/ 0 h 38"/>
                <a:gd name="T6" fmla="*/ 2 w 37"/>
                <a:gd name="T7" fmla="*/ 2 h 38"/>
                <a:gd name="T8" fmla="*/ 0 w 37"/>
                <a:gd name="T9" fmla="*/ 4 h 38"/>
                <a:gd name="T10" fmla="*/ 0 w 37"/>
                <a:gd name="T11" fmla="*/ 5 h 38"/>
                <a:gd name="T12" fmla="*/ 0 w 37"/>
                <a:gd name="T13" fmla="*/ 7 h 38"/>
                <a:gd name="T14" fmla="*/ 0 w 37"/>
                <a:gd name="T15" fmla="*/ 9 h 38"/>
                <a:gd name="T16" fmla="*/ 2 w 37"/>
                <a:gd name="T17" fmla="*/ 11 h 38"/>
                <a:gd name="T18" fmla="*/ 32 w 37"/>
                <a:gd name="T19" fmla="*/ 36 h 38"/>
                <a:gd name="T20" fmla="*/ 33 w 37"/>
                <a:gd name="T21" fmla="*/ 38 h 38"/>
                <a:gd name="T22" fmla="*/ 33 w 37"/>
                <a:gd name="T23" fmla="*/ 38 h 38"/>
                <a:gd name="T24" fmla="*/ 35 w 37"/>
                <a:gd name="T25" fmla="*/ 36 h 38"/>
                <a:gd name="T26" fmla="*/ 37 w 37"/>
                <a:gd name="T27" fmla="*/ 35 h 38"/>
                <a:gd name="T28" fmla="*/ 37 w 37"/>
                <a:gd name="T29" fmla="*/ 33 h 38"/>
                <a:gd name="T30" fmla="*/ 37 w 37"/>
                <a:gd name="T31" fmla="*/ 31 h 38"/>
                <a:gd name="T32" fmla="*/ 37 w 37"/>
                <a:gd name="T33" fmla="*/ 29 h 38"/>
                <a:gd name="T34" fmla="*/ 35 w 37"/>
                <a:gd name="T35" fmla="*/ 28 h 38"/>
                <a:gd name="T36" fmla="*/ 7 w 37"/>
                <a:gd name="T37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8">
                  <a:moveTo>
                    <a:pt x="7" y="2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32" y="36"/>
                  </a:lnTo>
                  <a:lnTo>
                    <a:pt x="33" y="38"/>
                  </a:lnTo>
                  <a:lnTo>
                    <a:pt x="33" y="38"/>
                  </a:lnTo>
                  <a:lnTo>
                    <a:pt x="35" y="36"/>
                  </a:lnTo>
                  <a:lnTo>
                    <a:pt x="37" y="35"/>
                  </a:lnTo>
                  <a:lnTo>
                    <a:pt x="37" y="33"/>
                  </a:lnTo>
                  <a:lnTo>
                    <a:pt x="37" y="31"/>
                  </a:lnTo>
                  <a:lnTo>
                    <a:pt x="37" y="29"/>
                  </a:lnTo>
                  <a:lnTo>
                    <a:pt x="35" y="28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53" name="Freeform 373"/>
            <p:cNvSpPr>
              <a:spLocks/>
            </p:cNvSpPr>
            <p:nvPr/>
          </p:nvSpPr>
          <p:spPr bwMode="auto">
            <a:xfrm>
              <a:off x="1824" y="3107"/>
              <a:ext cx="18" cy="19"/>
            </a:xfrm>
            <a:custGeom>
              <a:avLst/>
              <a:gdLst>
                <a:gd name="T0" fmla="*/ 7 w 37"/>
                <a:gd name="T1" fmla="*/ 0 h 38"/>
                <a:gd name="T2" fmla="*/ 4 w 37"/>
                <a:gd name="T3" fmla="*/ 0 h 38"/>
                <a:gd name="T4" fmla="*/ 4 w 37"/>
                <a:gd name="T5" fmla="*/ 0 h 38"/>
                <a:gd name="T6" fmla="*/ 2 w 37"/>
                <a:gd name="T7" fmla="*/ 0 h 38"/>
                <a:gd name="T8" fmla="*/ 0 w 37"/>
                <a:gd name="T9" fmla="*/ 3 h 38"/>
                <a:gd name="T10" fmla="*/ 0 w 37"/>
                <a:gd name="T11" fmla="*/ 5 h 38"/>
                <a:gd name="T12" fmla="*/ 0 w 37"/>
                <a:gd name="T13" fmla="*/ 5 h 38"/>
                <a:gd name="T14" fmla="*/ 0 w 37"/>
                <a:gd name="T15" fmla="*/ 8 h 38"/>
                <a:gd name="T16" fmla="*/ 2 w 37"/>
                <a:gd name="T17" fmla="*/ 10 h 38"/>
                <a:gd name="T18" fmla="*/ 28 w 37"/>
                <a:gd name="T19" fmla="*/ 38 h 38"/>
                <a:gd name="T20" fmla="*/ 30 w 37"/>
                <a:gd name="T21" fmla="*/ 38 h 38"/>
                <a:gd name="T22" fmla="*/ 31 w 37"/>
                <a:gd name="T23" fmla="*/ 38 h 38"/>
                <a:gd name="T24" fmla="*/ 33 w 37"/>
                <a:gd name="T25" fmla="*/ 38 h 38"/>
                <a:gd name="T26" fmla="*/ 35 w 37"/>
                <a:gd name="T27" fmla="*/ 36 h 38"/>
                <a:gd name="T28" fmla="*/ 37 w 37"/>
                <a:gd name="T29" fmla="*/ 32 h 38"/>
                <a:gd name="T30" fmla="*/ 37 w 37"/>
                <a:gd name="T31" fmla="*/ 32 h 38"/>
                <a:gd name="T32" fmla="*/ 35 w 37"/>
                <a:gd name="T33" fmla="*/ 31 h 38"/>
                <a:gd name="T34" fmla="*/ 33 w 37"/>
                <a:gd name="T35" fmla="*/ 27 h 38"/>
                <a:gd name="T36" fmla="*/ 7 w 37"/>
                <a:gd name="T3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8">
                  <a:moveTo>
                    <a:pt x="7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8" y="38"/>
                  </a:lnTo>
                  <a:lnTo>
                    <a:pt x="30" y="38"/>
                  </a:lnTo>
                  <a:lnTo>
                    <a:pt x="31" y="38"/>
                  </a:lnTo>
                  <a:lnTo>
                    <a:pt x="33" y="38"/>
                  </a:lnTo>
                  <a:lnTo>
                    <a:pt x="35" y="36"/>
                  </a:lnTo>
                  <a:lnTo>
                    <a:pt x="37" y="32"/>
                  </a:lnTo>
                  <a:lnTo>
                    <a:pt x="37" y="32"/>
                  </a:lnTo>
                  <a:lnTo>
                    <a:pt x="35" y="31"/>
                  </a:lnTo>
                  <a:lnTo>
                    <a:pt x="33" y="2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54" name="Freeform 374"/>
            <p:cNvSpPr>
              <a:spLocks/>
            </p:cNvSpPr>
            <p:nvPr/>
          </p:nvSpPr>
          <p:spPr bwMode="auto">
            <a:xfrm>
              <a:off x="1846" y="3130"/>
              <a:ext cx="19" cy="20"/>
            </a:xfrm>
            <a:custGeom>
              <a:avLst/>
              <a:gdLst>
                <a:gd name="T0" fmla="*/ 9 w 39"/>
                <a:gd name="T1" fmla="*/ 2 h 40"/>
                <a:gd name="T2" fmla="*/ 7 w 39"/>
                <a:gd name="T3" fmla="*/ 0 h 40"/>
                <a:gd name="T4" fmla="*/ 6 w 39"/>
                <a:gd name="T5" fmla="*/ 0 h 40"/>
                <a:gd name="T6" fmla="*/ 4 w 39"/>
                <a:gd name="T7" fmla="*/ 2 h 40"/>
                <a:gd name="T8" fmla="*/ 4 w 39"/>
                <a:gd name="T9" fmla="*/ 4 h 40"/>
                <a:gd name="T10" fmla="*/ 0 w 39"/>
                <a:gd name="T11" fmla="*/ 7 h 40"/>
                <a:gd name="T12" fmla="*/ 0 w 39"/>
                <a:gd name="T13" fmla="*/ 7 h 40"/>
                <a:gd name="T14" fmla="*/ 4 w 39"/>
                <a:gd name="T15" fmla="*/ 9 h 40"/>
                <a:gd name="T16" fmla="*/ 4 w 39"/>
                <a:gd name="T17" fmla="*/ 12 h 40"/>
                <a:gd name="T18" fmla="*/ 32 w 39"/>
                <a:gd name="T19" fmla="*/ 36 h 40"/>
                <a:gd name="T20" fmla="*/ 34 w 39"/>
                <a:gd name="T21" fmla="*/ 40 h 40"/>
                <a:gd name="T22" fmla="*/ 35 w 39"/>
                <a:gd name="T23" fmla="*/ 40 h 40"/>
                <a:gd name="T24" fmla="*/ 35 w 39"/>
                <a:gd name="T25" fmla="*/ 36 h 40"/>
                <a:gd name="T26" fmla="*/ 37 w 39"/>
                <a:gd name="T27" fmla="*/ 35 h 40"/>
                <a:gd name="T28" fmla="*/ 39 w 39"/>
                <a:gd name="T29" fmla="*/ 35 h 40"/>
                <a:gd name="T30" fmla="*/ 39 w 39"/>
                <a:gd name="T31" fmla="*/ 31 h 40"/>
                <a:gd name="T32" fmla="*/ 37 w 39"/>
                <a:gd name="T33" fmla="*/ 29 h 40"/>
                <a:gd name="T34" fmla="*/ 35 w 39"/>
                <a:gd name="T35" fmla="*/ 29 h 40"/>
                <a:gd name="T36" fmla="*/ 9 w 39"/>
                <a:gd name="T37" fmla="*/ 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40">
                  <a:moveTo>
                    <a:pt x="9" y="2"/>
                  </a:moveTo>
                  <a:lnTo>
                    <a:pt x="7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4" y="9"/>
                  </a:lnTo>
                  <a:lnTo>
                    <a:pt x="4" y="12"/>
                  </a:lnTo>
                  <a:lnTo>
                    <a:pt x="32" y="36"/>
                  </a:lnTo>
                  <a:lnTo>
                    <a:pt x="34" y="40"/>
                  </a:lnTo>
                  <a:lnTo>
                    <a:pt x="35" y="40"/>
                  </a:lnTo>
                  <a:lnTo>
                    <a:pt x="35" y="36"/>
                  </a:lnTo>
                  <a:lnTo>
                    <a:pt x="37" y="35"/>
                  </a:lnTo>
                  <a:lnTo>
                    <a:pt x="39" y="35"/>
                  </a:lnTo>
                  <a:lnTo>
                    <a:pt x="39" y="31"/>
                  </a:lnTo>
                  <a:lnTo>
                    <a:pt x="37" y="29"/>
                  </a:lnTo>
                  <a:lnTo>
                    <a:pt x="35" y="29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55" name="Freeform 375"/>
            <p:cNvSpPr>
              <a:spLocks/>
            </p:cNvSpPr>
            <p:nvPr/>
          </p:nvSpPr>
          <p:spPr bwMode="auto">
            <a:xfrm>
              <a:off x="1871" y="3155"/>
              <a:ext cx="18" cy="17"/>
            </a:xfrm>
            <a:custGeom>
              <a:avLst/>
              <a:gdLst>
                <a:gd name="T0" fmla="*/ 9 w 37"/>
                <a:gd name="T1" fmla="*/ 0 h 35"/>
                <a:gd name="T2" fmla="*/ 7 w 37"/>
                <a:gd name="T3" fmla="*/ 0 h 35"/>
                <a:gd name="T4" fmla="*/ 6 w 37"/>
                <a:gd name="T5" fmla="*/ 0 h 35"/>
                <a:gd name="T6" fmla="*/ 4 w 37"/>
                <a:gd name="T7" fmla="*/ 0 h 35"/>
                <a:gd name="T8" fmla="*/ 4 w 37"/>
                <a:gd name="T9" fmla="*/ 2 h 35"/>
                <a:gd name="T10" fmla="*/ 0 w 37"/>
                <a:gd name="T11" fmla="*/ 4 h 35"/>
                <a:gd name="T12" fmla="*/ 0 w 37"/>
                <a:gd name="T13" fmla="*/ 4 h 35"/>
                <a:gd name="T14" fmla="*/ 4 w 37"/>
                <a:gd name="T15" fmla="*/ 7 h 35"/>
                <a:gd name="T16" fmla="*/ 4 w 37"/>
                <a:gd name="T17" fmla="*/ 9 h 35"/>
                <a:gd name="T18" fmla="*/ 32 w 37"/>
                <a:gd name="T19" fmla="*/ 35 h 35"/>
                <a:gd name="T20" fmla="*/ 33 w 37"/>
                <a:gd name="T21" fmla="*/ 35 h 35"/>
                <a:gd name="T22" fmla="*/ 33 w 37"/>
                <a:gd name="T23" fmla="*/ 35 h 35"/>
                <a:gd name="T24" fmla="*/ 37 w 37"/>
                <a:gd name="T25" fmla="*/ 35 h 35"/>
                <a:gd name="T26" fmla="*/ 37 w 37"/>
                <a:gd name="T27" fmla="*/ 33 h 35"/>
                <a:gd name="T28" fmla="*/ 37 w 37"/>
                <a:gd name="T29" fmla="*/ 31 h 35"/>
                <a:gd name="T30" fmla="*/ 37 w 37"/>
                <a:gd name="T31" fmla="*/ 29 h 35"/>
                <a:gd name="T32" fmla="*/ 37 w 37"/>
                <a:gd name="T33" fmla="*/ 28 h 35"/>
                <a:gd name="T34" fmla="*/ 37 w 37"/>
                <a:gd name="T35" fmla="*/ 28 h 35"/>
                <a:gd name="T36" fmla="*/ 9 w 37"/>
                <a:gd name="T3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5">
                  <a:moveTo>
                    <a:pt x="9" y="0"/>
                  </a:move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7"/>
                  </a:lnTo>
                  <a:lnTo>
                    <a:pt x="4" y="9"/>
                  </a:lnTo>
                  <a:lnTo>
                    <a:pt x="32" y="35"/>
                  </a:lnTo>
                  <a:lnTo>
                    <a:pt x="33" y="35"/>
                  </a:lnTo>
                  <a:lnTo>
                    <a:pt x="33" y="35"/>
                  </a:lnTo>
                  <a:lnTo>
                    <a:pt x="37" y="35"/>
                  </a:lnTo>
                  <a:lnTo>
                    <a:pt x="37" y="33"/>
                  </a:lnTo>
                  <a:lnTo>
                    <a:pt x="37" y="31"/>
                  </a:lnTo>
                  <a:lnTo>
                    <a:pt x="37" y="29"/>
                  </a:lnTo>
                  <a:lnTo>
                    <a:pt x="37" y="28"/>
                  </a:lnTo>
                  <a:lnTo>
                    <a:pt x="37" y="28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56" name="Freeform 376"/>
            <p:cNvSpPr>
              <a:spLocks/>
            </p:cNvSpPr>
            <p:nvPr/>
          </p:nvSpPr>
          <p:spPr bwMode="auto">
            <a:xfrm>
              <a:off x="1895" y="3177"/>
              <a:ext cx="18" cy="20"/>
            </a:xfrm>
            <a:custGeom>
              <a:avLst/>
              <a:gdLst>
                <a:gd name="T0" fmla="*/ 7 w 37"/>
                <a:gd name="T1" fmla="*/ 2 h 39"/>
                <a:gd name="T2" fmla="*/ 5 w 37"/>
                <a:gd name="T3" fmla="*/ 0 h 39"/>
                <a:gd name="T4" fmla="*/ 4 w 37"/>
                <a:gd name="T5" fmla="*/ 0 h 39"/>
                <a:gd name="T6" fmla="*/ 2 w 37"/>
                <a:gd name="T7" fmla="*/ 2 h 39"/>
                <a:gd name="T8" fmla="*/ 0 w 37"/>
                <a:gd name="T9" fmla="*/ 5 h 39"/>
                <a:gd name="T10" fmla="*/ 0 w 37"/>
                <a:gd name="T11" fmla="*/ 7 h 39"/>
                <a:gd name="T12" fmla="*/ 0 w 37"/>
                <a:gd name="T13" fmla="*/ 7 h 39"/>
                <a:gd name="T14" fmla="*/ 0 w 37"/>
                <a:gd name="T15" fmla="*/ 10 h 39"/>
                <a:gd name="T16" fmla="*/ 2 w 37"/>
                <a:gd name="T17" fmla="*/ 12 h 39"/>
                <a:gd name="T18" fmla="*/ 30 w 37"/>
                <a:gd name="T19" fmla="*/ 36 h 39"/>
                <a:gd name="T20" fmla="*/ 31 w 37"/>
                <a:gd name="T21" fmla="*/ 39 h 39"/>
                <a:gd name="T22" fmla="*/ 33 w 37"/>
                <a:gd name="T23" fmla="*/ 39 h 39"/>
                <a:gd name="T24" fmla="*/ 35 w 37"/>
                <a:gd name="T25" fmla="*/ 36 h 39"/>
                <a:gd name="T26" fmla="*/ 37 w 37"/>
                <a:gd name="T27" fmla="*/ 34 h 39"/>
                <a:gd name="T28" fmla="*/ 37 w 37"/>
                <a:gd name="T29" fmla="*/ 34 h 39"/>
                <a:gd name="T30" fmla="*/ 37 w 37"/>
                <a:gd name="T31" fmla="*/ 33 h 39"/>
                <a:gd name="T32" fmla="*/ 37 w 37"/>
                <a:gd name="T33" fmla="*/ 29 h 39"/>
                <a:gd name="T34" fmla="*/ 35 w 37"/>
                <a:gd name="T35" fmla="*/ 29 h 39"/>
                <a:gd name="T36" fmla="*/ 7 w 37"/>
                <a:gd name="T37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9">
                  <a:moveTo>
                    <a:pt x="7" y="2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30" y="36"/>
                  </a:lnTo>
                  <a:lnTo>
                    <a:pt x="31" y="39"/>
                  </a:lnTo>
                  <a:lnTo>
                    <a:pt x="33" y="39"/>
                  </a:lnTo>
                  <a:lnTo>
                    <a:pt x="35" y="36"/>
                  </a:lnTo>
                  <a:lnTo>
                    <a:pt x="37" y="34"/>
                  </a:lnTo>
                  <a:lnTo>
                    <a:pt x="37" y="34"/>
                  </a:lnTo>
                  <a:lnTo>
                    <a:pt x="37" y="33"/>
                  </a:lnTo>
                  <a:lnTo>
                    <a:pt x="37" y="29"/>
                  </a:lnTo>
                  <a:lnTo>
                    <a:pt x="35" y="29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57" name="Freeform 377"/>
            <p:cNvSpPr>
              <a:spLocks/>
            </p:cNvSpPr>
            <p:nvPr/>
          </p:nvSpPr>
          <p:spPr bwMode="auto">
            <a:xfrm>
              <a:off x="1919" y="3202"/>
              <a:ext cx="18" cy="18"/>
            </a:xfrm>
            <a:custGeom>
              <a:avLst/>
              <a:gdLst>
                <a:gd name="T0" fmla="*/ 5 w 35"/>
                <a:gd name="T1" fmla="*/ 0 h 36"/>
                <a:gd name="T2" fmla="*/ 3 w 35"/>
                <a:gd name="T3" fmla="*/ 0 h 36"/>
                <a:gd name="T4" fmla="*/ 2 w 35"/>
                <a:gd name="T5" fmla="*/ 0 h 36"/>
                <a:gd name="T6" fmla="*/ 2 w 35"/>
                <a:gd name="T7" fmla="*/ 0 h 36"/>
                <a:gd name="T8" fmla="*/ 0 w 35"/>
                <a:gd name="T9" fmla="*/ 2 h 36"/>
                <a:gd name="T10" fmla="*/ 0 w 35"/>
                <a:gd name="T11" fmla="*/ 3 h 36"/>
                <a:gd name="T12" fmla="*/ 0 w 35"/>
                <a:gd name="T13" fmla="*/ 5 h 36"/>
                <a:gd name="T14" fmla="*/ 0 w 35"/>
                <a:gd name="T15" fmla="*/ 7 h 36"/>
                <a:gd name="T16" fmla="*/ 2 w 35"/>
                <a:gd name="T17" fmla="*/ 9 h 36"/>
                <a:gd name="T18" fmla="*/ 28 w 35"/>
                <a:gd name="T19" fmla="*/ 36 h 36"/>
                <a:gd name="T20" fmla="*/ 30 w 35"/>
                <a:gd name="T21" fmla="*/ 36 h 36"/>
                <a:gd name="T22" fmla="*/ 31 w 35"/>
                <a:gd name="T23" fmla="*/ 36 h 36"/>
                <a:gd name="T24" fmla="*/ 31 w 35"/>
                <a:gd name="T25" fmla="*/ 36 h 36"/>
                <a:gd name="T26" fmla="*/ 35 w 35"/>
                <a:gd name="T27" fmla="*/ 34 h 36"/>
                <a:gd name="T28" fmla="*/ 35 w 35"/>
                <a:gd name="T29" fmla="*/ 34 h 36"/>
                <a:gd name="T30" fmla="*/ 35 w 35"/>
                <a:gd name="T31" fmla="*/ 31 h 36"/>
                <a:gd name="T32" fmla="*/ 35 w 35"/>
                <a:gd name="T33" fmla="*/ 29 h 36"/>
                <a:gd name="T34" fmla="*/ 31 w 35"/>
                <a:gd name="T35" fmla="*/ 28 h 36"/>
                <a:gd name="T36" fmla="*/ 5 w 35"/>
                <a:gd name="T3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36">
                  <a:moveTo>
                    <a:pt x="5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28" y="36"/>
                  </a:lnTo>
                  <a:lnTo>
                    <a:pt x="30" y="36"/>
                  </a:lnTo>
                  <a:lnTo>
                    <a:pt x="31" y="36"/>
                  </a:lnTo>
                  <a:lnTo>
                    <a:pt x="31" y="36"/>
                  </a:lnTo>
                  <a:lnTo>
                    <a:pt x="35" y="34"/>
                  </a:lnTo>
                  <a:lnTo>
                    <a:pt x="35" y="34"/>
                  </a:lnTo>
                  <a:lnTo>
                    <a:pt x="35" y="31"/>
                  </a:lnTo>
                  <a:lnTo>
                    <a:pt x="35" y="29"/>
                  </a:lnTo>
                  <a:lnTo>
                    <a:pt x="31" y="28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58" name="Freeform 378"/>
            <p:cNvSpPr>
              <a:spLocks/>
            </p:cNvSpPr>
            <p:nvPr/>
          </p:nvSpPr>
          <p:spPr bwMode="auto">
            <a:xfrm>
              <a:off x="1942" y="3225"/>
              <a:ext cx="19" cy="19"/>
            </a:xfrm>
            <a:custGeom>
              <a:avLst/>
              <a:gdLst>
                <a:gd name="T0" fmla="*/ 9 w 39"/>
                <a:gd name="T1" fmla="*/ 1 h 37"/>
                <a:gd name="T2" fmla="*/ 7 w 39"/>
                <a:gd name="T3" fmla="*/ 0 h 37"/>
                <a:gd name="T4" fmla="*/ 6 w 39"/>
                <a:gd name="T5" fmla="*/ 0 h 37"/>
                <a:gd name="T6" fmla="*/ 4 w 39"/>
                <a:gd name="T7" fmla="*/ 1 h 37"/>
                <a:gd name="T8" fmla="*/ 4 w 39"/>
                <a:gd name="T9" fmla="*/ 3 h 37"/>
                <a:gd name="T10" fmla="*/ 0 w 39"/>
                <a:gd name="T11" fmla="*/ 5 h 37"/>
                <a:gd name="T12" fmla="*/ 0 w 39"/>
                <a:gd name="T13" fmla="*/ 6 h 37"/>
                <a:gd name="T14" fmla="*/ 4 w 39"/>
                <a:gd name="T15" fmla="*/ 8 h 37"/>
                <a:gd name="T16" fmla="*/ 4 w 39"/>
                <a:gd name="T17" fmla="*/ 10 h 37"/>
                <a:gd name="T18" fmla="*/ 32 w 39"/>
                <a:gd name="T19" fmla="*/ 36 h 37"/>
                <a:gd name="T20" fmla="*/ 32 w 39"/>
                <a:gd name="T21" fmla="*/ 37 h 37"/>
                <a:gd name="T22" fmla="*/ 33 w 39"/>
                <a:gd name="T23" fmla="*/ 37 h 37"/>
                <a:gd name="T24" fmla="*/ 35 w 39"/>
                <a:gd name="T25" fmla="*/ 36 h 37"/>
                <a:gd name="T26" fmla="*/ 37 w 39"/>
                <a:gd name="T27" fmla="*/ 34 h 37"/>
                <a:gd name="T28" fmla="*/ 39 w 39"/>
                <a:gd name="T29" fmla="*/ 32 h 37"/>
                <a:gd name="T30" fmla="*/ 39 w 39"/>
                <a:gd name="T31" fmla="*/ 30 h 37"/>
                <a:gd name="T32" fmla="*/ 37 w 39"/>
                <a:gd name="T33" fmla="*/ 29 h 37"/>
                <a:gd name="T34" fmla="*/ 35 w 39"/>
                <a:gd name="T35" fmla="*/ 27 h 37"/>
                <a:gd name="T36" fmla="*/ 9 w 39"/>
                <a:gd name="T37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37">
                  <a:moveTo>
                    <a:pt x="9" y="1"/>
                  </a:moveTo>
                  <a:lnTo>
                    <a:pt x="7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4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4" y="8"/>
                  </a:lnTo>
                  <a:lnTo>
                    <a:pt x="4" y="10"/>
                  </a:lnTo>
                  <a:lnTo>
                    <a:pt x="32" y="36"/>
                  </a:lnTo>
                  <a:lnTo>
                    <a:pt x="32" y="37"/>
                  </a:lnTo>
                  <a:lnTo>
                    <a:pt x="33" y="37"/>
                  </a:lnTo>
                  <a:lnTo>
                    <a:pt x="35" y="36"/>
                  </a:lnTo>
                  <a:lnTo>
                    <a:pt x="37" y="34"/>
                  </a:lnTo>
                  <a:lnTo>
                    <a:pt x="39" y="32"/>
                  </a:lnTo>
                  <a:lnTo>
                    <a:pt x="39" y="30"/>
                  </a:lnTo>
                  <a:lnTo>
                    <a:pt x="37" y="29"/>
                  </a:lnTo>
                  <a:lnTo>
                    <a:pt x="35" y="27"/>
                  </a:lnTo>
                  <a:lnTo>
                    <a:pt x="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59" name="Freeform 379"/>
            <p:cNvSpPr>
              <a:spLocks/>
            </p:cNvSpPr>
            <p:nvPr/>
          </p:nvSpPr>
          <p:spPr bwMode="auto">
            <a:xfrm>
              <a:off x="1967" y="3249"/>
              <a:ext cx="18" cy="18"/>
            </a:xfrm>
            <a:custGeom>
              <a:avLst/>
              <a:gdLst>
                <a:gd name="T0" fmla="*/ 7 w 37"/>
                <a:gd name="T1" fmla="*/ 0 h 36"/>
                <a:gd name="T2" fmla="*/ 7 w 37"/>
                <a:gd name="T3" fmla="*/ 0 h 36"/>
                <a:gd name="T4" fmla="*/ 5 w 37"/>
                <a:gd name="T5" fmla="*/ 0 h 36"/>
                <a:gd name="T6" fmla="*/ 4 w 37"/>
                <a:gd name="T7" fmla="*/ 0 h 36"/>
                <a:gd name="T8" fmla="*/ 2 w 37"/>
                <a:gd name="T9" fmla="*/ 1 h 36"/>
                <a:gd name="T10" fmla="*/ 0 w 37"/>
                <a:gd name="T11" fmla="*/ 3 h 36"/>
                <a:gd name="T12" fmla="*/ 0 w 37"/>
                <a:gd name="T13" fmla="*/ 5 h 36"/>
                <a:gd name="T14" fmla="*/ 2 w 37"/>
                <a:gd name="T15" fmla="*/ 7 h 36"/>
                <a:gd name="T16" fmla="*/ 4 w 37"/>
                <a:gd name="T17" fmla="*/ 8 h 36"/>
                <a:gd name="T18" fmla="*/ 30 w 37"/>
                <a:gd name="T19" fmla="*/ 36 h 36"/>
                <a:gd name="T20" fmla="*/ 32 w 37"/>
                <a:gd name="T21" fmla="*/ 36 h 36"/>
                <a:gd name="T22" fmla="*/ 33 w 37"/>
                <a:gd name="T23" fmla="*/ 36 h 36"/>
                <a:gd name="T24" fmla="*/ 35 w 37"/>
                <a:gd name="T25" fmla="*/ 36 h 36"/>
                <a:gd name="T26" fmla="*/ 37 w 37"/>
                <a:gd name="T27" fmla="*/ 34 h 36"/>
                <a:gd name="T28" fmla="*/ 37 w 37"/>
                <a:gd name="T29" fmla="*/ 32 h 36"/>
                <a:gd name="T30" fmla="*/ 37 w 37"/>
                <a:gd name="T31" fmla="*/ 31 h 36"/>
                <a:gd name="T32" fmla="*/ 37 w 37"/>
                <a:gd name="T33" fmla="*/ 29 h 36"/>
                <a:gd name="T34" fmla="*/ 35 w 37"/>
                <a:gd name="T35" fmla="*/ 27 h 36"/>
                <a:gd name="T36" fmla="*/ 7 w 37"/>
                <a:gd name="T3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6">
                  <a:moveTo>
                    <a:pt x="7" y="0"/>
                  </a:move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7"/>
                  </a:lnTo>
                  <a:lnTo>
                    <a:pt x="4" y="8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3" y="36"/>
                  </a:lnTo>
                  <a:lnTo>
                    <a:pt x="35" y="36"/>
                  </a:lnTo>
                  <a:lnTo>
                    <a:pt x="37" y="34"/>
                  </a:lnTo>
                  <a:lnTo>
                    <a:pt x="37" y="32"/>
                  </a:lnTo>
                  <a:lnTo>
                    <a:pt x="37" y="31"/>
                  </a:lnTo>
                  <a:lnTo>
                    <a:pt x="37" y="29"/>
                  </a:lnTo>
                  <a:lnTo>
                    <a:pt x="35" y="2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60" name="Freeform 380"/>
            <p:cNvSpPr>
              <a:spLocks/>
            </p:cNvSpPr>
            <p:nvPr/>
          </p:nvSpPr>
          <p:spPr bwMode="auto">
            <a:xfrm>
              <a:off x="1991" y="3272"/>
              <a:ext cx="17" cy="19"/>
            </a:xfrm>
            <a:custGeom>
              <a:avLst/>
              <a:gdLst>
                <a:gd name="T0" fmla="*/ 5 w 35"/>
                <a:gd name="T1" fmla="*/ 2 h 38"/>
                <a:gd name="T2" fmla="*/ 3 w 35"/>
                <a:gd name="T3" fmla="*/ 0 h 38"/>
                <a:gd name="T4" fmla="*/ 2 w 35"/>
                <a:gd name="T5" fmla="*/ 0 h 38"/>
                <a:gd name="T6" fmla="*/ 2 w 35"/>
                <a:gd name="T7" fmla="*/ 2 h 38"/>
                <a:gd name="T8" fmla="*/ 0 w 35"/>
                <a:gd name="T9" fmla="*/ 4 h 38"/>
                <a:gd name="T10" fmla="*/ 0 w 35"/>
                <a:gd name="T11" fmla="*/ 5 h 38"/>
                <a:gd name="T12" fmla="*/ 0 w 35"/>
                <a:gd name="T13" fmla="*/ 7 h 38"/>
                <a:gd name="T14" fmla="*/ 0 w 35"/>
                <a:gd name="T15" fmla="*/ 9 h 38"/>
                <a:gd name="T16" fmla="*/ 2 w 35"/>
                <a:gd name="T17" fmla="*/ 10 h 38"/>
                <a:gd name="T18" fmla="*/ 30 w 35"/>
                <a:gd name="T19" fmla="*/ 36 h 38"/>
                <a:gd name="T20" fmla="*/ 31 w 35"/>
                <a:gd name="T21" fmla="*/ 38 h 38"/>
                <a:gd name="T22" fmla="*/ 31 w 35"/>
                <a:gd name="T23" fmla="*/ 38 h 38"/>
                <a:gd name="T24" fmla="*/ 35 w 35"/>
                <a:gd name="T25" fmla="*/ 36 h 38"/>
                <a:gd name="T26" fmla="*/ 35 w 35"/>
                <a:gd name="T27" fmla="*/ 35 h 38"/>
                <a:gd name="T28" fmla="*/ 35 w 35"/>
                <a:gd name="T29" fmla="*/ 33 h 38"/>
                <a:gd name="T30" fmla="*/ 35 w 35"/>
                <a:gd name="T31" fmla="*/ 31 h 38"/>
                <a:gd name="T32" fmla="*/ 35 w 35"/>
                <a:gd name="T33" fmla="*/ 29 h 38"/>
                <a:gd name="T34" fmla="*/ 35 w 35"/>
                <a:gd name="T35" fmla="*/ 28 h 38"/>
                <a:gd name="T36" fmla="*/ 5 w 35"/>
                <a:gd name="T37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38">
                  <a:moveTo>
                    <a:pt x="5" y="2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0"/>
                  </a:lnTo>
                  <a:lnTo>
                    <a:pt x="30" y="36"/>
                  </a:lnTo>
                  <a:lnTo>
                    <a:pt x="31" y="38"/>
                  </a:lnTo>
                  <a:lnTo>
                    <a:pt x="31" y="38"/>
                  </a:lnTo>
                  <a:lnTo>
                    <a:pt x="35" y="36"/>
                  </a:lnTo>
                  <a:lnTo>
                    <a:pt x="35" y="35"/>
                  </a:lnTo>
                  <a:lnTo>
                    <a:pt x="35" y="33"/>
                  </a:lnTo>
                  <a:lnTo>
                    <a:pt x="35" y="31"/>
                  </a:lnTo>
                  <a:lnTo>
                    <a:pt x="35" y="29"/>
                  </a:lnTo>
                  <a:lnTo>
                    <a:pt x="35" y="28"/>
                  </a:lnTo>
                  <a:lnTo>
                    <a:pt x="5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61" name="Freeform 381"/>
            <p:cNvSpPr>
              <a:spLocks/>
            </p:cNvSpPr>
            <p:nvPr/>
          </p:nvSpPr>
          <p:spPr bwMode="auto">
            <a:xfrm>
              <a:off x="2015" y="3296"/>
              <a:ext cx="18" cy="18"/>
            </a:xfrm>
            <a:custGeom>
              <a:avLst/>
              <a:gdLst>
                <a:gd name="T0" fmla="*/ 7 w 37"/>
                <a:gd name="T1" fmla="*/ 0 h 37"/>
                <a:gd name="T2" fmla="*/ 5 w 37"/>
                <a:gd name="T3" fmla="*/ 0 h 37"/>
                <a:gd name="T4" fmla="*/ 4 w 37"/>
                <a:gd name="T5" fmla="*/ 0 h 37"/>
                <a:gd name="T6" fmla="*/ 2 w 37"/>
                <a:gd name="T7" fmla="*/ 0 h 37"/>
                <a:gd name="T8" fmla="*/ 0 w 37"/>
                <a:gd name="T9" fmla="*/ 2 h 37"/>
                <a:gd name="T10" fmla="*/ 0 w 37"/>
                <a:gd name="T11" fmla="*/ 4 h 37"/>
                <a:gd name="T12" fmla="*/ 0 w 37"/>
                <a:gd name="T13" fmla="*/ 6 h 37"/>
                <a:gd name="T14" fmla="*/ 0 w 37"/>
                <a:gd name="T15" fmla="*/ 7 h 37"/>
                <a:gd name="T16" fmla="*/ 2 w 37"/>
                <a:gd name="T17" fmla="*/ 9 h 37"/>
                <a:gd name="T18" fmla="*/ 30 w 37"/>
                <a:gd name="T19" fmla="*/ 37 h 37"/>
                <a:gd name="T20" fmla="*/ 30 w 37"/>
                <a:gd name="T21" fmla="*/ 37 h 37"/>
                <a:gd name="T22" fmla="*/ 31 w 37"/>
                <a:gd name="T23" fmla="*/ 37 h 37"/>
                <a:gd name="T24" fmla="*/ 33 w 37"/>
                <a:gd name="T25" fmla="*/ 37 h 37"/>
                <a:gd name="T26" fmla="*/ 35 w 37"/>
                <a:gd name="T27" fmla="*/ 35 h 37"/>
                <a:gd name="T28" fmla="*/ 37 w 37"/>
                <a:gd name="T29" fmla="*/ 33 h 37"/>
                <a:gd name="T30" fmla="*/ 37 w 37"/>
                <a:gd name="T31" fmla="*/ 31 h 37"/>
                <a:gd name="T32" fmla="*/ 35 w 37"/>
                <a:gd name="T33" fmla="*/ 30 h 37"/>
                <a:gd name="T34" fmla="*/ 33 w 37"/>
                <a:gd name="T35" fmla="*/ 28 h 37"/>
                <a:gd name="T36" fmla="*/ 7 w 37"/>
                <a:gd name="T3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7">
                  <a:moveTo>
                    <a:pt x="7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2" y="9"/>
                  </a:lnTo>
                  <a:lnTo>
                    <a:pt x="30" y="37"/>
                  </a:lnTo>
                  <a:lnTo>
                    <a:pt x="30" y="37"/>
                  </a:lnTo>
                  <a:lnTo>
                    <a:pt x="31" y="37"/>
                  </a:lnTo>
                  <a:lnTo>
                    <a:pt x="33" y="37"/>
                  </a:lnTo>
                  <a:lnTo>
                    <a:pt x="35" y="35"/>
                  </a:lnTo>
                  <a:lnTo>
                    <a:pt x="37" y="33"/>
                  </a:lnTo>
                  <a:lnTo>
                    <a:pt x="37" y="31"/>
                  </a:lnTo>
                  <a:lnTo>
                    <a:pt x="35" y="30"/>
                  </a:lnTo>
                  <a:lnTo>
                    <a:pt x="33" y="2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62" name="Freeform 382"/>
            <p:cNvSpPr>
              <a:spLocks/>
            </p:cNvSpPr>
            <p:nvPr/>
          </p:nvSpPr>
          <p:spPr bwMode="auto">
            <a:xfrm>
              <a:off x="2038" y="3319"/>
              <a:ext cx="19" cy="19"/>
            </a:xfrm>
            <a:custGeom>
              <a:avLst/>
              <a:gdLst>
                <a:gd name="T0" fmla="*/ 9 w 39"/>
                <a:gd name="T1" fmla="*/ 2 h 38"/>
                <a:gd name="T2" fmla="*/ 7 w 39"/>
                <a:gd name="T3" fmla="*/ 0 h 38"/>
                <a:gd name="T4" fmla="*/ 5 w 39"/>
                <a:gd name="T5" fmla="*/ 0 h 38"/>
                <a:gd name="T6" fmla="*/ 4 w 39"/>
                <a:gd name="T7" fmla="*/ 2 h 38"/>
                <a:gd name="T8" fmla="*/ 2 w 39"/>
                <a:gd name="T9" fmla="*/ 3 h 38"/>
                <a:gd name="T10" fmla="*/ 0 w 39"/>
                <a:gd name="T11" fmla="*/ 5 h 38"/>
                <a:gd name="T12" fmla="*/ 0 w 39"/>
                <a:gd name="T13" fmla="*/ 7 h 38"/>
                <a:gd name="T14" fmla="*/ 2 w 39"/>
                <a:gd name="T15" fmla="*/ 8 h 38"/>
                <a:gd name="T16" fmla="*/ 4 w 39"/>
                <a:gd name="T17" fmla="*/ 10 h 38"/>
                <a:gd name="T18" fmla="*/ 32 w 39"/>
                <a:gd name="T19" fmla="*/ 36 h 38"/>
                <a:gd name="T20" fmla="*/ 32 w 39"/>
                <a:gd name="T21" fmla="*/ 38 h 38"/>
                <a:gd name="T22" fmla="*/ 33 w 39"/>
                <a:gd name="T23" fmla="*/ 38 h 38"/>
                <a:gd name="T24" fmla="*/ 35 w 39"/>
                <a:gd name="T25" fmla="*/ 36 h 38"/>
                <a:gd name="T26" fmla="*/ 37 w 39"/>
                <a:gd name="T27" fmla="*/ 34 h 38"/>
                <a:gd name="T28" fmla="*/ 39 w 39"/>
                <a:gd name="T29" fmla="*/ 33 h 38"/>
                <a:gd name="T30" fmla="*/ 39 w 39"/>
                <a:gd name="T31" fmla="*/ 31 h 38"/>
                <a:gd name="T32" fmla="*/ 37 w 39"/>
                <a:gd name="T33" fmla="*/ 29 h 38"/>
                <a:gd name="T34" fmla="*/ 35 w 39"/>
                <a:gd name="T35" fmla="*/ 27 h 38"/>
                <a:gd name="T36" fmla="*/ 9 w 39"/>
                <a:gd name="T37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38">
                  <a:moveTo>
                    <a:pt x="9" y="2"/>
                  </a:moveTo>
                  <a:lnTo>
                    <a:pt x="7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8"/>
                  </a:lnTo>
                  <a:lnTo>
                    <a:pt x="4" y="10"/>
                  </a:lnTo>
                  <a:lnTo>
                    <a:pt x="32" y="36"/>
                  </a:lnTo>
                  <a:lnTo>
                    <a:pt x="32" y="38"/>
                  </a:lnTo>
                  <a:lnTo>
                    <a:pt x="33" y="38"/>
                  </a:lnTo>
                  <a:lnTo>
                    <a:pt x="35" y="36"/>
                  </a:lnTo>
                  <a:lnTo>
                    <a:pt x="37" y="34"/>
                  </a:lnTo>
                  <a:lnTo>
                    <a:pt x="39" y="33"/>
                  </a:lnTo>
                  <a:lnTo>
                    <a:pt x="39" y="31"/>
                  </a:lnTo>
                  <a:lnTo>
                    <a:pt x="37" y="29"/>
                  </a:lnTo>
                  <a:lnTo>
                    <a:pt x="35" y="27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63" name="Freeform 383"/>
            <p:cNvSpPr>
              <a:spLocks/>
            </p:cNvSpPr>
            <p:nvPr/>
          </p:nvSpPr>
          <p:spPr bwMode="auto">
            <a:xfrm>
              <a:off x="2062" y="3344"/>
              <a:ext cx="18" cy="18"/>
            </a:xfrm>
            <a:custGeom>
              <a:avLst/>
              <a:gdLst>
                <a:gd name="T0" fmla="*/ 7 w 35"/>
                <a:gd name="T1" fmla="*/ 0 h 36"/>
                <a:gd name="T2" fmla="*/ 5 w 35"/>
                <a:gd name="T3" fmla="*/ 0 h 36"/>
                <a:gd name="T4" fmla="*/ 3 w 35"/>
                <a:gd name="T5" fmla="*/ 0 h 36"/>
                <a:gd name="T6" fmla="*/ 2 w 35"/>
                <a:gd name="T7" fmla="*/ 0 h 36"/>
                <a:gd name="T8" fmla="*/ 2 w 35"/>
                <a:gd name="T9" fmla="*/ 0 h 36"/>
                <a:gd name="T10" fmla="*/ 0 w 35"/>
                <a:gd name="T11" fmla="*/ 3 h 36"/>
                <a:gd name="T12" fmla="*/ 0 w 35"/>
                <a:gd name="T13" fmla="*/ 5 h 36"/>
                <a:gd name="T14" fmla="*/ 2 w 35"/>
                <a:gd name="T15" fmla="*/ 5 h 36"/>
                <a:gd name="T16" fmla="*/ 2 w 35"/>
                <a:gd name="T17" fmla="*/ 9 h 36"/>
                <a:gd name="T18" fmla="*/ 30 w 35"/>
                <a:gd name="T19" fmla="*/ 36 h 36"/>
                <a:gd name="T20" fmla="*/ 31 w 35"/>
                <a:gd name="T21" fmla="*/ 36 h 36"/>
                <a:gd name="T22" fmla="*/ 33 w 35"/>
                <a:gd name="T23" fmla="*/ 36 h 36"/>
                <a:gd name="T24" fmla="*/ 35 w 35"/>
                <a:gd name="T25" fmla="*/ 36 h 36"/>
                <a:gd name="T26" fmla="*/ 35 w 35"/>
                <a:gd name="T27" fmla="*/ 34 h 36"/>
                <a:gd name="T28" fmla="*/ 35 w 35"/>
                <a:gd name="T29" fmla="*/ 33 h 36"/>
                <a:gd name="T30" fmla="*/ 35 w 35"/>
                <a:gd name="T31" fmla="*/ 31 h 36"/>
                <a:gd name="T32" fmla="*/ 35 w 35"/>
                <a:gd name="T33" fmla="*/ 28 h 36"/>
                <a:gd name="T34" fmla="*/ 35 w 35"/>
                <a:gd name="T35" fmla="*/ 28 h 36"/>
                <a:gd name="T36" fmla="*/ 7 w 35"/>
                <a:gd name="T3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36">
                  <a:moveTo>
                    <a:pt x="7" y="0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9"/>
                  </a:lnTo>
                  <a:lnTo>
                    <a:pt x="30" y="36"/>
                  </a:lnTo>
                  <a:lnTo>
                    <a:pt x="31" y="36"/>
                  </a:lnTo>
                  <a:lnTo>
                    <a:pt x="33" y="36"/>
                  </a:lnTo>
                  <a:lnTo>
                    <a:pt x="35" y="36"/>
                  </a:lnTo>
                  <a:lnTo>
                    <a:pt x="35" y="34"/>
                  </a:lnTo>
                  <a:lnTo>
                    <a:pt x="35" y="33"/>
                  </a:lnTo>
                  <a:lnTo>
                    <a:pt x="35" y="31"/>
                  </a:lnTo>
                  <a:lnTo>
                    <a:pt x="35" y="28"/>
                  </a:lnTo>
                  <a:lnTo>
                    <a:pt x="35" y="2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64" name="Freeform 384"/>
            <p:cNvSpPr>
              <a:spLocks/>
            </p:cNvSpPr>
            <p:nvPr/>
          </p:nvSpPr>
          <p:spPr bwMode="auto">
            <a:xfrm>
              <a:off x="2086" y="3367"/>
              <a:ext cx="18" cy="18"/>
            </a:xfrm>
            <a:custGeom>
              <a:avLst/>
              <a:gdLst>
                <a:gd name="T0" fmla="*/ 7 w 37"/>
                <a:gd name="T1" fmla="*/ 1 h 36"/>
                <a:gd name="T2" fmla="*/ 5 w 37"/>
                <a:gd name="T3" fmla="*/ 0 h 36"/>
                <a:gd name="T4" fmla="*/ 4 w 37"/>
                <a:gd name="T5" fmla="*/ 0 h 36"/>
                <a:gd name="T6" fmla="*/ 2 w 37"/>
                <a:gd name="T7" fmla="*/ 1 h 36"/>
                <a:gd name="T8" fmla="*/ 0 w 37"/>
                <a:gd name="T9" fmla="*/ 1 h 36"/>
                <a:gd name="T10" fmla="*/ 0 w 37"/>
                <a:gd name="T11" fmla="*/ 5 h 36"/>
                <a:gd name="T12" fmla="*/ 0 w 37"/>
                <a:gd name="T13" fmla="*/ 6 h 36"/>
                <a:gd name="T14" fmla="*/ 0 w 37"/>
                <a:gd name="T15" fmla="*/ 6 h 36"/>
                <a:gd name="T16" fmla="*/ 2 w 37"/>
                <a:gd name="T17" fmla="*/ 8 h 36"/>
                <a:gd name="T18" fmla="*/ 30 w 37"/>
                <a:gd name="T19" fmla="*/ 34 h 36"/>
                <a:gd name="T20" fmla="*/ 31 w 37"/>
                <a:gd name="T21" fmla="*/ 36 h 36"/>
                <a:gd name="T22" fmla="*/ 31 w 37"/>
                <a:gd name="T23" fmla="*/ 36 h 36"/>
                <a:gd name="T24" fmla="*/ 33 w 37"/>
                <a:gd name="T25" fmla="*/ 34 h 36"/>
                <a:gd name="T26" fmla="*/ 35 w 37"/>
                <a:gd name="T27" fmla="*/ 34 h 36"/>
                <a:gd name="T28" fmla="*/ 37 w 37"/>
                <a:gd name="T29" fmla="*/ 32 h 36"/>
                <a:gd name="T30" fmla="*/ 37 w 37"/>
                <a:gd name="T31" fmla="*/ 29 h 36"/>
                <a:gd name="T32" fmla="*/ 35 w 37"/>
                <a:gd name="T33" fmla="*/ 29 h 36"/>
                <a:gd name="T34" fmla="*/ 33 w 37"/>
                <a:gd name="T35" fmla="*/ 27 h 36"/>
                <a:gd name="T36" fmla="*/ 7 w 37"/>
                <a:gd name="T37" fmla="*/ 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6">
                  <a:moveTo>
                    <a:pt x="7" y="1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30" y="34"/>
                  </a:lnTo>
                  <a:lnTo>
                    <a:pt x="31" y="36"/>
                  </a:lnTo>
                  <a:lnTo>
                    <a:pt x="31" y="36"/>
                  </a:lnTo>
                  <a:lnTo>
                    <a:pt x="33" y="34"/>
                  </a:lnTo>
                  <a:lnTo>
                    <a:pt x="35" y="34"/>
                  </a:lnTo>
                  <a:lnTo>
                    <a:pt x="37" y="32"/>
                  </a:lnTo>
                  <a:lnTo>
                    <a:pt x="37" y="29"/>
                  </a:lnTo>
                  <a:lnTo>
                    <a:pt x="35" y="29"/>
                  </a:lnTo>
                  <a:lnTo>
                    <a:pt x="33" y="27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65" name="Freeform 385"/>
            <p:cNvSpPr>
              <a:spLocks/>
            </p:cNvSpPr>
            <p:nvPr/>
          </p:nvSpPr>
          <p:spPr bwMode="auto">
            <a:xfrm>
              <a:off x="2110" y="3390"/>
              <a:ext cx="19" cy="18"/>
            </a:xfrm>
            <a:custGeom>
              <a:avLst/>
              <a:gdLst>
                <a:gd name="T0" fmla="*/ 5 w 37"/>
                <a:gd name="T1" fmla="*/ 0 h 36"/>
                <a:gd name="T2" fmla="*/ 5 w 37"/>
                <a:gd name="T3" fmla="*/ 0 h 36"/>
                <a:gd name="T4" fmla="*/ 3 w 37"/>
                <a:gd name="T5" fmla="*/ 0 h 36"/>
                <a:gd name="T6" fmla="*/ 2 w 37"/>
                <a:gd name="T7" fmla="*/ 0 h 36"/>
                <a:gd name="T8" fmla="*/ 0 w 37"/>
                <a:gd name="T9" fmla="*/ 2 h 36"/>
                <a:gd name="T10" fmla="*/ 0 w 37"/>
                <a:gd name="T11" fmla="*/ 3 h 36"/>
                <a:gd name="T12" fmla="*/ 0 w 37"/>
                <a:gd name="T13" fmla="*/ 5 h 36"/>
                <a:gd name="T14" fmla="*/ 0 w 37"/>
                <a:gd name="T15" fmla="*/ 9 h 36"/>
                <a:gd name="T16" fmla="*/ 2 w 37"/>
                <a:gd name="T17" fmla="*/ 9 h 36"/>
                <a:gd name="T18" fmla="*/ 30 w 37"/>
                <a:gd name="T19" fmla="*/ 36 h 36"/>
                <a:gd name="T20" fmla="*/ 30 w 37"/>
                <a:gd name="T21" fmla="*/ 36 h 36"/>
                <a:gd name="T22" fmla="*/ 31 w 37"/>
                <a:gd name="T23" fmla="*/ 36 h 36"/>
                <a:gd name="T24" fmla="*/ 33 w 37"/>
                <a:gd name="T25" fmla="*/ 36 h 36"/>
                <a:gd name="T26" fmla="*/ 35 w 37"/>
                <a:gd name="T27" fmla="*/ 36 h 36"/>
                <a:gd name="T28" fmla="*/ 37 w 37"/>
                <a:gd name="T29" fmla="*/ 33 h 36"/>
                <a:gd name="T30" fmla="*/ 37 w 37"/>
                <a:gd name="T31" fmla="*/ 31 h 36"/>
                <a:gd name="T32" fmla="*/ 35 w 37"/>
                <a:gd name="T33" fmla="*/ 31 h 36"/>
                <a:gd name="T34" fmla="*/ 33 w 37"/>
                <a:gd name="T35" fmla="*/ 28 h 36"/>
                <a:gd name="T36" fmla="*/ 5 w 37"/>
                <a:gd name="T3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6">
                  <a:moveTo>
                    <a:pt x="5" y="0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2" y="9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1" y="36"/>
                  </a:lnTo>
                  <a:lnTo>
                    <a:pt x="33" y="36"/>
                  </a:lnTo>
                  <a:lnTo>
                    <a:pt x="35" y="36"/>
                  </a:lnTo>
                  <a:lnTo>
                    <a:pt x="37" y="33"/>
                  </a:lnTo>
                  <a:lnTo>
                    <a:pt x="37" y="31"/>
                  </a:lnTo>
                  <a:lnTo>
                    <a:pt x="35" y="31"/>
                  </a:lnTo>
                  <a:lnTo>
                    <a:pt x="33" y="28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66" name="Freeform 386"/>
            <p:cNvSpPr>
              <a:spLocks/>
            </p:cNvSpPr>
            <p:nvPr/>
          </p:nvSpPr>
          <p:spPr bwMode="auto">
            <a:xfrm>
              <a:off x="2134" y="3414"/>
              <a:ext cx="17" cy="18"/>
            </a:xfrm>
            <a:custGeom>
              <a:avLst/>
              <a:gdLst>
                <a:gd name="T0" fmla="*/ 7 w 35"/>
                <a:gd name="T1" fmla="*/ 2 h 36"/>
                <a:gd name="T2" fmla="*/ 5 w 35"/>
                <a:gd name="T3" fmla="*/ 0 h 36"/>
                <a:gd name="T4" fmla="*/ 5 w 35"/>
                <a:gd name="T5" fmla="*/ 0 h 36"/>
                <a:gd name="T6" fmla="*/ 3 w 35"/>
                <a:gd name="T7" fmla="*/ 2 h 36"/>
                <a:gd name="T8" fmla="*/ 2 w 35"/>
                <a:gd name="T9" fmla="*/ 2 h 36"/>
                <a:gd name="T10" fmla="*/ 0 w 35"/>
                <a:gd name="T11" fmla="*/ 5 h 36"/>
                <a:gd name="T12" fmla="*/ 0 w 35"/>
                <a:gd name="T13" fmla="*/ 5 h 36"/>
                <a:gd name="T14" fmla="*/ 2 w 35"/>
                <a:gd name="T15" fmla="*/ 7 h 36"/>
                <a:gd name="T16" fmla="*/ 3 w 35"/>
                <a:gd name="T17" fmla="*/ 10 h 36"/>
                <a:gd name="T18" fmla="*/ 30 w 35"/>
                <a:gd name="T19" fmla="*/ 35 h 36"/>
                <a:gd name="T20" fmla="*/ 31 w 35"/>
                <a:gd name="T21" fmla="*/ 36 h 36"/>
                <a:gd name="T22" fmla="*/ 33 w 35"/>
                <a:gd name="T23" fmla="*/ 36 h 36"/>
                <a:gd name="T24" fmla="*/ 35 w 35"/>
                <a:gd name="T25" fmla="*/ 35 h 36"/>
                <a:gd name="T26" fmla="*/ 35 w 35"/>
                <a:gd name="T27" fmla="*/ 33 h 36"/>
                <a:gd name="T28" fmla="*/ 35 w 35"/>
                <a:gd name="T29" fmla="*/ 31 h 36"/>
                <a:gd name="T30" fmla="*/ 35 w 35"/>
                <a:gd name="T31" fmla="*/ 29 h 36"/>
                <a:gd name="T32" fmla="*/ 35 w 35"/>
                <a:gd name="T33" fmla="*/ 28 h 36"/>
                <a:gd name="T34" fmla="*/ 35 w 35"/>
                <a:gd name="T35" fmla="*/ 26 h 36"/>
                <a:gd name="T36" fmla="*/ 7 w 35"/>
                <a:gd name="T37" fmla="*/ 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36">
                  <a:moveTo>
                    <a:pt x="7" y="2"/>
                  </a:moveTo>
                  <a:lnTo>
                    <a:pt x="5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7"/>
                  </a:lnTo>
                  <a:lnTo>
                    <a:pt x="3" y="10"/>
                  </a:lnTo>
                  <a:lnTo>
                    <a:pt x="30" y="35"/>
                  </a:lnTo>
                  <a:lnTo>
                    <a:pt x="31" y="36"/>
                  </a:lnTo>
                  <a:lnTo>
                    <a:pt x="33" y="36"/>
                  </a:lnTo>
                  <a:lnTo>
                    <a:pt x="35" y="35"/>
                  </a:lnTo>
                  <a:lnTo>
                    <a:pt x="35" y="33"/>
                  </a:lnTo>
                  <a:lnTo>
                    <a:pt x="35" y="31"/>
                  </a:lnTo>
                  <a:lnTo>
                    <a:pt x="35" y="29"/>
                  </a:lnTo>
                  <a:lnTo>
                    <a:pt x="35" y="28"/>
                  </a:lnTo>
                  <a:lnTo>
                    <a:pt x="35" y="26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67" name="Freeform 387"/>
            <p:cNvSpPr>
              <a:spLocks/>
            </p:cNvSpPr>
            <p:nvPr/>
          </p:nvSpPr>
          <p:spPr bwMode="auto">
            <a:xfrm>
              <a:off x="2139" y="3414"/>
              <a:ext cx="53" cy="58"/>
            </a:xfrm>
            <a:custGeom>
              <a:avLst/>
              <a:gdLst>
                <a:gd name="T0" fmla="*/ 0 w 107"/>
                <a:gd name="T1" fmla="*/ 85 h 115"/>
                <a:gd name="T2" fmla="*/ 107 w 107"/>
                <a:gd name="T3" fmla="*/ 115 h 115"/>
                <a:gd name="T4" fmla="*/ 65 w 107"/>
                <a:gd name="T5" fmla="*/ 0 h 115"/>
                <a:gd name="T6" fmla="*/ 0 w 107"/>
                <a:gd name="T7" fmla="*/ 8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115">
                  <a:moveTo>
                    <a:pt x="0" y="85"/>
                  </a:moveTo>
                  <a:lnTo>
                    <a:pt x="107" y="115"/>
                  </a:lnTo>
                  <a:lnTo>
                    <a:pt x="65" y="0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68" name="Freeform 388"/>
            <p:cNvSpPr>
              <a:spLocks/>
            </p:cNvSpPr>
            <p:nvPr/>
          </p:nvSpPr>
          <p:spPr bwMode="auto">
            <a:xfrm>
              <a:off x="1279" y="2251"/>
              <a:ext cx="24" cy="33"/>
            </a:xfrm>
            <a:custGeom>
              <a:avLst/>
              <a:gdLst>
                <a:gd name="T0" fmla="*/ 17 w 49"/>
                <a:gd name="T1" fmla="*/ 62 h 67"/>
                <a:gd name="T2" fmla="*/ 23 w 49"/>
                <a:gd name="T3" fmla="*/ 62 h 67"/>
                <a:gd name="T4" fmla="*/ 28 w 49"/>
                <a:gd name="T5" fmla="*/ 65 h 67"/>
                <a:gd name="T6" fmla="*/ 35 w 49"/>
                <a:gd name="T7" fmla="*/ 67 h 67"/>
                <a:gd name="T8" fmla="*/ 40 w 49"/>
                <a:gd name="T9" fmla="*/ 65 h 67"/>
                <a:gd name="T10" fmla="*/ 44 w 49"/>
                <a:gd name="T11" fmla="*/ 62 h 67"/>
                <a:gd name="T12" fmla="*/ 49 w 49"/>
                <a:gd name="T13" fmla="*/ 60 h 67"/>
                <a:gd name="T14" fmla="*/ 35 w 49"/>
                <a:gd name="T15" fmla="*/ 5 h 67"/>
                <a:gd name="T16" fmla="*/ 35 w 49"/>
                <a:gd name="T17" fmla="*/ 4 h 67"/>
                <a:gd name="T18" fmla="*/ 28 w 49"/>
                <a:gd name="T19" fmla="*/ 2 h 67"/>
                <a:gd name="T20" fmla="*/ 23 w 49"/>
                <a:gd name="T21" fmla="*/ 0 h 67"/>
                <a:gd name="T22" fmla="*/ 17 w 49"/>
                <a:gd name="T23" fmla="*/ 0 h 67"/>
                <a:gd name="T24" fmla="*/ 11 w 49"/>
                <a:gd name="T25" fmla="*/ 2 h 67"/>
                <a:gd name="T26" fmla="*/ 5 w 49"/>
                <a:gd name="T27" fmla="*/ 4 h 67"/>
                <a:gd name="T28" fmla="*/ 0 w 49"/>
                <a:gd name="T29" fmla="*/ 5 h 67"/>
                <a:gd name="T30" fmla="*/ 0 w 49"/>
                <a:gd name="T31" fmla="*/ 9 h 67"/>
                <a:gd name="T32" fmla="*/ 17 w 49"/>
                <a:gd name="T33" fmla="*/ 6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67">
                  <a:moveTo>
                    <a:pt x="17" y="62"/>
                  </a:moveTo>
                  <a:lnTo>
                    <a:pt x="23" y="62"/>
                  </a:lnTo>
                  <a:lnTo>
                    <a:pt x="28" y="65"/>
                  </a:lnTo>
                  <a:lnTo>
                    <a:pt x="35" y="67"/>
                  </a:lnTo>
                  <a:lnTo>
                    <a:pt x="40" y="65"/>
                  </a:lnTo>
                  <a:lnTo>
                    <a:pt x="44" y="62"/>
                  </a:lnTo>
                  <a:lnTo>
                    <a:pt x="49" y="60"/>
                  </a:lnTo>
                  <a:lnTo>
                    <a:pt x="35" y="5"/>
                  </a:lnTo>
                  <a:lnTo>
                    <a:pt x="35" y="4"/>
                  </a:lnTo>
                  <a:lnTo>
                    <a:pt x="28" y="2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5" y="4"/>
                  </a:lnTo>
                  <a:lnTo>
                    <a:pt x="0" y="5"/>
                  </a:lnTo>
                  <a:lnTo>
                    <a:pt x="0" y="9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69" name="Freeform 389"/>
            <p:cNvSpPr>
              <a:spLocks/>
            </p:cNvSpPr>
            <p:nvPr/>
          </p:nvSpPr>
          <p:spPr bwMode="auto">
            <a:xfrm>
              <a:off x="1266" y="2201"/>
              <a:ext cx="24" cy="35"/>
            </a:xfrm>
            <a:custGeom>
              <a:avLst/>
              <a:gdLst>
                <a:gd name="T0" fmla="*/ 12 w 47"/>
                <a:gd name="T1" fmla="*/ 64 h 69"/>
                <a:gd name="T2" fmla="*/ 17 w 47"/>
                <a:gd name="T3" fmla="*/ 67 h 69"/>
                <a:gd name="T4" fmla="*/ 24 w 47"/>
                <a:gd name="T5" fmla="*/ 69 h 69"/>
                <a:gd name="T6" fmla="*/ 29 w 47"/>
                <a:gd name="T7" fmla="*/ 69 h 69"/>
                <a:gd name="T8" fmla="*/ 35 w 47"/>
                <a:gd name="T9" fmla="*/ 69 h 69"/>
                <a:gd name="T10" fmla="*/ 41 w 47"/>
                <a:gd name="T11" fmla="*/ 69 h 69"/>
                <a:gd name="T12" fmla="*/ 47 w 47"/>
                <a:gd name="T13" fmla="*/ 67 h 69"/>
                <a:gd name="T14" fmla="*/ 47 w 47"/>
                <a:gd name="T15" fmla="*/ 64 h 69"/>
                <a:gd name="T16" fmla="*/ 47 w 47"/>
                <a:gd name="T17" fmla="*/ 62 h 69"/>
                <a:gd name="T18" fmla="*/ 35 w 47"/>
                <a:gd name="T19" fmla="*/ 7 h 69"/>
                <a:gd name="T20" fmla="*/ 29 w 47"/>
                <a:gd name="T21" fmla="*/ 5 h 69"/>
                <a:gd name="T22" fmla="*/ 24 w 47"/>
                <a:gd name="T23" fmla="*/ 3 h 69"/>
                <a:gd name="T24" fmla="*/ 17 w 47"/>
                <a:gd name="T25" fmla="*/ 0 h 69"/>
                <a:gd name="T26" fmla="*/ 12 w 47"/>
                <a:gd name="T27" fmla="*/ 0 h 69"/>
                <a:gd name="T28" fmla="*/ 7 w 47"/>
                <a:gd name="T29" fmla="*/ 3 h 69"/>
                <a:gd name="T30" fmla="*/ 0 w 47"/>
                <a:gd name="T31" fmla="*/ 5 h 69"/>
                <a:gd name="T32" fmla="*/ 0 w 47"/>
                <a:gd name="T33" fmla="*/ 7 h 69"/>
                <a:gd name="T34" fmla="*/ 0 w 47"/>
                <a:gd name="T35" fmla="*/ 10 h 69"/>
                <a:gd name="T36" fmla="*/ 12 w 47"/>
                <a:gd name="T37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" h="69">
                  <a:moveTo>
                    <a:pt x="12" y="64"/>
                  </a:moveTo>
                  <a:lnTo>
                    <a:pt x="17" y="67"/>
                  </a:lnTo>
                  <a:lnTo>
                    <a:pt x="24" y="69"/>
                  </a:lnTo>
                  <a:lnTo>
                    <a:pt x="29" y="69"/>
                  </a:lnTo>
                  <a:lnTo>
                    <a:pt x="35" y="69"/>
                  </a:lnTo>
                  <a:lnTo>
                    <a:pt x="41" y="69"/>
                  </a:lnTo>
                  <a:lnTo>
                    <a:pt x="47" y="67"/>
                  </a:lnTo>
                  <a:lnTo>
                    <a:pt x="47" y="64"/>
                  </a:lnTo>
                  <a:lnTo>
                    <a:pt x="47" y="62"/>
                  </a:lnTo>
                  <a:lnTo>
                    <a:pt x="35" y="7"/>
                  </a:lnTo>
                  <a:lnTo>
                    <a:pt x="29" y="5"/>
                  </a:lnTo>
                  <a:lnTo>
                    <a:pt x="24" y="3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2" y="64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70" name="Freeform 390"/>
            <p:cNvSpPr>
              <a:spLocks/>
            </p:cNvSpPr>
            <p:nvPr/>
          </p:nvSpPr>
          <p:spPr bwMode="auto">
            <a:xfrm>
              <a:off x="1253" y="2155"/>
              <a:ext cx="26" cy="34"/>
            </a:xfrm>
            <a:custGeom>
              <a:avLst/>
              <a:gdLst>
                <a:gd name="T0" fmla="*/ 18 w 51"/>
                <a:gd name="T1" fmla="*/ 62 h 69"/>
                <a:gd name="T2" fmla="*/ 18 w 51"/>
                <a:gd name="T3" fmla="*/ 64 h 69"/>
                <a:gd name="T4" fmla="*/ 21 w 51"/>
                <a:gd name="T5" fmla="*/ 67 h 69"/>
                <a:gd name="T6" fmla="*/ 27 w 51"/>
                <a:gd name="T7" fmla="*/ 69 h 69"/>
                <a:gd name="T8" fmla="*/ 34 w 51"/>
                <a:gd name="T9" fmla="*/ 69 h 69"/>
                <a:gd name="T10" fmla="*/ 39 w 51"/>
                <a:gd name="T11" fmla="*/ 67 h 69"/>
                <a:gd name="T12" fmla="*/ 44 w 51"/>
                <a:gd name="T13" fmla="*/ 64 h 69"/>
                <a:gd name="T14" fmla="*/ 51 w 51"/>
                <a:gd name="T15" fmla="*/ 62 h 69"/>
                <a:gd name="T16" fmla="*/ 51 w 51"/>
                <a:gd name="T17" fmla="*/ 60 h 69"/>
                <a:gd name="T18" fmla="*/ 34 w 51"/>
                <a:gd name="T19" fmla="*/ 3 h 69"/>
                <a:gd name="T20" fmla="*/ 34 w 51"/>
                <a:gd name="T21" fmla="*/ 2 h 69"/>
                <a:gd name="T22" fmla="*/ 27 w 51"/>
                <a:gd name="T23" fmla="*/ 0 h 69"/>
                <a:gd name="T24" fmla="*/ 21 w 51"/>
                <a:gd name="T25" fmla="*/ 0 h 69"/>
                <a:gd name="T26" fmla="*/ 18 w 51"/>
                <a:gd name="T27" fmla="*/ 0 h 69"/>
                <a:gd name="T28" fmla="*/ 9 w 51"/>
                <a:gd name="T29" fmla="*/ 0 h 69"/>
                <a:gd name="T30" fmla="*/ 4 w 51"/>
                <a:gd name="T31" fmla="*/ 2 h 69"/>
                <a:gd name="T32" fmla="*/ 0 w 51"/>
                <a:gd name="T33" fmla="*/ 3 h 69"/>
                <a:gd name="T34" fmla="*/ 0 w 51"/>
                <a:gd name="T35" fmla="*/ 7 h 69"/>
                <a:gd name="T36" fmla="*/ 18 w 51"/>
                <a:gd name="T37" fmla="*/ 6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1" h="69">
                  <a:moveTo>
                    <a:pt x="18" y="62"/>
                  </a:moveTo>
                  <a:lnTo>
                    <a:pt x="18" y="64"/>
                  </a:lnTo>
                  <a:lnTo>
                    <a:pt x="21" y="67"/>
                  </a:lnTo>
                  <a:lnTo>
                    <a:pt x="27" y="69"/>
                  </a:lnTo>
                  <a:lnTo>
                    <a:pt x="34" y="69"/>
                  </a:lnTo>
                  <a:lnTo>
                    <a:pt x="39" y="67"/>
                  </a:lnTo>
                  <a:lnTo>
                    <a:pt x="44" y="64"/>
                  </a:lnTo>
                  <a:lnTo>
                    <a:pt x="51" y="62"/>
                  </a:lnTo>
                  <a:lnTo>
                    <a:pt x="51" y="60"/>
                  </a:lnTo>
                  <a:lnTo>
                    <a:pt x="34" y="3"/>
                  </a:lnTo>
                  <a:lnTo>
                    <a:pt x="34" y="2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9" y="0"/>
                  </a:lnTo>
                  <a:lnTo>
                    <a:pt x="4" y="2"/>
                  </a:lnTo>
                  <a:lnTo>
                    <a:pt x="0" y="3"/>
                  </a:lnTo>
                  <a:lnTo>
                    <a:pt x="0" y="7"/>
                  </a:lnTo>
                  <a:lnTo>
                    <a:pt x="18" y="62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71" name="Freeform 391"/>
            <p:cNvSpPr>
              <a:spLocks/>
            </p:cNvSpPr>
            <p:nvPr/>
          </p:nvSpPr>
          <p:spPr bwMode="auto">
            <a:xfrm>
              <a:off x="1238" y="2107"/>
              <a:ext cx="26" cy="34"/>
            </a:xfrm>
            <a:custGeom>
              <a:avLst/>
              <a:gdLst>
                <a:gd name="T0" fmla="*/ 16 w 50"/>
                <a:gd name="T1" fmla="*/ 62 h 68"/>
                <a:gd name="T2" fmla="*/ 21 w 50"/>
                <a:gd name="T3" fmla="*/ 63 h 68"/>
                <a:gd name="T4" fmla="*/ 28 w 50"/>
                <a:gd name="T5" fmla="*/ 67 h 68"/>
                <a:gd name="T6" fmla="*/ 33 w 50"/>
                <a:gd name="T7" fmla="*/ 68 h 68"/>
                <a:gd name="T8" fmla="*/ 38 w 50"/>
                <a:gd name="T9" fmla="*/ 68 h 68"/>
                <a:gd name="T10" fmla="*/ 45 w 50"/>
                <a:gd name="T11" fmla="*/ 67 h 68"/>
                <a:gd name="T12" fmla="*/ 50 w 50"/>
                <a:gd name="T13" fmla="*/ 63 h 68"/>
                <a:gd name="T14" fmla="*/ 50 w 50"/>
                <a:gd name="T15" fmla="*/ 62 h 68"/>
                <a:gd name="T16" fmla="*/ 50 w 50"/>
                <a:gd name="T17" fmla="*/ 60 h 68"/>
                <a:gd name="T18" fmla="*/ 33 w 50"/>
                <a:gd name="T19" fmla="*/ 5 h 68"/>
                <a:gd name="T20" fmla="*/ 33 w 50"/>
                <a:gd name="T21" fmla="*/ 1 h 68"/>
                <a:gd name="T22" fmla="*/ 28 w 50"/>
                <a:gd name="T23" fmla="*/ 0 h 68"/>
                <a:gd name="T24" fmla="*/ 21 w 50"/>
                <a:gd name="T25" fmla="*/ 0 h 68"/>
                <a:gd name="T26" fmla="*/ 16 w 50"/>
                <a:gd name="T27" fmla="*/ 0 h 68"/>
                <a:gd name="T28" fmla="*/ 12 w 50"/>
                <a:gd name="T29" fmla="*/ 0 h 68"/>
                <a:gd name="T30" fmla="*/ 7 w 50"/>
                <a:gd name="T31" fmla="*/ 1 h 68"/>
                <a:gd name="T32" fmla="*/ 0 w 50"/>
                <a:gd name="T33" fmla="*/ 5 h 68"/>
                <a:gd name="T34" fmla="*/ 0 w 50"/>
                <a:gd name="T35" fmla="*/ 7 h 68"/>
                <a:gd name="T36" fmla="*/ 16 w 50"/>
                <a:gd name="T37" fmla="*/ 6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" h="68">
                  <a:moveTo>
                    <a:pt x="16" y="62"/>
                  </a:moveTo>
                  <a:lnTo>
                    <a:pt x="21" y="63"/>
                  </a:lnTo>
                  <a:lnTo>
                    <a:pt x="28" y="67"/>
                  </a:lnTo>
                  <a:lnTo>
                    <a:pt x="33" y="68"/>
                  </a:lnTo>
                  <a:lnTo>
                    <a:pt x="38" y="68"/>
                  </a:lnTo>
                  <a:lnTo>
                    <a:pt x="45" y="67"/>
                  </a:lnTo>
                  <a:lnTo>
                    <a:pt x="50" y="63"/>
                  </a:lnTo>
                  <a:lnTo>
                    <a:pt x="50" y="62"/>
                  </a:lnTo>
                  <a:lnTo>
                    <a:pt x="50" y="60"/>
                  </a:lnTo>
                  <a:lnTo>
                    <a:pt x="33" y="5"/>
                  </a:lnTo>
                  <a:lnTo>
                    <a:pt x="33" y="1"/>
                  </a:lnTo>
                  <a:lnTo>
                    <a:pt x="28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7" y="1"/>
                  </a:lnTo>
                  <a:lnTo>
                    <a:pt x="0" y="5"/>
                  </a:lnTo>
                  <a:lnTo>
                    <a:pt x="0" y="7"/>
                  </a:lnTo>
                  <a:lnTo>
                    <a:pt x="16" y="62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72" name="Freeform 392"/>
            <p:cNvSpPr>
              <a:spLocks/>
            </p:cNvSpPr>
            <p:nvPr/>
          </p:nvSpPr>
          <p:spPr bwMode="auto">
            <a:xfrm>
              <a:off x="1227" y="2059"/>
              <a:ext cx="22" cy="34"/>
            </a:xfrm>
            <a:custGeom>
              <a:avLst/>
              <a:gdLst>
                <a:gd name="T0" fmla="*/ 12 w 44"/>
                <a:gd name="T1" fmla="*/ 64 h 69"/>
                <a:gd name="T2" fmla="*/ 18 w 44"/>
                <a:gd name="T3" fmla="*/ 66 h 69"/>
                <a:gd name="T4" fmla="*/ 23 w 44"/>
                <a:gd name="T5" fmla="*/ 69 h 69"/>
                <a:gd name="T6" fmla="*/ 30 w 44"/>
                <a:gd name="T7" fmla="*/ 69 h 69"/>
                <a:gd name="T8" fmla="*/ 35 w 44"/>
                <a:gd name="T9" fmla="*/ 69 h 69"/>
                <a:gd name="T10" fmla="*/ 40 w 44"/>
                <a:gd name="T11" fmla="*/ 69 h 69"/>
                <a:gd name="T12" fmla="*/ 44 w 44"/>
                <a:gd name="T13" fmla="*/ 66 h 69"/>
                <a:gd name="T14" fmla="*/ 44 w 44"/>
                <a:gd name="T15" fmla="*/ 64 h 69"/>
                <a:gd name="T16" fmla="*/ 44 w 44"/>
                <a:gd name="T17" fmla="*/ 62 h 69"/>
                <a:gd name="T18" fmla="*/ 35 w 44"/>
                <a:gd name="T19" fmla="*/ 7 h 69"/>
                <a:gd name="T20" fmla="*/ 30 w 44"/>
                <a:gd name="T21" fmla="*/ 5 h 69"/>
                <a:gd name="T22" fmla="*/ 23 w 44"/>
                <a:gd name="T23" fmla="*/ 4 h 69"/>
                <a:gd name="T24" fmla="*/ 18 w 44"/>
                <a:gd name="T25" fmla="*/ 0 h 69"/>
                <a:gd name="T26" fmla="*/ 12 w 44"/>
                <a:gd name="T27" fmla="*/ 0 h 69"/>
                <a:gd name="T28" fmla="*/ 5 w 44"/>
                <a:gd name="T29" fmla="*/ 4 h 69"/>
                <a:gd name="T30" fmla="*/ 0 w 44"/>
                <a:gd name="T31" fmla="*/ 5 h 69"/>
                <a:gd name="T32" fmla="*/ 0 w 44"/>
                <a:gd name="T33" fmla="*/ 7 h 69"/>
                <a:gd name="T34" fmla="*/ 0 w 44"/>
                <a:gd name="T35" fmla="*/ 11 h 69"/>
                <a:gd name="T36" fmla="*/ 12 w 44"/>
                <a:gd name="T37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" h="69">
                  <a:moveTo>
                    <a:pt x="12" y="64"/>
                  </a:moveTo>
                  <a:lnTo>
                    <a:pt x="18" y="66"/>
                  </a:lnTo>
                  <a:lnTo>
                    <a:pt x="23" y="69"/>
                  </a:lnTo>
                  <a:lnTo>
                    <a:pt x="30" y="69"/>
                  </a:lnTo>
                  <a:lnTo>
                    <a:pt x="35" y="69"/>
                  </a:lnTo>
                  <a:lnTo>
                    <a:pt x="40" y="69"/>
                  </a:lnTo>
                  <a:lnTo>
                    <a:pt x="44" y="66"/>
                  </a:lnTo>
                  <a:lnTo>
                    <a:pt x="44" y="64"/>
                  </a:lnTo>
                  <a:lnTo>
                    <a:pt x="44" y="62"/>
                  </a:lnTo>
                  <a:lnTo>
                    <a:pt x="35" y="7"/>
                  </a:lnTo>
                  <a:lnTo>
                    <a:pt x="30" y="5"/>
                  </a:lnTo>
                  <a:lnTo>
                    <a:pt x="23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5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1"/>
                  </a:lnTo>
                  <a:lnTo>
                    <a:pt x="12" y="64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73" name="Freeform 393"/>
            <p:cNvSpPr>
              <a:spLocks/>
            </p:cNvSpPr>
            <p:nvPr/>
          </p:nvSpPr>
          <p:spPr bwMode="auto">
            <a:xfrm>
              <a:off x="1212" y="2010"/>
              <a:ext cx="26" cy="35"/>
            </a:xfrm>
            <a:custGeom>
              <a:avLst/>
              <a:gdLst>
                <a:gd name="T0" fmla="*/ 18 w 53"/>
                <a:gd name="T1" fmla="*/ 64 h 69"/>
                <a:gd name="T2" fmla="*/ 18 w 53"/>
                <a:gd name="T3" fmla="*/ 67 h 69"/>
                <a:gd name="T4" fmla="*/ 25 w 53"/>
                <a:gd name="T5" fmla="*/ 69 h 69"/>
                <a:gd name="T6" fmla="*/ 30 w 53"/>
                <a:gd name="T7" fmla="*/ 69 h 69"/>
                <a:gd name="T8" fmla="*/ 35 w 53"/>
                <a:gd name="T9" fmla="*/ 69 h 69"/>
                <a:gd name="T10" fmla="*/ 42 w 53"/>
                <a:gd name="T11" fmla="*/ 69 h 69"/>
                <a:gd name="T12" fmla="*/ 48 w 53"/>
                <a:gd name="T13" fmla="*/ 67 h 69"/>
                <a:gd name="T14" fmla="*/ 53 w 53"/>
                <a:gd name="T15" fmla="*/ 64 h 69"/>
                <a:gd name="T16" fmla="*/ 53 w 53"/>
                <a:gd name="T17" fmla="*/ 62 h 69"/>
                <a:gd name="T18" fmla="*/ 35 w 53"/>
                <a:gd name="T19" fmla="*/ 7 h 69"/>
                <a:gd name="T20" fmla="*/ 35 w 53"/>
                <a:gd name="T21" fmla="*/ 5 h 69"/>
                <a:gd name="T22" fmla="*/ 30 w 53"/>
                <a:gd name="T23" fmla="*/ 3 h 69"/>
                <a:gd name="T24" fmla="*/ 25 w 53"/>
                <a:gd name="T25" fmla="*/ 0 h 69"/>
                <a:gd name="T26" fmla="*/ 18 w 53"/>
                <a:gd name="T27" fmla="*/ 0 h 69"/>
                <a:gd name="T28" fmla="*/ 13 w 53"/>
                <a:gd name="T29" fmla="*/ 3 h 69"/>
                <a:gd name="T30" fmla="*/ 9 w 53"/>
                <a:gd name="T31" fmla="*/ 5 h 69"/>
                <a:gd name="T32" fmla="*/ 0 w 53"/>
                <a:gd name="T33" fmla="*/ 7 h 69"/>
                <a:gd name="T34" fmla="*/ 0 w 53"/>
                <a:gd name="T35" fmla="*/ 10 h 69"/>
                <a:gd name="T36" fmla="*/ 18 w 53"/>
                <a:gd name="T37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" h="69">
                  <a:moveTo>
                    <a:pt x="18" y="64"/>
                  </a:moveTo>
                  <a:lnTo>
                    <a:pt x="18" y="67"/>
                  </a:lnTo>
                  <a:lnTo>
                    <a:pt x="25" y="69"/>
                  </a:lnTo>
                  <a:lnTo>
                    <a:pt x="30" y="69"/>
                  </a:lnTo>
                  <a:lnTo>
                    <a:pt x="35" y="69"/>
                  </a:lnTo>
                  <a:lnTo>
                    <a:pt x="42" y="69"/>
                  </a:lnTo>
                  <a:lnTo>
                    <a:pt x="48" y="67"/>
                  </a:lnTo>
                  <a:lnTo>
                    <a:pt x="53" y="64"/>
                  </a:lnTo>
                  <a:lnTo>
                    <a:pt x="53" y="62"/>
                  </a:lnTo>
                  <a:lnTo>
                    <a:pt x="35" y="7"/>
                  </a:lnTo>
                  <a:lnTo>
                    <a:pt x="35" y="5"/>
                  </a:lnTo>
                  <a:lnTo>
                    <a:pt x="30" y="3"/>
                  </a:lnTo>
                  <a:lnTo>
                    <a:pt x="25" y="0"/>
                  </a:lnTo>
                  <a:lnTo>
                    <a:pt x="18" y="0"/>
                  </a:lnTo>
                  <a:lnTo>
                    <a:pt x="13" y="3"/>
                  </a:lnTo>
                  <a:lnTo>
                    <a:pt x="9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8" y="64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74" name="Freeform 394"/>
            <p:cNvSpPr>
              <a:spLocks/>
            </p:cNvSpPr>
            <p:nvPr/>
          </p:nvSpPr>
          <p:spPr bwMode="auto">
            <a:xfrm>
              <a:off x="1201" y="1964"/>
              <a:ext cx="23" cy="34"/>
            </a:xfrm>
            <a:custGeom>
              <a:avLst/>
              <a:gdLst>
                <a:gd name="T0" fmla="*/ 14 w 47"/>
                <a:gd name="T1" fmla="*/ 62 h 69"/>
                <a:gd name="T2" fmla="*/ 17 w 47"/>
                <a:gd name="T3" fmla="*/ 64 h 69"/>
                <a:gd name="T4" fmla="*/ 22 w 47"/>
                <a:gd name="T5" fmla="*/ 67 h 69"/>
                <a:gd name="T6" fmla="*/ 29 w 47"/>
                <a:gd name="T7" fmla="*/ 69 h 69"/>
                <a:gd name="T8" fmla="*/ 35 w 47"/>
                <a:gd name="T9" fmla="*/ 69 h 69"/>
                <a:gd name="T10" fmla="*/ 40 w 47"/>
                <a:gd name="T11" fmla="*/ 67 h 69"/>
                <a:gd name="T12" fmla="*/ 47 w 47"/>
                <a:gd name="T13" fmla="*/ 64 h 69"/>
                <a:gd name="T14" fmla="*/ 47 w 47"/>
                <a:gd name="T15" fmla="*/ 62 h 69"/>
                <a:gd name="T16" fmla="*/ 47 w 47"/>
                <a:gd name="T17" fmla="*/ 60 h 69"/>
                <a:gd name="T18" fmla="*/ 35 w 47"/>
                <a:gd name="T19" fmla="*/ 3 h 69"/>
                <a:gd name="T20" fmla="*/ 29 w 47"/>
                <a:gd name="T21" fmla="*/ 2 h 69"/>
                <a:gd name="T22" fmla="*/ 22 w 47"/>
                <a:gd name="T23" fmla="*/ 0 h 69"/>
                <a:gd name="T24" fmla="*/ 17 w 47"/>
                <a:gd name="T25" fmla="*/ 0 h 69"/>
                <a:gd name="T26" fmla="*/ 14 w 47"/>
                <a:gd name="T27" fmla="*/ 0 h 69"/>
                <a:gd name="T28" fmla="*/ 5 w 47"/>
                <a:gd name="T29" fmla="*/ 0 h 69"/>
                <a:gd name="T30" fmla="*/ 0 w 47"/>
                <a:gd name="T31" fmla="*/ 2 h 69"/>
                <a:gd name="T32" fmla="*/ 0 w 47"/>
                <a:gd name="T33" fmla="*/ 3 h 69"/>
                <a:gd name="T34" fmla="*/ 0 w 47"/>
                <a:gd name="T35" fmla="*/ 7 h 69"/>
                <a:gd name="T36" fmla="*/ 14 w 47"/>
                <a:gd name="T37" fmla="*/ 6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" h="69">
                  <a:moveTo>
                    <a:pt x="14" y="62"/>
                  </a:moveTo>
                  <a:lnTo>
                    <a:pt x="17" y="64"/>
                  </a:lnTo>
                  <a:lnTo>
                    <a:pt x="22" y="67"/>
                  </a:lnTo>
                  <a:lnTo>
                    <a:pt x="29" y="69"/>
                  </a:lnTo>
                  <a:lnTo>
                    <a:pt x="35" y="69"/>
                  </a:lnTo>
                  <a:lnTo>
                    <a:pt x="40" y="67"/>
                  </a:lnTo>
                  <a:lnTo>
                    <a:pt x="47" y="64"/>
                  </a:lnTo>
                  <a:lnTo>
                    <a:pt x="47" y="62"/>
                  </a:lnTo>
                  <a:lnTo>
                    <a:pt x="47" y="60"/>
                  </a:lnTo>
                  <a:lnTo>
                    <a:pt x="35" y="3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7"/>
                  </a:lnTo>
                  <a:lnTo>
                    <a:pt x="14" y="62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75" name="Freeform 395"/>
            <p:cNvSpPr>
              <a:spLocks/>
            </p:cNvSpPr>
            <p:nvPr/>
          </p:nvSpPr>
          <p:spPr bwMode="auto">
            <a:xfrm>
              <a:off x="1188" y="1916"/>
              <a:ext cx="24" cy="34"/>
            </a:xfrm>
            <a:custGeom>
              <a:avLst/>
              <a:gdLst>
                <a:gd name="T0" fmla="*/ 15 w 48"/>
                <a:gd name="T1" fmla="*/ 62 h 68"/>
                <a:gd name="T2" fmla="*/ 15 w 48"/>
                <a:gd name="T3" fmla="*/ 63 h 68"/>
                <a:gd name="T4" fmla="*/ 22 w 48"/>
                <a:gd name="T5" fmla="*/ 65 h 68"/>
                <a:gd name="T6" fmla="*/ 28 w 48"/>
                <a:gd name="T7" fmla="*/ 68 h 68"/>
                <a:gd name="T8" fmla="*/ 31 w 48"/>
                <a:gd name="T9" fmla="*/ 68 h 68"/>
                <a:gd name="T10" fmla="*/ 40 w 48"/>
                <a:gd name="T11" fmla="*/ 65 h 68"/>
                <a:gd name="T12" fmla="*/ 45 w 48"/>
                <a:gd name="T13" fmla="*/ 63 h 68"/>
                <a:gd name="T14" fmla="*/ 48 w 48"/>
                <a:gd name="T15" fmla="*/ 62 h 68"/>
                <a:gd name="T16" fmla="*/ 48 w 48"/>
                <a:gd name="T17" fmla="*/ 60 h 68"/>
                <a:gd name="T18" fmla="*/ 31 w 48"/>
                <a:gd name="T19" fmla="*/ 5 h 68"/>
                <a:gd name="T20" fmla="*/ 28 w 48"/>
                <a:gd name="T21" fmla="*/ 3 h 68"/>
                <a:gd name="T22" fmla="*/ 22 w 48"/>
                <a:gd name="T23" fmla="*/ 0 h 68"/>
                <a:gd name="T24" fmla="*/ 15 w 48"/>
                <a:gd name="T25" fmla="*/ 0 h 68"/>
                <a:gd name="T26" fmla="*/ 10 w 48"/>
                <a:gd name="T27" fmla="*/ 0 h 68"/>
                <a:gd name="T28" fmla="*/ 5 w 48"/>
                <a:gd name="T29" fmla="*/ 0 h 68"/>
                <a:gd name="T30" fmla="*/ 0 w 48"/>
                <a:gd name="T31" fmla="*/ 3 h 68"/>
                <a:gd name="T32" fmla="*/ 0 w 48"/>
                <a:gd name="T33" fmla="*/ 5 h 68"/>
                <a:gd name="T34" fmla="*/ 0 w 48"/>
                <a:gd name="T35" fmla="*/ 6 h 68"/>
                <a:gd name="T36" fmla="*/ 15 w 48"/>
                <a:gd name="T37" fmla="*/ 6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8" h="68">
                  <a:moveTo>
                    <a:pt x="15" y="62"/>
                  </a:moveTo>
                  <a:lnTo>
                    <a:pt x="15" y="63"/>
                  </a:lnTo>
                  <a:lnTo>
                    <a:pt x="22" y="65"/>
                  </a:lnTo>
                  <a:lnTo>
                    <a:pt x="28" y="68"/>
                  </a:lnTo>
                  <a:lnTo>
                    <a:pt x="31" y="68"/>
                  </a:lnTo>
                  <a:lnTo>
                    <a:pt x="40" y="65"/>
                  </a:lnTo>
                  <a:lnTo>
                    <a:pt x="45" y="63"/>
                  </a:lnTo>
                  <a:lnTo>
                    <a:pt x="48" y="62"/>
                  </a:lnTo>
                  <a:lnTo>
                    <a:pt x="48" y="60"/>
                  </a:lnTo>
                  <a:lnTo>
                    <a:pt x="31" y="5"/>
                  </a:lnTo>
                  <a:lnTo>
                    <a:pt x="28" y="3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15" y="62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76" name="Freeform 396"/>
            <p:cNvSpPr>
              <a:spLocks/>
            </p:cNvSpPr>
            <p:nvPr/>
          </p:nvSpPr>
          <p:spPr bwMode="auto">
            <a:xfrm>
              <a:off x="1173" y="1868"/>
              <a:ext cx="26" cy="34"/>
            </a:xfrm>
            <a:custGeom>
              <a:avLst/>
              <a:gdLst>
                <a:gd name="T0" fmla="*/ 17 w 52"/>
                <a:gd name="T1" fmla="*/ 64 h 69"/>
                <a:gd name="T2" fmla="*/ 17 w 52"/>
                <a:gd name="T3" fmla="*/ 66 h 69"/>
                <a:gd name="T4" fmla="*/ 23 w 52"/>
                <a:gd name="T5" fmla="*/ 69 h 69"/>
                <a:gd name="T6" fmla="*/ 30 w 52"/>
                <a:gd name="T7" fmla="*/ 69 h 69"/>
                <a:gd name="T8" fmla="*/ 35 w 52"/>
                <a:gd name="T9" fmla="*/ 69 h 69"/>
                <a:gd name="T10" fmla="*/ 40 w 52"/>
                <a:gd name="T11" fmla="*/ 69 h 69"/>
                <a:gd name="T12" fmla="*/ 45 w 52"/>
                <a:gd name="T13" fmla="*/ 66 h 69"/>
                <a:gd name="T14" fmla="*/ 52 w 52"/>
                <a:gd name="T15" fmla="*/ 64 h 69"/>
                <a:gd name="T16" fmla="*/ 52 w 52"/>
                <a:gd name="T17" fmla="*/ 62 h 69"/>
                <a:gd name="T18" fmla="*/ 35 w 52"/>
                <a:gd name="T19" fmla="*/ 7 h 69"/>
                <a:gd name="T20" fmla="*/ 35 w 52"/>
                <a:gd name="T21" fmla="*/ 5 h 69"/>
                <a:gd name="T22" fmla="*/ 30 w 52"/>
                <a:gd name="T23" fmla="*/ 4 h 69"/>
                <a:gd name="T24" fmla="*/ 23 w 52"/>
                <a:gd name="T25" fmla="*/ 0 h 69"/>
                <a:gd name="T26" fmla="*/ 17 w 52"/>
                <a:gd name="T27" fmla="*/ 0 h 69"/>
                <a:gd name="T28" fmla="*/ 12 w 52"/>
                <a:gd name="T29" fmla="*/ 4 h 69"/>
                <a:gd name="T30" fmla="*/ 5 w 52"/>
                <a:gd name="T31" fmla="*/ 5 h 69"/>
                <a:gd name="T32" fmla="*/ 0 w 52"/>
                <a:gd name="T33" fmla="*/ 7 h 69"/>
                <a:gd name="T34" fmla="*/ 0 w 52"/>
                <a:gd name="T35" fmla="*/ 10 h 69"/>
                <a:gd name="T36" fmla="*/ 17 w 52"/>
                <a:gd name="T37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69">
                  <a:moveTo>
                    <a:pt x="17" y="64"/>
                  </a:moveTo>
                  <a:lnTo>
                    <a:pt x="17" y="66"/>
                  </a:lnTo>
                  <a:lnTo>
                    <a:pt x="23" y="69"/>
                  </a:lnTo>
                  <a:lnTo>
                    <a:pt x="30" y="69"/>
                  </a:lnTo>
                  <a:lnTo>
                    <a:pt x="35" y="69"/>
                  </a:lnTo>
                  <a:lnTo>
                    <a:pt x="40" y="69"/>
                  </a:lnTo>
                  <a:lnTo>
                    <a:pt x="45" y="66"/>
                  </a:lnTo>
                  <a:lnTo>
                    <a:pt x="52" y="64"/>
                  </a:lnTo>
                  <a:lnTo>
                    <a:pt x="52" y="62"/>
                  </a:lnTo>
                  <a:lnTo>
                    <a:pt x="35" y="7"/>
                  </a:lnTo>
                  <a:lnTo>
                    <a:pt x="35" y="5"/>
                  </a:lnTo>
                  <a:lnTo>
                    <a:pt x="30" y="4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2" y="4"/>
                  </a:lnTo>
                  <a:lnTo>
                    <a:pt x="5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7" y="64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77" name="Freeform 397"/>
            <p:cNvSpPr>
              <a:spLocks/>
            </p:cNvSpPr>
            <p:nvPr/>
          </p:nvSpPr>
          <p:spPr bwMode="auto">
            <a:xfrm>
              <a:off x="1163" y="1819"/>
              <a:ext cx="21" cy="36"/>
            </a:xfrm>
            <a:custGeom>
              <a:avLst/>
              <a:gdLst>
                <a:gd name="T0" fmla="*/ 9 w 44"/>
                <a:gd name="T1" fmla="*/ 65 h 70"/>
                <a:gd name="T2" fmla="*/ 18 w 44"/>
                <a:gd name="T3" fmla="*/ 67 h 70"/>
                <a:gd name="T4" fmla="*/ 21 w 44"/>
                <a:gd name="T5" fmla="*/ 70 h 70"/>
                <a:gd name="T6" fmla="*/ 26 w 44"/>
                <a:gd name="T7" fmla="*/ 70 h 70"/>
                <a:gd name="T8" fmla="*/ 33 w 44"/>
                <a:gd name="T9" fmla="*/ 70 h 70"/>
                <a:gd name="T10" fmla="*/ 38 w 44"/>
                <a:gd name="T11" fmla="*/ 70 h 70"/>
                <a:gd name="T12" fmla="*/ 44 w 44"/>
                <a:gd name="T13" fmla="*/ 67 h 70"/>
                <a:gd name="T14" fmla="*/ 44 w 44"/>
                <a:gd name="T15" fmla="*/ 65 h 70"/>
                <a:gd name="T16" fmla="*/ 44 w 44"/>
                <a:gd name="T17" fmla="*/ 63 h 70"/>
                <a:gd name="T18" fmla="*/ 33 w 44"/>
                <a:gd name="T19" fmla="*/ 7 h 70"/>
                <a:gd name="T20" fmla="*/ 26 w 44"/>
                <a:gd name="T21" fmla="*/ 5 h 70"/>
                <a:gd name="T22" fmla="*/ 21 w 44"/>
                <a:gd name="T23" fmla="*/ 3 h 70"/>
                <a:gd name="T24" fmla="*/ 18 w 44"/>
                <a:gd name="T25" fmla="*/ 0 h 70"/>
                <a:gd name="T26" fmla="*/ 9 w 44"/>
                <a:gd name="T27" fmla="*/ 0 h 70"/>
                <a:gd name="T28" fmla="*/ 5 w 44"/>
                <a:gd name="T29" fmla="*/ 3 h 70"/>
                <a:gd name="T30" fmla="*/ 0 w 44"/>
                <a:gd name="T31" fmla="*/ 5 h 70"/>
                <a:gd name="T32" fmla="*/ 0 w 44"/>
                <a:gd name="T33" fmla="*/ 7 h 70"/>
                <a:gd name="T34" fmla="*/ 0 w 44"/>
                <a:gd name="T35" fmla="*/ 8 h 70"/>
                <a:gd name="T36" fmla="*/ 9 w 44"/>
                <a:gd name="T37" fmla="*/ 6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" h="70">
                  <a:moveTo>
                    <a:pt x="9" y="65"/>
                  </a:moveTo>
                  <a:lnTo>
                    <a:pt x="18" y="67"/>
                  </a:lnTo>
                  <a:lnTo>
                    <a:pt x="21" y="70"/>
                  </a:lnTo>
                  <a:lnTo>
                    <a:pt x="26" y="70"/>
                  </a:lnTo>
                  <a:lnTo>
                    <a:pt x="33" y="70"/>
                  </a:lnTo>
                  <a:lnTo>
                    <a:pt x="38" y="70"/>
                  </a:lnTo>
                  <a:lnTo>
                    <a:pt x="44" y="67"/>
                  </a:lnTo>
                  <a:lnTo>
                    <a:pt x="44" y="65"/>
                  </a:lnTo>
                  <a:lnTo>
                    <a:pt x="44" y="63"/>
                  </a:lnTo>
                  <a:lnTo>
                    <a:pt x="33" y="7"/>
                  </a:lnTo>
                  <a:lnTo>
                    <a:pt x="26" y="5"/>
                  </a:lnTo>
                  <a:lnTo>
                    <a:pt x="21" y="3"/>
                  </a:lnTo>
                  <a:lnTo>
                    <a:pt x="18" y="0"/>
                  </a:lnTo>
                  <a:lnTo>
                    <a:pt x="9" y="0"/>
                  </a:lnTo>
                  <a:lnTo>
                    <a:pt x="5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8"/>
                  </a:lnTo>
                  <a:lnTo>
                    <a:pt x="9" y="65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78" name="Freeform 398"/>
            <p:cNvSpPr>
              <a:spLocks/>
            </p:cNvSpPr>
            <p:nvPr/>
          </p:nvSpPr>
          <p:spPr bwMode="auto">
            <a:xfrm>
              <a:off x="1148" y="1773"/>
              <a:ext cx="25" cy="34"/>
            </a:xfrm>
            <a:custGeom>
              <a:avLst/>
              <a:gdLst>
                <a:gd name="T0" fmla="*/ 18 w 51"/>
                <a:gd name="T1" fmla="*/ 62 h 69"/>
                <a:gd name="T2" fmla="*/ 18 w 51"/>
                <a:gd name="T3" fmla="*/ 64 h 69"/>
                <a:gd name="T4" fmla="*/ 23 w 51"/>
                <a:gd name="T5" fmla="*/ 65 h 69"/>
                <a:gd name="T6" fmla="*/ 30 w 51"/>
                <a:gd name="T7" fmla="*/ 69 h 69"/>
                <a:gd name="T8" fmla="*/ 35 w 51"/>
                <a:gd name="T9" fmla="*/ 69 h 69"/>
                <a:gd name="T10" fmla="*/ 39 w 51"/>
                <a:gd name="T11" fmla="*/ 65 h 69"/>
                <a:gd name="T12" fmla="*/ 48 w 51"/>
                <a:gd name="T13" fmla="*/ 64 h 69"/>
                <a:gd name="T14" fmla="*/ 51 w 51"/>
                <a:gd name="T15" fmla="*/ 62 h 69"/>
                <a:gd name="T16" fmla="*/ 51 w 51"/>
                <a:gd name="T17" fmla="*/ 58 h 69"/>
                <a:gd name="T18" fmla="*/ 35 w 51"/>
                <a:gd name="T19" fmla="*/ 3 h 69"/>
                <a:gd name="T20" fmla="*/ 30 w 51"/>
                <a:gd name="T21" fmla="*/ 2 h 69"/>
                <a:gd name="T22" fmla="*/ 23 w 51"/>
                <a:gd name="T23" fmla="*/ 0 h 69"/>
                <a:gd name="T24" fmla="*/ 18 w 51"/>
                <a:gd name="T25" fmla="*/ 0 h 69"/>
                <a:gd name="T26" fmla="*/ 13 w 51"/>
                <a:gd name="T27" fmla="*/ 0 h 69"/>
                <a:gd name="T28" fmla="*/ 6 w 51"/>
                <a:gd name="T29" fmla="*/ 0 h 69"/>
                <a:gd name="T30" fmla="*/ 0 w 51"/>
                <a:gd name="T31" fmla="*/ 2 h 69"/>
                <a:gd name="T32" fmla="*/ 0 w 51"/>
                <a:gd name="T33" fmla="*/ 3 h 69"/>
                <a:gd name="T34" fmla="*/ 0 w 51"/>
                <a:gd name="T35" fmla="*/ 7 h 69"/>
                <a:gd name="T36" fmla="*/ 18 w 51"/>
                <a:gd name="T37" fmla="*/ 6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1" h="69">
                  <a:moveTo>
                    <a:pt x="18" y="62"/>
                  </a:moveTo>
                  <a:lnTo>
                    <a:pt x="18" y="64"/>
                  </a:lnTo>
                  <a:lnTo>
                    <a:pt x="23" y="65"/>
                  </a:lnTo>
                  <a:lnTo>
                    <a:pt x="30" y="69"/>
                  </a:lnTo>
                  <a:lnTo>
                    <a:pt x="35" y="69"/>
                  </a:lnTo>
                  <a:lnTo>
                    <a:pt x="39" y="65"/>
                  </a:lnTo>
                  <a:lnTo>
                    <a:pt x="48" y="64"/>
                  </a:lnTo>
                  <a:lnTo>
                    <a:pt x="51" y="62"/>
                  </a:lnTo>
                  <a:lnTo>
                    <a:pt x="51" y="58"/>
                  </a:lnTo>
                  <a:lnTo>
                    <a:pt x="35" y="3"/>
                  </a:lnTo>
                  <a:lnTo>
                    <a:pt x="30" y="2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7"/>
                  </a:lnTo>
                  <a:lnTo>
                    <a:pt x="18" y="62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79" name="Freeform 399"/>
            <p:cNvSpPr>
              <a:spLocks/>
            </p:cNvSpPr>
            <p:nvPr/>
          </p:nvSpPr>
          <p:spPr bwMode="auto">
            <a:xfrm>
              <a:off x="1134" y="1725"/>
              <a:ext cx="25" cy="34"/>
            </a:xfrm>
            <a:custGeom>
              <a:avLst/>
              <a:gdLst>
                <a:gd name="T0" fmla="*/ 15 w 50"/>
                <a:gd name="T1" fmla="*/ 62 h 69"/>
                <a:gd name="T2" fmla="*/ 15 w 50"/>
                <a:gd name="T3" fmla="*/ 64 h 69"/>
                <a:gd name="T4" fmla="*/ 22 w 50"/>
                <a:gd name="T5" fmla="*/ 66 h 69"/>
                <a:gd name="T6" fmla="*/ 27 w 50"/>
                <a:gd name="T7" fmla="*/ 69 h 69"/>
                <a:gd name="T8" fmla="*/ 33 w 50"/>
                <a:gd name="T9" fmla="*/ 69 h 69"/>
                <a:gd name="T10" fmla="*/ 40 w 50"/>
                <a:gd name="T11" fmla="*/ 66 h 69"/>
                <a:gd name="T12" fmla="*/ 45 w 50"/>
                <a:gd name="T13" fmla="*/ 64 h 69"/>
                <a:gd name="T14" fmla="*/ 50 w 50"/>
                <a:gd name="T15" fmla="*/ 62 h 69"/>
                <a:gd name="T16" fmla="*/ 50 w 50"/>
                <a:gd name="T17" fmla="*/ 59 h 69"/>
                <a:gd name="T18" fmla="*/ 33 w 50"/>
                <a:gd name="T19" fmla="*/ 6 h 69"/>
                <a:gd name="T20" fmla="*/ 33 w 50"/>
                <a:gd name="T21" fmla="*/ 2 h 69"/>
                <a:gd name="T22" fmla="*/ 27 w 50"/>
                <a:gd name="T23" fmla="*/ 0 h 69"/>
                <a:gd name="T24" fmla="*/ 22 w 50"/>
                <a:gd name="T25" fmla="*/ 0 h 69"/>
                <a:gd name="T26" fmla="*/ 15 w 50"/>
                <a:gd name="T27" fmla="*/ 0 h 69"/>
                <a:gd name="T28" fmla="*/ 10 w 50"/>
                <a:gd name="T29" fmla="*/ 0 h 69"/>
                <a:gd name="T30" fmla="*/ 5 w 50"/>
                <a:gd name="T31" fmla="*/ 2 h 69"/>
                <a:gd name="T32" fmla="*/ 0 w 50"/>
                <a:gd name="T33" fmla="*/ 6 h 69"/>
                <a:gd name="T34" fmla="*/ 0 w 50"/>
                <a:gd name="T35" fmla="*/ 7 h 69"/>
                <a:gd name="T36" fmla="*/ 15 w 50"/>
                <a:gd name="T37" fmla="*/ 6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" h="69">
                  <a:moveTo>
                    <a:pt x="15" y="62"/>
                  </a:moveTo>
                  <a:lnTo>
                    <a:pt x="15" y="64"/>
                  </a:lnTo>
                  <a:lnTo>
                    <a:pt x="22" y="66"/>
                  </a:lnTo>
                  <a:lnTo>
                    <a:pt x="27" y="69"/>
                  </a:lnTo>
                  <a:lnTo>
                    <a:pt x="33" y="69"/>
                  </a:lnTo>
                  <a:lnTo>
                    <a:pt x="40" y="66"/>
                  </a:lnTo>
                  <a:lnTo>
                    <a:pt x="45" y="64"/>
                  </a:lnTo>
                  <a:lnTo>
                    <a:pt x="50" y="62"/>
                  </a:lnTo>
                  <a:lnTo>
                    <a:pt x="50" y="59"/>
                  </a:lnTo>
                  <a:lnTo>
                    <a:pt x="33" y="6"/>
                  </a:lnTo>
                  <a:lnTo>
                    <a:pt x="33" y="2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5" y="2"/>
                  </a:lnTo>
                  <a:lnTo>
                    <a:pt x="0" y="6"/>
                  </a:lnTo>
                  <a:lnTo>
                    <a:pt x="0" y="7"/>
                  </a:lnTo>
                  <a:lnTo>
                    <a:pt x="15" y="62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80" name="Freeform 400"/>
            <p:cNvSpPr>
              <a:spLocks/>
            </p:cNvSpPr>
            <p:nvPr/>
          </p:nvSpPr>
          <p:spPr bwMode="auto">
            <a:xfrm>
              <a:off x="1122" y="1677"/>
              <a:ext cx="23" cy="34"/>
            </a:xfrm>
            <a:custGeom>
              <a:avLst/>
              <a:gdLst>
                <a:gd name="T0" fmla="*/ 12 w 47"/>
                <a:gd name="T1" fmla="*/ 64 h 69"/>
                <a:gd name="T2" fmla="*/ 18 w 47"/>
                <a:gd name="T3" fmla="*/ 67 h 69"/>
                <a:gd name="T4" fmla="*/ 25 w 47"/>
                <a:gd name="T5" fmla="*/ 69 h 69"/>
                <a:gd name="T6" fmla="*/ 30 w 47"/>
                <a:gd name="T7" fmla="*/ 69 h 69"/>
                <a:gd name="T8" fmla="*/ 35 w 47"/>
                <a:gd name="T9" fmla="*/ 69 h 69"/>
                <a:gd name="T10" fmla="*/ 40 w 47"/>
                <a:gd name="T11" fmla="*/ 69 h 69"/>
                <a:gd name="T12" fmla="*/ 47 w 47"/>
                <a:gd name="T13" fmla="*/ 67 h 69"/>
                <a:gd name="T14" fmla="*/ 47 w 47"/>
                <a:gd name="T15" fmla="*/ 64 h 69"/>
                <a:gd name="T16" fmla="*/ 47 w 47"/>
                <a:gd name="T17" fmla="*/ 62 h 69"/>
                <a:gd name="T18" fmla="*/ 35 w 47"/>
                <a:gd name="T19" fmla="*/ 7 h 69"/>
                <a:gd name="T20" fmla="*/ 30 w 47"/>
                <a:gd name="T21" fmla="*/ 5 h 69"/>
                <a:gd name="T22" fmla="*/ 25 w 47"/>
                <a:gd name="T23" fmla="*/ 2 h 69"/>
                <a:gd name="T24" fmla="*/ 18 w 47"/>
                <a:gd name="T25" fmla="*/ 0 h 69"/>
                <a:gd name="T26" fmla="*/ 12 w 47"/>
                <a:gd name="T27" fmla="*/ 0 h 69"/>
                <a:gd name="T28" fmla="*/ 7 w 47"/>
                <a:gd name="T29" fmla="*/ 2 h 69"/>
                <a:gd name="T30" fmla="*/ 0 w 47"/>
                <a:gd name="T31" fmla="*/ 5 h 69"/>
                <a:gd name="T32" fmla="*/ 0 w 47"/>
                <a:gd name="T33" fmla="*/ 7 h 69"/>
                <a:gd name="T34" fmla="*/ 0 w 47"/>
                <a:gd name="T35" fmla="*/ 9 h 69"/>
                <a:gd name="T36" fmla="*/ 12 w 47"/>
                <a:gd name="T37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" h="69">
                  <a:moveTo>
                    <a:pt x="12" y="64"/>
                  </a:moveTo>
                  <a:lnTo>
                    <a:pt x="18" y="67"/>
                  </a:lnTo>
                  <a:lnTo>
                    <a:pt x="25" y="69"/>
                  </a:lnTo>
                  <a:lnTo>
                    <a:pt x="30" y="69"/>
                  </a:lnTo>
                  <a:lnTo>
                    <a:pt x="35" y="69"/>
                  </a:lnTo>
                  <a:lnTo>
                    <a:pt x="40" y="69"/>
                  </a:lnTo>
                  <a:lnTo>
                    <a:pt x="47" y="67"/>
                  </a:lnTo>
                  <a:lnTo>
                    <a:pt x="47" y="64"/>
                  </a:lnTo>
                  <a:lnTo>
                    <a:pt x="47" y="62"/>
                  </a:lnTo>
                  <a:lnTo>
                    <a:pt x="35" y="7"/>
                  </a:lnTo>
                  <a:lnTo>
                    <a:pt x="30" y="5"/>
                  </a:lnTo>
                  <a:lnTo>
                    <a:pt x="25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2" y="64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81" name="Freeform 401"/>
            <p:cNvSpPr>
              <a:spLocks/>
            </p:cNvSpPr>
            <p:nvPr/>
          </p:nvSpPr>
          <p:spPr bwMode="auto">
            <a:xfrm>
              <a:off x="1108" y="1628"/>
              <a:ext cx="26" cy="35"/>
            </a:xfrm>
            <a:custGeom>
              <a:avLst/>
              <a:gdLst>
                <a:gd name="T0" fmla="*/ 17 w 51"/>
                <a:gd name="T1" fmla="*/ 63 h 69"/>
                <a:gd name="T2" fmla="*/ 17 w 51"/>
                <a:gd name="T3" fmla="*/ 67 h 69"/>
                <a:gd name="T4" fmla="*/ 23 w 51"/>
                <a:gd name="T5" fmla="*/ 69 h 69"/>
                <a:gd name="T6" fmla="*/ 26 w 51"/>
                <a:gd name="T7" fmla="*/ 69 h 69"/>
                <a:gd name="T8" fmla="*/ 35 w 51"/>
                <a:gd name="T9" fmla="*/ 69 h 69"/>
                <a:gd name="T10" fmla="*/ 38 w 51"/>
                <a:gd name="T11" fmla="*/ 69 h 69"/>
                <a:gd name="T12" fmla="*/ 44 w 51"/>
                <a:gd name="T13" fmla="*/ 67 h 69"/>
                <a:gd name="T14" fmla="*/ 51 w 51"/>
                <a:gd name="T15" fmla="*/ 63 h 69"/>
                <a:gd name="T16" fmla="*/ 51 w 51"/>
                <a:gd name="T17" fmla="*/ 62 h 69"/>
                <a:gd name="T18" fmla="*/ 35 w 51"/>
                <a:gd name="T19" fmla="*/ 7 h 69"/>
                <a:gd name="T20" fmla="*/ 35 w 51"/>
                <a:gd name="T21" fmla="*/ 5 h 69"/>
                <a:gd name="T22" fmla="*/ 26 w 51"/>
                <a:gd name="T23" fmla="*/ 1 h 69"/>
                <a:gd name="T24" fmla="*/ 23 w 51"/>
                <a:gd name="T25" fmla="*/ 0 h 69"/>
                <a:gd name="T26" fmla="*/ 17 w 51"/>
                <a:gd name="T27" fmla="*/ 0 h 69"/>
                <a:gd name="T28" fmla="*/ 9 w 51"/>
                <a:gd name="T29" fmla="*/ 1 h 69"/>
                <a:gd name="T30" fmla="*/ 5 w 51"/>
                <a:gd name="T31" fmla="*/ 5 h 69"/>
                <a:gd name="T32" fmla="*/ 0 w 51"/>
                <a:gd name="T33" fmla="*/ 7 h 69"/>
                <a:gd name="T34" fmla="*/ 0 w 51"/>
                <a:gd name="T35" fmla="*/ 8 h 69"/>
                <a:gd name="T36" fmla="*/ 17 w 51"/>
                <a:gd name="T37" fmla="*/ 6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1" h="69">
                  <a:moveTo>
                    <a:pt x="17" y="63"/>
                  </a:moveTo>
                  <a:lnTo>
                    <a:pt x="17" y="67"/>
                  </a:lnTo>
                  <a:lnTo>
                    <a:pt x="23" y="69"/>
                  </a:lnTo>
                  <a:lnTo>
                    <a:pt x="26" y="69"/>
                  </a:lnTo>
                  <a:lnTo>
                    <a:pt x="35" y="69"/>
                  </a:lnTo>
                  <a:lnTo>
                    <a:pt x="38" y="69"/>
                  </a:lnTo>
                  <a:lnTo>
                    <a:pt x="44" y="67"/>
                  </a:lnTo>
                  <a:lnTo>
                    <a:pt x="51" y="63"/>
                  </a:lnTo>
                  <a:lnTo>
                    <a:pt x="51" y="62"/>
                  </a:lnTo>
                  <a:lnTo>
                    <a:pt x="35" y="7"/>
                  </a:lnTo>
                  <a:lnTo>
                    <a:pt x="35" y="5"/>
                  </a:lnTo>
                  <a:lnTo>
                    <a:pt x="26" y="1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9" y="1"/>
                  </a:lnTo>
                  <a:lnTo>
                    <a:pt x="5" y="5"/>
                  </a:lnTo>
                  <a:lnTo>
                    <a:pt x="0" y="7"/>
                  </a:lnTo>
                  <a:lnTo>
                    <a:pt x="0" y="8"/>
                  </a:lnTo>
                  <a:lnTo>
                    <a:pt x="17" y="63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82" name="Freeform 402"/>
            <p:cNvSpPr>
              <a:spLocks/>
            </p:cNvSpPr>
            <p:nvPr/>
          </p:nvSpPr>
          <p:spPr bwMode="auto">
            <a:xfrm>
              <a:off x="1094" y="1581"/>
              <a:ext cx="26" cy="35"/>
            </a:xfrm>
            <a:custGeom>
              <a:avLst/>
              <a:gdLst>
                <a:gd name="T0" fmla="*/ 18 w 53"/>
                <a:gd name="T1" fmla="*/ 64 h 71"/>
                <a:gd name="T2" fmla="*/ 23 w 53"/>
                <a:gd name="T3" fmla="*/ 65 h 71"/>
                <a:gd name="T4" fmla="*/ 30 w 53"/>
                <a:gd name="T5" fmla="*/ 67 h 71"/>
                <a:gd name="T6" fmla="*/ 35 w 53"/>
                <a:gd name="T7" fmla="*/ 71 h 71"/>
                <a:gd name="T8" fmla="*/ 40 w 53"/>
                <a:gd name="T9" fmla="*/ 71 h 71"/>
                <a:gd name="T10" fmla="*/ 47 w 53"/>
                <a:gd name="T11" fmla="*/ 67 h 71"/>
                <a:gd name="T12" fmla="*/ 53 w 53"/>
                <a:gd name="T13" fmla="*/ 65 h 71"/>
                <a:gd name="T14" fmla="*/ 53 w 53"/>
                <a:gd name="T15" fmla="*/ 64 h 71"/>
                <a:gd name="T16" fmla="*/ 53 w 53"/>
                <a:gd name="T17" fmla="*/ 60 h 71"/>
                <a:gd name="T18" fmla="*/ 35 w 53"/>
                <a:gd name="T19" fmla="*/ 5 h 71"/>
                <a:gd name="T20" fmla="*/ 35 w 53"/>
                <a:gd name="T21" fmla="*/ 3 h 71"/>
                <a:gd name="T22" fmla="*/ 30 w 53"/>
                <a:gd name="T23" fmla="*/ 0 h 71"/>
                <a:gd name="T24" fmla="*/ 23 w 53"/>
                <a:gd name="T25" fmla="*/ 0 h 71"/>
                <a:gd name="T26" fmla="*/ 18 w 53"/>
                <a:gd name="T27" fmla="*/ 0 h 71"/>
                <a:gd name="T28" fmla="*/ 13 w 53"/>
                <a:gd name="T29" fmla="*/ 0 h 71"/>
                <a:gd name="T30" fmla="*/ 6 w 53"/>
                <a:gd name="T31" fmla="*/ 3 h 71"/>
                <a:gd name="T32" fmla="*/ 0 w 53"/>
                <a:gd name="T33" fmla="*/ 5 h 71"/>
                <a:gd name="T34" fmla="*/ 0 w 53"/>
                <a:gd name="T35" fmla="*/ 9 h 71"/>
                <a:gd name="T36" fmla="*/ 18 w 53"/>
                <a:gd name="T37" fmla="*/ 64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" h="71">
                  <a:moveTo>
                    <a:pt x="18" y="64"/>
                  </a:moveTo>
                  <a:lnTo>
                    <a:pt x="23" y="65"/>
                  </a:lnTo>
                  <a:lnTo>
                    <a:pt x="30" y="67"/>
                  </a:lnTo>
                  <a:lnTo>
                    <a:pt x="35" y="71"/>
                  </a:lnTo>
                  <a:lnTo>
                    <a:pt x="40" y="71"/>
                  </a:lnTo>
                  <a:lnTo>
                    <a:pt x="47" y="67"/>
                  </a:lnTo>
                  <a:lnTo>
                    <a:pt x="53" y="65"/>
                  </a:lnTo>
                  <a:lnTo>
                    <a:pt x="53" y="64"/>
                  </a:lnTo>
                  <a:lnTo>
                    <a:pt x="53" y="60"/>
                  </a:lnTo>
                  <a:lnTo>
                    <a:pt x="35" y="5"/>
                  </a:lnTo>
                  <a:lnTo>
                    <a:pt x="35" y="3"/>
                  </a:lnTo>
                  <a:lnTo>
                    <a:pt x="30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18" y="64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83" name="Freeform 403"/>
            <p:cNvSpPr>
              <a:spLocks/>
            </p:cNvSpPr>
            <p:nvPr/>
          </p:nvSpPr>
          <p:spPr bwMode="auto">
            <a:xfrm>
              <a:off x="1083" y="1534"/>
              <a:ext cx="22" cy="34"/>
            </a:xfrm>
            <a:custGeom>
              <a:avLst/>
              <a:gdLst>
                <a:gd name="T0" fmla="*/ 9 w 44"/>
                <a:gd name="T1" fmla="*/ 62 h 69"/>
                <a:gd name="T2" fmla="*/ 16 w 44"/>
                <a:gd name="T3" fmla="*/ 64 h 69"/>
                <a:gd name="T4" fmla="*/ 21 w 44"/>
                <a:gd name="T5" fmla="*/ 66 h 69"/>
                <a:gd name="T6" fmla="*/ 27 w 44"/>
                <a:gd name="T7" fmla="*/ 69 h 69"/>
                <a:gd name="T8" fmla="*/ 34 w 44"/>
                <a:gd name="T9" fmla="*/ 69 h 69"/>
                <a:gd name="T10" fmla="*/ 39 w 44"/>
                <a:gd name="T11" fmla="*/ 66 h 69"/>
                <a:gd name="T12" fmla="*/ 44 w 44"/>
                <a:gd name="T13" fmla="*/ 64 h 69"/>
                <a:gd name="T14" fmla="*/ 44 w 44"/>
                <a:gd name="T15" fmla="*/ 62 h 69"/>
                <a:gd name="T16" fmla="*/ 44 w 44"/>
                <a:gd name="T17" fmla="*/ 59 h 69"/>
                <a:gd name="T18" fmla="*/ 34 w 44"/>
                <a:gd name="T19" fmla="*/ 7 h 69"/>
                <a:gd name="T20" fmla="*/ 27 w 44"/>
                <a:gd name="T21" fmla="*/ 5 h 69"/>
                <a:gd name="T22" fmla="*/ 21 w 44"/>
                <a:gd name="T23" fmla="*/ 2 h 69"/>
                <a:gd name="T24" fmla="*/ 16 w 44"/>
                <a:gd name="T25" fmla="*/ 0 h 69"/>
                <a:gd name="T26" fmla="*/ 9 w 44"/>
                <a:gd name="T27" fmla="*/ 0 h 69"/>
                <a:gd name="T28" fmla="*/ 4 w 44"/>
                <a:gd name="T29" fmla="*/ 2 h 69"/>
                <a:gd name="T30" fmla="*/ 0 w 44"/>
                <a:gd name="T31" fmla="*/ 5 h 69"/>
                <a:gd name="T32" fmla="*/ 0 w 44"/>
                <a:gd name="T33" fmla="*/ 7 h 69"/>
                <a:gd name="T34" fmla="*/ 0 w 44"/>
                <a:gd name="T35" fmla="*/ 9 h 69"/>
                <a:gd name="T36" fmla="*/ 9 w 44"/>
                <a:gd name="T37" fmla="*/ 6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" h="69">
                  <a:moveTo>
                    <a:pt x="9" y="62"/>
                  </a:moveTo>
                  <a:lnTo>
                    <a:pt x="16" y="64"/>
                  </a:lnTo>
                  <a:lnTo>
                    <a:pt x="21" y="66"/>
                  </a:lnTo>
                  <a:lnTo>
                    <a:pt x="27" y="69"/>
                  </a:lnTo>
                  <a:lnTo>
                    <a:pt x="34" y="69"/>
                  </a:lnTo>
                  <a:lnTo>
                    <a:pt x="39" y="66"/>
                  </a:lnTo>
                  <a:lnTo>
                    <a:pt x="44" y="64"/>
                  </a:lnTo>
                  <a:lnTo>
                    <a:pt x="44" y="62"/>
                  </a:lnTo>
                  <a:lnTo>
                    <a:pt x="44" y="59"/>
                  </a:lnTo>
                  <a:lnTo>
                    <a:pt x="34" y="7"/>
                  </a:lnTo>
                  <a:lnTo>
                    <a:pt x="27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9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9" y="62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84" name="Freeform 404"/>
            <p:cNvSpPr>
              <a:spLocks/>
            </p:cNvSpPr>
            <p:nvPr/>
          </p:nvSpPr>
          <p:spPr bwMode="auto">
            <a:xfrm>
              <a:off x="1068" y="1485"/>
              <a:ext cx="26" cy="35"/>
            </a:xfrm>
            <a:custGeom>
              <a:avLst/>
              <a:gdLst>
                <a:gd name="T0" fmla="*/ 15 w 50"/>
                <a:gd name="T1" fmla="*/ 65 h 69"/>
                <a:gd name="T2" fmla="*/ 15 w 50"/>
                <a:gd name="T3" fmla="*/ 67 h 69"/>
                <a:gd name="T4" fmla="*/ 24 w 50"/>
                <a:gd name="T5" fmla="*/ 69 h 69"/>
                <a:gd name="T6" fmla="*/ 28 w 50"/>
                <a:gd name="T7" fmla="*/ 69 h 69"/>
                <a:gd name="T8" fmla="*/ 33 w 50"/>
                <a:gd name="T9" fmla="*/ 69 h 69"/>
                <a:gd name="T10" fmla="*/ 38 w 50"/>
                <a:gd name="T11" fmla="*/ 69 h 69"/>
                <a:gd name="T12" fmla="*/ 45 w 50"/>
                <a:gd name="T13" fmla="*/ 67 h 69"/>
                <a:gd name="T14" fmla="*/ 50 w 50"/>
                <a:gd name="T15" fmla="*/ 65 h 69"/>
                <a:gd name="T16" fmla="*/ 50 w 50"/>
                <a:gd name="T17" fmla="*/ 62 h 69"/>
                <a:gd name="T18" fmla="*/ 33 w 50"/>
                <a:gd name="T19" fmla="*/ 7 h 69"/>
                <a:gd name="T20" fmla="*/ 33 w 50"/>
                <a:gd name="T21" fmla="*/ 5 h 69"/>
                <a:gd name="T22" fmla="*/ 28 w 50"/>
                <a:gd name="T23" fmla="*/ 2 h 69"/>
                <a:gd name="T24" fmla="*/ 24 w 50"/>
                <a:gd name="T25" fmla="*/ 0 h 69"/>
                <a:gd name="T26" fmla="*/ 15 w 50"/>
                <a:gd name="T27" fmla="*/ 0 h 69"/>
                <a:gd name="T28" fmla="*/ 12 w 50"/>
                <a:gd name="T29" fmla="*/ 2 h 69"/>
                <a:gd name="T30" fmla="*/ 7 w 50"/>
                <a:gd name="T31" fmla="*/ 5 h 69"/>
                <a:gd name="T32" fmla="*/ 0 w 50"/>
                <a:gd name="T33" fmla="*/ 7 h 69"/>
                <a:gd name="T34" fmla="*/ 0 w 50"/>
                <a:gd name="T35" fmla="*/ 9 h 69"/>
                <a:gd name="T36" fmla="*/ 15 w 50"/>
                <a:gd name="T37" fmla="*/ 6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" h="69">
                  <a:moveTo>
                    <a:pt x="15" y="65"/>
                  </a:moveTo>
                  <a:lnTo>
                    <a:pt x="15" y="67"/>
                  </a:lnTo>
                  <a:lnTo>
                    <a:pt x="24" y="69"/>
                  </a:lnTo>
                  <a:lnTo>
                    <a:pt x="28" y="69"/>
                  </a:lnTo>
                  <a:lnTo>
                    <a:pt x="33" y="69"/>
                  </a:lnTo>
                  <a:lnTo>
                    <a:pt x="38" y="69"/>
                  </a:lnTo>
                  <a:lnTo>
                    <a:pt x="45" y="67"/>
                  </a:lnTo>
                  <a:lnTo>
                    <a:pt x="50" y="65"/>
                  </a:lnTo>
                  <a:lnTo>
                    <a:pt x="50" y="62"/>
                  </a:lnTo>
                  <a:lnTo>
                    <a:pt x="33" y="7"/>
                  </a:lnTo>
                  <a:lnTo>
                    <a:pt x="33" y="5"/>
                  </a:lnTo>
                  <a:lnTo>
                    <a:pt x="28" y="2"/>
                  </a:lnTo>
                  <a:lnTo>
                    <a:pt x="24" y="0"/>
                  </a:lnTo>
                  <a:lnTo>
                    <a:pt x="15" y="0"/>
                  </a:lnTo>
                  <a:lnTo>
                    <a:pt x="12" y="2"/>
                  </a:lnTo>
                  <a:lnTo>
                    <a:pt x="7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5" y="65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85" name="Freeform 405"/>
            <p:cNvSpPr>
              <a:spLocks/>
            </p:cNvSpPr>
            <p:nvPr/>
          </p:nvSpPr>
          <p:spPr bwMode="auto">
            <a:xfrm>
              <a:off x="1057" y="1438"/>
              <a:ext cx="24" cy="34"/>
            </a:xfrm>
            <a:custGeom>
              <a:avLst/>
              <a:gdLst>
                <a:gd name="T0" fmla="*/ 12 w 47"/>
                <a:gd name="T1" fmla="*/ 64 h 67"/>
                <a:gd name="T2" fmla="*/ 17 w 47"/>
                <a:gd name="T3" fmla="*/ 66 h 67"/>
                <a:gd name="T4" fmla="*/ 23 w 47"/>
                <a:gd name="T5" fmla="*/ 67 h 67"/>
                <a:gd name="T6" fmla="*/ 30 w 47"/>
                <a:gd name="T7" fmla="*/ 67 h 67"/>
                <a:gd name="T8" fmla="*/ 35 w 47"/>
                <a:gd name="T9" fmla="*/ 67 h 67"/>
                <a:gd name="T10" fmla="*/ 40 w 47"/>
                <a:gd name="T11" fmla="*/ 67 h 67"/>
                <a:gd name="T12" fmla="*/ 47 w 47"/>
                <a:gd name="T13" fmla="*/ 66 h 67"/>
                <a:gd name="T14" fmla="*/ 47 w 47"/>
                <a:gd name="T15" fmla="*/ 64 h 67"/>
                <a:gd name="T16" fmla="*/ 47 w 47"/>
                <a:gd name="T17" fmla="*/ 61 h 67"/>
                <a:gd name="T18" fmla="*/ 35 w 47"/>
                <a:gd name="T19" fmla="*/ 5 h 67"/>
                <a:gd name="T20" fmla="*/ 30 w 47"/>
                <a:gd name="T21" fmla="*/ 4 h 67"/>
                <a:gd name="T22" fmla="*/ 23 w 47"/>
                <a:gd name="T23" fmla="*/ 0 h 67"/>
                <a:gd name="T24" fmla="*/ 17 w 47"/>
                <a:gd name="T25" fmla="*/ 0 h 67"/>
                <a:gd name="T26" fmla="*/ 12 w 47"/>
                <a:gd name="T27" fmla="*/ 0 h 67"/>
                <a:gd name="T28" fmla="*/ 5 w 47"/>
                <a:gd name="T29" fmla="*/ 0 h 67"/>
                <a:gd name="T30" fmla="*/ 0 w 47"/>
                <a:gd name="T31" fmla="*/ 4 h 67"/>
                <a:gd name="T32" fmla="*/ 0 w 47"/>
                <a:gd name="T33" fmla="*/ 5 h 67"/>
                <a:gd name="T34" fmla="*/ 0 w 47"/>
                <a:gd name="T35" fmla="*/ 7 h 67"/>
                <a:gd name="T36" fmla="*/ 12 w 47"/>
                <a:gd name="T37" fmla="*/ 64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" h="67">
                  <a:moveTo>
                    <a:pt x="12" y="64"/>
                  </a:moveTo>
                  <a:lnTo>
                    <a:pt x="17" y="66"/>
                  </a:lnTo>
                  <a:lnTo>
                    <a:pt x="23" y="67"/>
                  </a:lnTo>
                  <a:lnTo>
                    <a:pt x="30" y="67"/>
                  </a:lnTo>
                  <a:lnTo>
                    <a:pt x="35" y="67"/>
                  </a:lnTo>
                  <a:lnTo>
                    <a:pt x="40" y="67"/>
                  </a:lnTo>
                  <a:lnTo>
                    <a:pt x="47" y="66"/>
                  </a:lnTo>
                  <a:lnTo>
                    <a:pt x="47" y="64"/>
                  </a:lnTo>
                  <a:lnTo>
                    <a:pt x="47" y="61"/>
                  </a:lnTo>
                  <a:lnTo>
                    <a:pt x="35" y="5"/>
                  </a:lnTo>
                  <a:lnTo>
                    <a:pt x="30" y="4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12" y="64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86" name="Freeform 406"/>
            <p:cNvSpPr>
              <a:spLocks/>
            </p:cNvSpPr>
            <p:nvPr/>
          </p:nvSpPr>
          <p:spPr bwMode="auto">
            <a:xfrm>
              <a:off x="1042" y="1390"/>
              <a:ext cx="26" cy="35"/>
            </a:xfrm>
            <a:custGeom>
              <a:avLst/>
              <a:gdLst>
                <a:gd name="T0" fmla="*/ 18 w 53"/>
                <a:gd name="T1" fmla="*/ 64 h 70"/>
                <a:gd name="T2" fmla="*/ 18 w 53"/>
                <a:gd name="T3" fmla="*/ 65 h 70"/>
                <a:gd name="T4" fmla="*/ 25 w 53"/>
                <a:gd name="T5" fmla="*/ 67 h 70"/>
                <a:gd name="T6" fmla="*/ 30 w 53"/>
                <a:gd name="T7" fmla="*/ 70 h 70"/>
                <a:gd name="T8" fmla="*/ 35 w 53"/>
                <a:gd name="T9" fmla="*/ 70 h 70"/>
                <a:gd name="T10" fmla="*/ 42 w 53"/>
                <a:gd name="T11" fmla="*/ 67 h 70"/>
                <a:gd name="T12" fmla="*/ 47 w 53"/>
                <a:gd name="T13" fmla="*/ 65 h 70"/>
                <a:gd name="T14" fmla="*/ 53 w 53"/>
                <a:gd name="T15" fmla="*/ 64 h 70"/>
                <a:gd name="T16" fmla="*/ 53 w 53"/>
                <a:gd name="T17" fmla="*/ 60 h 70"/>
                <a:gd name="T18" fmla="*/ 35 w 53"/>
                <a:gd name="T19" fmla="*/ 5 h 70"/>
                <a:gd name="T20" fmla="*/ 30 w 53"/>
                <a:gd name="T21" fmla="*/ 3 h 70"/>
                <a:gd name="T22" fmla="*/ 25 w 53"/>
                <a:gd name="T23" fmla="*/ 0 h 70"/>
                <a:gd name="T24" fmla="*/ 18 w 53"/>
                <a:gd name="T25" fmla="*/ 0 h 70"/>
                <a:gd name="T26" fmla="*/ 13 w 53"/>
                <a:gd name="T27" fmla="*/ 0 h 70"/>
                <a:gd name="T28" fmla="*/ 9 w 53"/>
                <a:gd name="T29" fmla="*/ 0 h 70"/>
                <a:gd name="T30" fmla="*/ 0 w 53"/>
                <a:gd name="T31" fmla="*/ 3 h 70"/>
                <a:gd name="T32" fmla="*/ 0 w 53"/>
                <a:gd name="T33" fmla="*/ 5 h 70"/>
                <a:gd name="T34" fmla="*/ 0 w 53"/>
                <a:gd name="T35" fmla="*/ 7 h 70"/>
                <a:gd name="T36" fmla="*/ 18 w 53"/>
                <a:gd name="T37" fmla="*/ 6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" h="70">
                  <a:moveTo>
                    <a:pt x="18" y="64"/>
                  </a:moveTo>
                  <a:lnTo>
                    <a:pt x="18" y="65"/>
                  </a:lnTo>
                  <a:lnTo>
                    <a:pt x="25" y="67"/>
                  </a:lnTo>
                  <a:lnTo>
                    <a:pt x="30" y="70"/>
                  </a:lnTo>
                  <a:lnTo>
                    <a:pt x="35" y="70"/>
                  </a:lnTo>
                  <a:lnTo>
                    <a:pt x="42" y="67"/>
                  </a:lnTo>
                  <a:lnTo>
                    <a:pt x="47" y="65"/>
                  </a:lnTo>
                  <a:lnTo>
                    <a:pt x="53" y="64"/>
                  </a:lnTo>
                  <a:lnTo>
                    <a:pt x="53" y="60"/>
                  </a:lnTo>
                  <a:lnTo>
                    <a:pt x="35" y="5"/>
                  </a:lnTo>
                  <a:lnTo>
                    <a:pt x="30" y="3"/>
                  </a:lnTo>
                  <a:lnTo>
                    <a:pt x="25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8" y="64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87" name="Freeform 407"/>
            <p:cNvSpPr>
              <a:spLocks/>
            </p:cNvSpPr>
            <p:nvPr/>
          </p:nvSpPr>
          <p:spPr bwMode="auto">
            <a:xfrm>
              <a:off x="1029" y="1343"/>
              <a:ext cx="25" cy="34"/>
            </a:xfrm>
            <a:custGeom>
              <a:avLst/>
              <a:gdLst>
                <a:gd name="T0" fmla="*/ 16 w 51"/>
                <a:gd name="T1" fmla="*/ 62 h 69"/>
                <a:gd name="T2" fmla="*/ 16 w 51"/>
                <a:gd name="T3" fmla="*/ 64 h 69"/>
                <a:gd name="T4" fmla="*/ 21 w 51"/>
                <a:gd name="T5" fmla="*/ 66 h 69"/>
                <a:gd name="T6" fmla="*/ 26 w 51"/>
                <a:gd name="T7" fmla="*/ 69 h 69"/>
                <a:gd name="T8" fmla="*/ 33 w 51"/>
                <a:gd name="T9" fmla="*/ 69 h 69"/>
                <a:gd name="T10" fmla="*/ 39 w 51"/>
                <a:gd name="T11" fmla="*/ 66 h 69"/>
                <a:gd name="T12" fmla="*/ 44 w 51"/>
                <a:gd name="T13" fmla="*/ 64 h 69"/>
                <a:gd name="T14" fmla="*/ 51 w 51"/>
                <a:gd name="T15" fmla="*/ 62 h 69"/>
                <a:gd name="T16" fmla="*/ 51 w 51"/>
                <a:gd name="T17" fmla="*/ 59 h 69"/>
                <a:gd name="T18" fmla="*/ 33 w 51"/>
                <a:gd name="T19" fmla="*/ 7 h 69"/>
                <a:gd name="T20" fmla="*/ 33 w 51"/>
                <a:gd name="T21" fmla="*/ 4 h 69"/>
                <a:gd name="T22" fmla="*/ 26 w 51"/>
                <a:gd name="T23" fmla="*/ 2 h 69"/>
                <a:gd name="T24" fmla="*/ 21 w 51"/>
                <a:gd name="T25" fmla="*/ 0 h 69"/>
                <a:gd name="T26" fmla="*/ 16 w 51"/>
                <a:gd name="T27" fmla="*/ 0 h 69"/>
                <a:gd name="T28" fmla="*/ 9 w 51"/>
                <a:gd name="T29" fmla="*/ 2 h 69"/>
                <a:gd name="T30" fmla="*/ 4 w 51"/>
                <a:gd name="T31" fmla="*/ 4 h 69"/>
                <a:gd name="T32" fmla="*/ 0 w 51"/>
                <a:gd name="T33" fmla="*/ 7 h 69"/>
                <a:gd name="T34" fmla="*/ 0 w 51"/>
                <a:gd name="T35" fmla="*/ 9 h 69"/>
                <a:gd name="T36" fmla="*/ 16 w 51"/>
                <a:gd name="T37" fmla="*/ 6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1" h="69">
                  <a:moveTo>
                    <a:pt x="16" y="62"/>
                  </a:moveTo>
                  <a:lnTo>
                    <a:pt x="16" y="64"/>
                  </a:lnTo>
                  <a:lnTo>
                    <a:pt x="21" y="66"/>
                  </a:lnTo>
                  <a:lnTo>
                    <a:pt x="26" y="69"/>
                  </a:lnTo>
                  <a:lnTo>
                    <a:pt x="33" y="69"/>
                  </a:lnTo>
                  <a:lnTo>
                    <a:pt x="39" y="66"/>
                  </a:lnTo>
                  <a:lnTo>
                    <a:pt x="44" y="64"/>
                  </a:lnTo>
                  <a:lnTo>
                    <a:pt x="51" y="62"/>
                  </a:lnTo>
                  <a:lnTo>
                    <a:pt x="51" y="59"/>
                  </a:lnTo>
                  <a:lnTo>
                    <a:pt x="33" y="7"/>
                  </a:lnTo>
                  <a:lnTo>
                    <a:pt x="33" y="4"/>
                  </a:lnTo>
                  <a:lnTo>
                    <a:pt x="26" y="2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16" y="62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88" name="Freeform 408"/>
            <p:cNvSpPr>
              <a:spLocks/>
            </p:cNvSpPr>
            <p:nvPr/>
          </p:nvSpPr>
          <p:spPr bwMode="auto">
            <a:xfrm>
              <a:off x="1018" y="1294"/>
              <a:ext cx="22" cy="35"/>
            </a:xfrm>
            <a:custGeom>
              <a:avLst/>
              <a:gdLst>
                <a:gd name="T0" fmla="*/ 10 w 43"/>
                <a:gd name="T1" fmla="*/ 64 h 69"/>
                <a:gd name="T2" fmla="*/ 17 w 43"/>
                <a:gd name="T3" fmla="*/ 67 h 69"/>
                <a:gd name="T4" fmla="*/ 22 w 43"/>
                <a:gd name="T5" fmla="*/ 69 h 69"/>
                <a:gd name="T6" fmla="*/ 27 w 43"/>
                <a:gd name="T7" fmla="*/ 69 h 69"/>
                <a:gd name="T8" fmla="*/ 31 w 43"/>
                <a:gd name="T9" fmla="*/ 69 h 69"/>
                <a:gd name="T10" fmla="*/ 40 w 43"/>
                <a:gd name="T11" fmla="*/ 69 h 69"/>
                <a:gd name="T12" fmla="*/ 43 w 43"/>
                <a:gd name="T13" fmla="*/ 67 h 69"/>
                <a:gd name="T14" fmla="*/ 43 w 43"/>
                <a:gd name="T15" fmla="*/ 64 h 69"/>
                <a:gd name="T16" fmla="*/ 43 w 43"/>
                <a:gd name="T17" fmla="*/ 62 h 69"/>
                <a:gd name="T18" fmla="*/ 31 w 43"/>
                <a:gd name="T19" fmla="*/ 7 h 69"/>
                <a:gd name="T20" fmla="*/ 27 w 43"/>
                <a:gd name="T21" fmla="*/ 5 h 69"/>
                <a:gd name="T22" fmla="*/ 22 w 43"/>
                <a:gd name="T23" fmla="*/ 2 h 69"/>
                <a:gd name="T24" fmla="*/ 17 w 43"/>
                <a:gd name="T25" fmla="*/ 0 h 69"/>
                <a:gd name="T26" fmla="*/ 10 w 43"/>
                <a:gd name="T27" fmla="*/ 0 h 69"/>
                <a:gd name="T28" fmla="*/ 5 w 43"/>
                <a:gd name="T29" fmla="*/ 2 h 69"/>
                <a:gd name="T30" fmla="*/ 0 w 43"/>
                <a:gd name="T31" fmla="*/ 5 h 69"/>
                <a:gd name="T32" fmla="*/ 0 w 43"/>
                <a:gd name="T33" fmla="*/ 7 h 69"/>
                <a:gd name="T34" fmla="*/ 0 w 43"/>
                <a:gd name="T35" fmla="*/ 8 h 69"/>
                <a:gd name="T36" fmla="*/ 10 w 43"/>
                <a:gd name="T37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3" h="69">
                  <a:moveTo>
                    <a:pt x="10" y="64"/>
                  </a:moveTo>
                  <a:lnTo>
                    <a:pt x="17" y="67"/>
                  </a:lnTo>
                  <a:lnTo>
                    <a:pt x="22" y="69"/>
                  </a:lnTo>
                  <a:lnTo>
                    <a:pt x="27" y="69"/>
                  </a:lnTo>
                  <a:lnTo>
                    <a:pt x="31" y="69"/>
                  </a:lnTo>
                  <a:lnTo>
                    <a:pt x="40" y="69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43" y="62"/>
                  </a:lnTo>
                  <a:lnTo>
                    <a:pt x="31" y="7"/>
                  </a:lnTo>
                  <a:lnTo>
                    <a:pt x="27" y="5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5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8"/>
                  </a:lnTo>
                  <a:lnTo>
                    <a:pt x="10" y="64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89" name="Freeform 409"/>
            <p:cNvSpPr>
              <a:spLocks/>
            </p:cNvSpPr>
            <p:nvPr/>
          </p:nvSpPr>
          <p:spPr bwMode="auto">
            <a:xfrm>
              <a:off x="1003" y="1247"/>
              <a:ext cx="26" cy="34"/>
            </a:xfrm>
            <a:custGeom>
              <a:avLst/>
              <a:gdLst>
                <a:gd name="T0" fmla="*/ 17 w 52"/>
                <a:gd name="T1" fmla="*/ 64 h 67"/>
                <a:gd name="T2" fmla="*/ 17 w 52"/>
                <a:gd name="T3" fmla="*/ 66 h 67"/>
                <a:gd name="T4" fmla="*/ 23 w 52"/>
                <a:gd name="T5" fmla="*/ 67 h 67"/>
                <a:gd name="T6" fmla="*/ 30 w 52"/>
                <a:gd name="T7" fmla="*/ 67 h 67"/>
                <a:gd name="T8" fmla="*/ 35 w 52"/>
                <a:gd name="T9" fmla="*/ 67 h 67"/>
                <a:gd name="T10" fmla="*/ 40 w 52"/>
                <a:gd name="T11" fmla="*/ 67 h 67"/>
                <a:gd name="T12" fmla="*/ 47 w 52"/>
                <a:gd name="T13" fmla="*/ 66 h 67"/>
                <a:gd name="T14" fmla="*/ 52 w 52"/>
                <a:gd name="T15" fmla="*/ 64 h 67"/>
                <a:gd name="T16" fmla="*/ 52 w 52"/>
                <a:gd name="T17" fmla="*/ 60 h 67"/>
                <a:gd name="T18" fmla="*/ 35 w 52"/>
                <a:gd name="T19" fmla="*/ 5 h 67"/>
                <a:gd name="T20" fmla="*/ 30 w 52"/>
                <a:gd name="T21" fmla="*/ 2 h 67"/>
                <a:gd name="T22" fmla="*/ 23 w 52"/>
                <a:gd name="T23" fmla="*/ 0 h 67"/>
                <a:gd name="T24" fmla="*/ 17 w 52"/>
                <a:gd name="T25" fmla="*/ 0 h 67"/>
                <a:gd name="T26" fmla="*/ 12 w 52"/>
                <a:gd name="T27" fmla="*/ 0 h 67"/>
                <a:gd name="T28" fmla="*/ 5 w 52"/>
                <a:gd name="T29" fmla="*/ 0 h 67"/>
                <a:gd name="T30" fmla="*/ 0 w 52"/>
                <a:gd name="T31" fmla="*/ 2 h 67"/>
                <a:gd name="T32" fmla="*/ 0 w 52"/>
                <a:gd name="T33" fmla="*/ 5 h 67"/>
                <a:gd name="T34" fmla="*/ 0 w 52"/>
                <a:gd name="T35" fmla="*/ 7 h 67"/>
                <a:gd name="T36" fmla="*/ 17 w 52"/>
                <a:gd name="T37" fmla="*/ 64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67">
                  <a:moveTo>
                    <a:pt x="17" y="64"/>
                  </a:moveTo>
                  <a:lnTo>
                    <a:pt x="17" y="66"/>
                  </a:lnTo>
                  <a:lnTo>
                    <a:pt x="23" y="67"/>
                  </a:lnTo>
                  <a:lnTo>
                    <a:pt x="30" y="67"/>
                  </a:lnTo>
                  <a:lnTo>
                    <a:pt x="35" y="67"/>
                  </a:lnTo>
                  <a:lnTo>
                    <a:pt x="40" y="67"/>
                  </a:lnTo>
                  <a:lnTo>
                    <a:pt x="47" y="66"/>
                  </a:lnTo>
                  <a:lnTo>
                    <a:pt x="52" y="64"/>
                  </a:lnTo>
                  <a:lnTo>
                    <a:pt x="52" y="60"/>
                  </a:lnTo>
                  <a:lnTo>
                    <a:pt x="35" y="5"/>
                  </a:lnTo>
                  <a:lnTo>
                    <a:pt x="30" y="2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17" y="64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90" name="Freeform 410"/>
            <p:cNvSpPr>
              <a:spLocks/>
            </p:cNvSpPr>
            <p:nvPr/>
          </p:nvSpPr>
          <p:spPr bwMode="auto">
            <a:xfrm>
              <a:off x="988" y="1200"/>
              <a:ext cx="26" cy="33"/>
            </a:xfrm>
            <a:custGeom>
              <a:avLst/>
              <a:gdLst>
                <a:gd name="T0" fmla="*/ 18 w 53"/>
                <a:gd name="T1" fmla="*/ 61 h 68"/>
                <a:gd name="T2" fmla="*/ 18 w 53"/>
                <a:gd name="T3" fmla="*/ 64 h 68"/>
                <a:gd name="T4" fmla="*/ 25 w 53"/>
                <a:gd name="T5" fmla="*/ 66 h 68"/>
                <a:gd name="T6" fmla="*/ 30 w 53"/>
                <a:gd name="T7" fmla="*/ 68 h 68"/>
                <a:gd name="T8" fmla="*/ 35 w 53"/>
                <a:gd name="T9" fmla="*/ 68 h 68"/>
                <a:gd name="T10" fmla="*/ 42 w 53"/>
                <a:gd name="T11" fmla="*/ 66 h 68"/>
                <a:gd name="T12" fmla="*/ 47 w 53"/>
                <a:gd name="T13" fmla="*/ 64 h 68"/>
                <a:gd name="T14" fmla="*/ 53 w 53"/>
                <a:gd name="T15" fmla="*/ 61 h 68"/>
                <a:gd name="T16" fmla="*/ 53 w 53"/>
                <a:gd name="T17" fmla="*/ 59 h 68"/>
                <a:gd name="T18" fmla="*/ 35 w 53"/>
                <a:gd name="T19" fmla="*/ 6 h 68"/>
                <a:gd name="T20" fmla="*/ 35 w 53"/>
                <a:gd name="T21" fmla="*/ 2 h 68"/>
                <a:gd name="T22" fmla="*/ 30 w 53"/>
                <a:gd name="T23" fmla="*/ 0 h 68"/>
                <a:gd name="T24" fmla="*/ 25 w 53"/>
                <a:gd name="T25" fmla="*/ 0 h 68"/>
                <a:gd name="T26" fmla="*/ 18 w 53"/>
                <a:gd name="T27" fmla="*/ 0 h 68"/>
                <a:gd name="T28" fmla="*/ 12 w 53"/>
                <a:gd name="T29" fmla="*/ 0 h 68"/>
                <a:gd name="T30" fmla="*/ 9 w 53"/>
                <a:gd name="T31" fmla="*/ 2 h 68"/>
                <a:gd name="T32" fmla="*/ 0 w 53"/>
                <a:gd name="T33" fmla="*/ 6 h 68"/>
                <a:gd name="T34" fmla="*/ 0 w 53"/>
                <a:gd name="T35" fmla="*/ 7 h 68"/>
                <a:gd name="T36" fmla="*/ 18 w 53"/>
                <a:gd name="T37" fmla="*/ 6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" h="68">
                  <a:moveTo>
                    <a:pt x="18" y="61"/>
                  </a:moveTo>
                  <a:lnTo>
                    <a:pt x="18" y="64"/>
                  </a:lnTo>
                  <a:lnTo>
                    <a:pt x="25" y="66"/>
                  </a:lnTo>
                  <a:lnTo>
                    <a:pt x="30" y="68"/>
                  </a:lnTo>
                  <a:lnTo>
                    <a:pt x="35" y="68"/>
                  </a:lnTo>
                  <a:lnTo>
                    <a:pt x="42" y="66"/>
                  </a:lnTo>
                  <a:lnTo>
                    <a:pt x="47" y="64"/>
                  </a:lnTo>
                  <a:lnTo>
                    <a:pt x="53" y="61"/>
                  </a:lnTo>
                  <a:lnTo>
                    <a:pt x="53" y="59"/>
                  </a:lnTo>
                  <a:lnTo>
                    <a:pt x="35" y="6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25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9" y="2"/>
                  </a:lnTo>
                  <a:lnTo>
                    <a:pt x="0" y="6"/>
                  </a:lnTo>
                  <a:lnTo>
                    <a:pt x="0" y="7"/>
                  </a:lnTo>
                  <a:lnTo>
                    <a:pt x="18" y="61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91" name="Freeform 411"/>
            <p:cNvSpPr>
              <a:spLocks/>
            </p:cNvSpPr>
            <p:nvPr/>
          </p:nvSpPr>
          <p:spPr bwMode="auto">
            <a:xfrm>
              <a:off x="978" y="1152"/>
              <a:ext cx="22" cy="33"/>
            </a:xfrm>
            <a:custGeom>
              <a:avLst/>
              <a:gdLst>
                <a:gd name="T0" fmla="*/ 13 w 46"/>
                <a:gd name="T1" fmla="*/ 60 h 67"/>
                <a:gd name="T2" fmla="*/ 18 w 46"/>
                <a:gd name="T3" fmla="*/ 64 h 67"/>
                <a:gd name="T4" fmla="*/ 21 w 46"/>
                <a:gd name="T5" fmla="*/ 66 h 67"/>
                <a:gd name="T6" fmla="*/ 30 w 46"/>
                <a:gd name="T7" fmla="*/ 67 h 67"/>
                <a:gd name="T8" fmla="*/ 33 w 46"/>
                <a:gd name="T9" fmla="*/ 67 h 67"/>
                <a:gd name="T10" fmla="*/ 39 w 46"/>
                <a:gd name="T11" fmla="*/ 66 h 67"/>
                <a:gd name="T12" fmla="*/ 46 w 46"/>
                <a:gd name="T13" fmla="*/ 64 h 67"/>
                <a:gd name="T14" fmla="*/ 46 w 46"/>
                <a:gd name="T15" fmla="*/ 60 h 67"/>
                <a:gd name="T16" fmla="*/ 46 w 46"/>
                <a:gd name="T17" fmla="*/ 59 h 67"/>
                <a:gd name="T18" fmla="*/ 33 w 46"/>
                <a:gd name="T19" fmla="*/ 7 h 67"/>
                <a:gd name="T20" fmla="*/ 30 w 46"/>
                <a:gd name="T21" fmla="*/ 5 h 67"/>
                <a:gd name="T22" fmla="*/ 21 w 46"/>
                <a:gd name="T23" fmla="*/ 2 h 67"/>
                <a:gd name="T24" fmla="*/ 18 w 46"/>
                <a:gd name="T25" fmla="*/ 0 h 67"/>
                <a:gd name="T26" fmla="*/ 13 w 46"/>
                <a:gd name="T27" fmla="*/ 0 h 67"/>
                <a:gd name="T28" fmla="*/ 6 w 46"/>
                <a:gd name="T29" fmla="*/ 2 h 67"/>
                <a:gd name="T30" fmla="*/ 0 w 46"/>
                <a:gd name="T31" fmla="*/ 5 h 67"/>
                <a:gd name="T32" fmla="*/ 0 w 46"/>
                <a:gd name="T33" fmla="*/ 7 h 67"/>
                <a:gd name="T34" fmla="*/ 0 w 46"/>
                <a:gd name="T35" fmla="*/ 9 h 67"/>
                <a:gd name="T36" fmla="*/ 13 w 46"/>
                <a:gd name="T37" fmla="*/ 6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" h="67">
                  <a:moveTo>
                    <a:pt x="13" y="60"/>
                  </a:moveTo>
                  <a:lnTo>
                    <a:pt x="18" y="64"/>
                  </a:lnTo>
                  <a:lnTo>
                    <a:pt x="21" y="66"/>
                  </a:lnTo>
                  <a:lnTo>
                    <a:pt x="30" y="67"/>
                  </a:lnTo>
                  <a:lnTo>
                    <a:pt x="33" y="67"/>
                  </a:lnTo>
                  <a:lnTo>
                    <a:pt x="39" y="66"/>
                  </a:lnTo>
                  <a:lnTo>
                    <a:pt x="46" y="64"/>
                  </a:lnTo>
                  <a:lnTo>
                    <a:pt x="46" y="60"/>
                  </a:lnTo>
                  <a:lnTo>
                    <a:pt x="46" y="59"/>
                  </a:lnTo>
                  <a:lnTo>
                    <a:pt x="33" y="7"/>
                  </a:lnTo>
                  <a:lnTo>
                    <a:pt x="30" y="5"/>
                  </a:lnTo>
                  <a:lnTo>
                    <a:pt x="21" y="2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3" y="6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92" name="Freeform 412"/>
            <p:cNvSpPr>
              <a:spLocks/>
            </p:cNvSpPr>
            <p:nvPr/>
          </p:nvSpPr>
          <p:spPr bwMode="auto">
            <a:xfrm>
              <a:off x="966" y="1114"/>
              <a:ext cx="22" cy="24"/>
            </a:xfrm>
            <a:custGeom>
              <a:avLst/>
              <a:gdLst>
                <a:gd name="T0" fmla="*/ 12 w 43"/>
                <a:gd name="T1" fmla="*/ 43 h 49"/>
                <a:gd name="T2" fmla="*/ 12 w 43"/>
                <a:gd name="T3" fmla="*/ 47 h 49"/>
                <a:gd name="T4" fmla="*/ 17 w 43"/>
                <a:gd name="T5" fmla="*/ 49 h 49"/>
                <a:gd name="T6" fmla="*/ 22 w 43"/>
                <a:gd name="T7" fmla="*/ 49 h 49"/>
                <a:gd name="T8" fmla="*/ 28 w 43"/>
                <a:gd name="T9" fmla="*/ 49 h 49"/>
                <a:gd name="T10" fmla="*/ 35 w 43"/>
                <a:gd name="T11" fmla="*/ 49 h 49"/>
                <a:gd name="T12" fmla="*/ 40 w 43"/>
                <a:gd name="T13" fmla="*/ 47 h 49"/>
                <a:gd name="T14" fmla="*/ 43 w 43"/>
                <a:gd name="T15" fmla="*/ 43 h 49"/>
                <a:gd name="T16" fmla="*/ 43 w 43"/>
                <a:gd name="T17" fmla="*/ 42 h 49"/>
                <a:gd name="T18" fmla="*/ 35 w 43"/>
                <a:gd name="T19" fmla="*/ 7 h 49"/>
                <a:gd name="T20" fmla="*/ 28 w 43"/>
                <a:gd name="T21" fmla="*/ 4 h 49"/>
                <a:gd name="T22" fmla="*/ 22 w 43"/>
                <a:gd name="T23" fmla="*/ 2 h 49"/>
                <a:gd name="T24" fmla="*/ 17 w 43"/>
                <a:gd name="T25" fmla="*/ 0 h 49"/>
                <a:gd name="T26" fmla="*/ 12 w 43"/>
                <a:gd name="T27" fmla="*/ 2 h 49"/>
                <a:gd name="T28" fmla="*/ 5 w 43"/>
                <a:gd name="T29" fmla="*/ 4 h 49"/>
                <a:gd name="T30" fmla="*/ 0 w 43"/>
                <a:gd name="T31" fmla="*/ 7 h 49"/>
                <a:gd name="T32" fmla="*/ 0 w 43"/>
                <a:gd name="T33" fmla="*/ 9 h 49"/>
                <a:gd name="T34" fmla="*/ 12 w 43"/>
                <a:gd name="T35" fmla="*/ 4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" h="49">
                  <a:moveTo>
                    <a:pt x="12" y="43"/>
                  </a:moveTo>
                  <a:lnTo>
                    <a:pt x="12" y="47"/>
                  </a:lnTo>
                  <a:lnTo>
                    <a:pt x="17" y="49"/>
                  </a:lnTo>
                  <a:lnTo>
                    <a:pt x="22" y="49"/>
                  </a:lnTo>
                  <a:lnTo>
                    <a:pt x="28" y="49"/>
                  </a:lnTo>
                  <a:lnTo>
                    <a:pt x="35" y="49"/>
                  </a:lnTo>
                  <a:lnTo>
                    <a:pt x="40" y="47"/>
                  </a:lnTo>
                  <a:lnTo>
                    <a:pt x="43" y="43"/>
                  </a:lnTo>
                  <a:lnTo>
                    <a:pt x="43" y="42"/>
                  </a:lnTo>
                  <a:lnTo>
                    <a:pt x="35" y="7"/>
                  </a:lnTo>
                  <a:lnTo>
                    <a:pt x="28" y="4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2" y="2"/>
                  </a:lnTo>
                  <a:lnTo>
                    <a:pt x="5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12" y="43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93" name="Freeform 413"/>
            <p:cNvSpPr>
              <a:spLocks/>
            </p:cNvSpPr>
            <p:nvPr/>
          </p:nvSpPr>
          <p:spPr bwMode="auto">
            <a:xfrm>
              <a:off x="884" y="1045"/>
              <a:ext cx="184" cy="78"/>
            </a:xfrm>
            <a:custGeom>
              <a:avLst/>
              <a:gdLst>
                <a:gd name="T0" fmla="*/ 368 w 368"/>
                <a:gd name="T1" fmla="*/ 139 h 156"/>
                <a:gd name="T2" fmla="*/ 143 w 368"/>
                <a:gd name="T3" fmla="*/ 0 h 156"/>
                <a:gd name="T4" fmla="*/ 0 w 368"/>
                <a:gd name="T5" fmla="*/ 156 h 156"/>
                <a:gd name="T6" fmla="*/ 368 w 368"/>
                <a:gd name="T7" fmla="*/ 13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8" h="156">
                  <a:moveTo>
                    <a:pt x="368" y="139"/>
                  </a:moveTo>
                  <a:lnTo>
                    <a:pt x="143" y="0"/>
                  </a:lnTo>
                  <a:lnTo>
                    <a:pt x="0" y="156"/>
                  </a:lnTo>
                  <a:lnTo>
                    <a:pt x="368" y="139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94" name="Rectangle 414"/>
            <p:cNvSpPr>
              <a:spLocks noChangeArrowheads="1"/>
            </p:cNvSpPr>
            <p:nvPr/>
          </p:nvSpPr>
          <p:spPr bwMode="auto">
            <a:xfrm>
              <a:off x="1374" y="2617"/>
              <a:ext cx="209" cy="20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95" name="Rectangle 415"/>
            <p:cNvSpPr>
              <a:spLocks noChangeArrowheads="1"/>
            </p:cNvSpPr>
            <p:nvPr/>
          </p:nvSpPr>
          <p:spPr bwMode="auto">
            <a:xfrm>
              <a:off x="1374" y="2617"/>
              <a:ext cx="210" cy="208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696" name="Rectangle 416"/>
            <p:cNvSpPr>
              <a:spLocks noChangeArrowheads="1"/>
            </p:cNvSpPr>
            <p:nvPr/>
          </p:nvSpPr>
          <p:spPr bwMode="auto">
            <a:xfrm>
              <a:off x="2616" y="2162"/>
              <a:ext cx="2098" cy="620"/>
            </a:xfrm>
            <a:prstGeom prst="rect">
              <a:avLst/>
            </a:prstGeom>
            <a:solidFill>
              <a:srgbClr val="EAEAEA"/>
            </a:solidFill>
            <a:ln w="8001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697" name="Rectangle 417"/>
            <p:cNvSpPr>
              <a:spLocks noChangeArrowheads="1"/>
            </p:cNvSpPr>
            <p:nvPr/>
          </p:nvSpPr>
          <p:spPr bwMode="auto">
            <a:xfrm>
              <a:off x="2698" y="2190"/>
              <a:ext cx="61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Face bubbles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698" name="Rectangle 418"/>
            <p:cNvSpPr>
              <a:spLocks noChangeArrowheads="1"/>
            </p:cNvSpPr>
            <p:nvPr/>
          </p:nvSpPr>
          <p:spPr bwMode="auto">
            <a:xfrm>
              <a:off x="3297" y="2190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699" name="Rectangle 419"/>
            <p:cNvSpPr>
              <a:spLocks noChangeArrowheads="1"/>
            </p:cNvSpPr>
            <p:nvPr/>
          </p:nvSpPr>
          <p:spPr bwMode="auto">
            <a:xfrm>
              <a:off x="2692" y="2301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00" name="Rectangle 420"/>
            <p:cNvSpPr>
              <a:spLocks noChangeArrowheads="1"/>
            </p:cNvSpPr>
            <p:nvPr/>
          </p:nvSpPr>
          <p:spPr bwMode="auto">
            <a:xfrm>
              <a:off x="2738" y="2301"/>
              <a:ext cx="170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fed by gas atoms, intragranular bubbles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01" name="Rectangle 421"/>
            <p:cNvSpPr>
              <a:spLocks noChangeArrowheads="1"/>
            </p:cNvSpPr>
            <p:nvPr/>
          </p:nvSpPr>
          <p:spPr bwMode="auto">
            <a:xfrm>
              <a:off x="4409" y="2301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02" name="Rectangle 422"/>
            <p:cNvSpPr>
              <a:spLocks noChangeArrowheads="1"/>
            </p:cNvSpPr>
            <p:nvPr/>
          </p:nvSpPr>
          <p:spPr bwMode="auto">
            <a:xfrm>
              <a:off x="2696" y="2408"/>
              <a:ext cx="55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 &amp; vaporizati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03" name="Rectangle 423"/>
            <p:cNvSpPr>
              <a:spLocks noChangeArrowheads="1"/>
            </p:cNvSpPr>
            <p:nvPr/>
          </p:nvSpPr>
          <p:spPr bwMode="auto">
            <a:xfrm>
              <a:off x="3243" y="2408"/>
              <a:ext cx="70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on of condensed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04" name="Rectangle 424"/>
            <p:cNvSpPr>
              <a:spLocks noChangeArrowheads="1"/>
            </p:cNvSpPr>
            <p:nvPr/>
          </p:nvSpPr>
          <p:spPr bwMode="auto">
            <a:xfrm>
              <a:off x="3937" y="2408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05" name="Rectangle 425"/>
            <p:cNvSpPr>
              <a:spLocks noChangeArrowheads="1"/>
            </p:cNvSpPr>
            <p:nvPr/>
          </p:nvSpPr>
          <p:spPr bwMode="auto">
            <a:xfrm>
              <a:off x="3974" y="2408"/>
              <a:ext cx="61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phase species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06" name="Rectangle 426"/>
            <p:cNvSpPr>
              <a:spLocks noChangeArrowheads="1"/>
            </p:cNvSpPr>
            <p:nvPr/>
          </p:nvSpPr>
          <p:spPr bwMode="auto">
            <a:xfrm>
              <a:off x="4572" y="2408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07" name="Rectangle 427"/>
            <p:cNvSpPr>
              <a:spLocks noChangeArrowheads="1"/>
            </p:cNvSpPr>
            <p:nvPr/>
          </p:nvSpPr>
          <p:spPr bwMode="auto">
            <a:xfrm>
              <a:off x="2692" y="2516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08" name="Rectangle 428"/>
            <p:cNvSpPr>
              <a:spLocks noChangeArrowheads="1"/>
            </p:cNvSpPr>
            <p:nvPr/>
          </p:nvSpPr>
          <p:spPr bwMode="auto">
            <a:xfrm>
              <a:off x="2741" y="2516"/>
              <a:ext cx="186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growth &amp; interconnection leading to release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09" name="Rectangle 429"/>
            <p:cNvSpPr>
              <a:spLocks noChangeArrowheads="1"/>
            </p:cNvSpPr>
            <p:nvPr/>
          </p:nvSpPr>
          <p:spPr bwMode="auto">
            <a:xfrm>
              <a:off x="4562" y="2516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10" name="Rectangle 430"/>
            <p:cNvSpPr>
              <a:spLocks noChangeArrowheads="1"/>
            </p:cNvSpPr>
            <p:nvPr/>
          </p:nvSpPr>
          <p:spPr bwMode="auto">
            <a:xfrm>
              <a:off x="2699" y="2622"/>
              <a:ext cx="80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 into edge bubbles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11" name="Rectangle 431"/>
            <p:cNvSpPr>
              <a:spLocks noChangeArrowheads="1"/>
            </p:cNvSpPr>
            <p:nvPr/>
          </p:nvSpPr>
          <p:spPr bwMode="auto">
            <a:xfrm>
              <a:off x="3490" y="2622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12" name="Rectangle 432"/>
            <p:cNvSpPr>
              <a:spLocks noChangeArrowheads="1"/>
            </p:cNvSpPr>
            <p:nvPr/>
          </p:nvSpPr>
          <p:spPr bwMode="auto">
            <a:xfrm>
              <a:off x="4814" y="2885"/>
              <a:ext cx="733" cy="310"/>
            </a:xfrm>
            <a:prstGeom prst="rect">
              <a:avLst/>
            </a:prstGeom>
            <a:solidFill>
              <a:srgbClr val="EAEAEA"/>
            </a:solidFill>
            <a:ln w="8001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713" name="Rectangle 433"/>
            <p:cNvSpPr>
              <a:spLocks noChangeArrowheads="1"/>
            </p:cNvSpPr>
            <p:nvPr/>
          </p:nvSpPr>
          <p:spPr bwMode="auto">
            <a:xfrm>
              <a:off x="4917" y="2913"/>
              <a:ext cx="59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Intergranular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14" name="Rectangle 434"/>
            <p:cNvSpPr>
              <a:spLocks noChangeArrowheads="1"/>
            </p:cNvSpPr>
            <p:nvPr/>
          </p:nvSpPr>
          <p:spPr bwMode="auto">
            <a:xfrm>
              <a:off x="5493" y="2913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15" name="Rectangle 435"/>
            <p:cNvSpPr>
              <a:spLocks noChangeArrowheads="1"/>
            </p:cNvSpPr>
            <p:nvPr/>
          </p:nvSpPr>
          <p:spPr bwMode="auto">
            <a:xfrm>
              <a:off x="5098" y="3023"/>
              <a:ext cx="21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zone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16" name="Rectangle 436"/>
            <p:cNvSpPr>
              <a:spLocks noChangeArrowheads="1"/>
            </p:cNvSpPr>
            <p:nvPr/>
          </p:nvSpPr>
          <p:spPr bwMode="auto">
            <a:xfrm>
              <a:off x="5310" y="3023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17" name="Rectangle 437"/>
            <p:cNvSpPr>
              <a:spLocks noChangeArrowheads="1"/>
            </p:cNvSpPr>
            <p:nvPr/>
          </p:nvSpPr>
          <p:spPr bwMode="auto">
            <a:xfrm>
              <a:off x="2624" y="2833"/>
              <a:ext cx="2070" cy="517"/>
            </a:xfrm>
            <a:prstGeom prst="rect">
              <a:avLst/>
            </a:prstGeom>
            <a:solidFill>
              <a:srgbClr val="EAEAEA"/>
            </a:solidFill>
            <a:ln w="8001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718" name="Rectangle 438"/>
            <p:cNvSpPr>
              <a:spLocks noChangeArrowheads="1"/>
            </p:cNvSpPr>
            <p:nvPr/>
          </p:nvSpPr>
          <p:spPr bwMode="auto">
            <a:xfrm>
              <a:off x="2706" y="2862"/>
              <a:ext cx="63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Edge bubbles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19" name="Rectangle 439"/>
            <p:cNvSpPr>
              <a:spLocks noChangeArrowheads="1"/>
            </p:cNvSpPr>
            <p:nvPr/>
          </p:nvSpPr>
          <p:spPr bwMode="auto">
            <a:xfrm>
              <a:off x="3320" y="2862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20" name="Rectangle 440"/>
            <p:cNvSpPr>
              <a:spLocks noChangeArrowheads="1"/>
            </p:cNvSpPr>
            <p:nvPr/>
          </p:nvSpPr>
          <p:spPr bwMode="auto">
            <a:xfrm>
              <a:off x="2700" y="2973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21" name="Rectangle 441"/>
            <p:cNvSpPr>
              <a:spLocks noChangeArrowheads="1"/>
            </p:cNvSpPr>
            <p:nvPr/>
          </p:nvSpPr>
          <p:spPr bwMode="auto">
            <a:xfrm>
              <a:off x="2740" y="2973"/>
              <a:ext cx="107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supplied by face bubbles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22" name="Rectangle 442"/>
            <p:cNvSpPr>
              <a:spLocks noChangeArrowheads="1"/>
            </p:cNvSpPr>
            <p:nvPr/>
          </p:nvSpPr>
          <p:spPr bwMode="auto">
            <a:xfrm>
              <a:off x="3797" y="2973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23" name="Rectangle 443"/>
            <p:cNvSpPr>
              <a:spLocks noChangeArrowheads="1"/>
            </p:cNvSpPr>
            <p:nvPr/>
          </p:nvSpPr>
          <p:spPr bwMode="auto">
            <a:xfrm>
              <a:off x="2700" y="3079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24" name="Rectangle 444"/>
            <p:cNvSpPr>
              <a:spLocks noChangeArrowheads="1"/>
            </p:cNvSpPr>
            <p:nvPr/>
          </p:nvSpPr>
          <p:spPr bwMode="auto">
            <a:xfrm>
              <a:off x="2744" y="3079"/>
              <a:ext cx="136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swelling until a critical threshold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25" name="Rectangle 445"/>
            <p:cNvSpPr>
              <a:spLocks noChangeArrowheads="1"/>
            </p:cNvSpPr>
            <p:nvPr/>
          </p:nvSpPr>
          <p:spPr bwMode="auto">
            <a:xfrm>
              <a:off x="4080" y="3079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26" name="Rectangle 446"/>
            <p:cNvSpPr>
              <a:spLocks noChangeArrowheads="1"/>
            </p:cNvSpPr>
            <p:nvPr/>
          </p:nvSpPr>
          <p:spPr bwMode="auto">
            <a:xfrm>
              <a:off x="2700" y="3186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27" name="Rectangle 447"/>
            <p:cNvSpPr>
              <a:spLocks noChangeArrowheads="1"/>
            </p:cNvSpPr>
            <p:nvPr/>
          </p:nvSpPr>
          <p:spPr bwMode="auto">
            <a:xfrm>
              <a:off x="2742" y="3186"/>
              <a:ext cx="119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release into open porosities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28" name="Rectangle 448"/>
            <p:cNvSpPr>
              <a:spLocks noChangeArrowheads="1"/>
            </p:cNvSpPr>
            <p:nvPr/>
          </p:nvSpPr>
          <p:spPr bwMode="auto">
            <a:xfrm>
              <a:off x="3906" y="3206"/>
              <a:ext cx="1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29" name="Rectangle 449"/>
            <p:cNvSpPr>
              <a:spLocks noChangeArrowheads="1"/>
            </p:cNvSpPr>
            <p:nvPr/>
          </p:nvSpPr>
          <p:spPr bwMode="auto">
            <a:xfrm>
              <a:off x="4866" y="1284"/>
              <a:ext cx="733" cy="311"/>
            </a:xfrm>
            <a:prstGeom prst="rect">
              <a:avLst/>
            </a:prstGeom>
            <a:solidFill>
              <a:srgbClr val="FFFFCC"/>
            </a:solidFill>
            <a:ln w="8001">
              <a:solidFill>
                <a:srgbClr val="9900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730" name="Rectangle 450"/>
            <p:cNvSpPr>
              <a:spLocks noChangeArrowheads="1"/>
            </p:cNvSpPr>
            <p:nvPr/>
          </p:nvSpPr>
          <p:spPr bwMode="auto">
            <a:xfrm>
              <a:off x="4969" y="1312"/>
              <a:ext cx="59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Intragranular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31" name="Rectangle 451"/>
            <p:cNvSpPr>
              <a:spLocks noChangeArrowheads="1"/>
            </p:cNvSpPr>
            <p:nvPr/>
          </p:nvSpPr>
          <p:spPr bwMode="auto">
            <a:xfrm>
              <a:off x="5546" y="1312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32" name="Rectangle 452"/>
            <p:cNvSpPr>
              <a:spLocks noChangeArrowheads="1"/>
            </p:cNvSpPr>
            <p:nvPr/>
          </p:nvSpPr>
          <p:spPr bwMode="auto">
            <a:xfrm>
              <a:off x="5150" y="1423"/>
              <a:ext cx="21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zone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33" name="Rectangle 453"/>
            <p:cNvSpPr>
              <a:spLocks noChangeArrowheads="1"/>
            </p:cNvSpPr>
            <p:nvPr/>
          </p:nvSpPr>
          <p:spPr bwMode="auto">
            <a:xfrm>
              <a:off x="5363" y="1423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34" name="Freeform 454"/>
            <p:cNvSpPr>
              <a:spLocks/>
            </p:cNvSpPr>
            <p:nvPr/>
          </p:nvSpPr>
          <p:spPr bwMode="auto">
            <a:xfrm>
              <a:off x="4761" y="934"/>
              <a:ext cx="105" cy="981"/>
            </a:xfrm>
            <a:custGeom>
              <a:avLst/>
              <a:gdLst>
                <a:gd name="T0" fmla="*/ 0 w 209"/>
                <a:gd name="T1" fmla="*/ 0 h 1962"/>
                <a:gd name="T2" fmla="*/ 21 w 209"/>
                <a:gd name="T3" fmla="*/ 3 h 1962"/>
                <a:gd name="T4" fmla="*/ 42 w 209"/>
                <a:gd name="T5" fmla="*/ 13 h 1962"/>
                <a:gd name="T6" fmla="*/ 59 w 209"/>
                <a:gd name="T7" fmla="*/ 25 h 1962"/>
                <a:gd name="T8" fmla="*/ 75 w 209"/>
                <a:gd name="T9" fmla="*/ 48 h 1962"/>
                <a:gd name="T10" fmla="*/ 87 w 209"/>
                <a:gd name="T11" fmla="*/ 70 h 1962"/>
                <a:gd name="T12" fmla="*/ 96 w 209"/>
                <a:gd name="T13" fmla="*/ 98 h 1962"/>
                <a:gd name="T14" fmla="*/ 103 w 209"/>
                <a:gd name="T15" fmla="*/ 130 h 1962"/>
                <a:gd name="T16" fmla="*/ 105 w 209"/>
                <a:gd name="T17" fmla="*/ 163 h 1962"/>
                <a:gd name="T18" fmla="*/ 105 w 209"/>
                <a:gd name="T19" fmla="*/ 817 h 1962"/>
                <a:gd name="T20" fmla="*/ 106 w 209"/>
                <a:gd name="T21" fmla="*/ 850 h 1962"/>
                <a:gd name="T22" fmla="*/ 113 w 209"/>
                <a:gd name="T23" fmla="*/ 877 h 1962"/>
                <a:gd name="T24" fmla="*/ 122 w 209"/>
                <a:gd name="T25" fmla="*/ 908 h 1962"/>
                <a:gd name="T26" fmla="*/ 136 w 209"/>
                <a:gd name="T27" fmla="*/ 931 h 1962"/>
                <a:gd name="T28" fmla="*/ 152 w 209"/>
                <a:gd name="T29" fmla="*/ 950 h 1962"/>
                <a:gd name="T30" fmla="*/ 167 w 209"/>
                <a:gd name="T31" fmla="*/ 967 h 1962"/>
                <a:gd name="T32" fmla="*/ 188 w 209"/>
                <a:gd name="T33" fmla="*/ 977 h 1962"/>
                <a:gd name="T34" fmla="*/ 209 w 209"/>
                <a:gd name="T35" fmla="*/ 981 h 1962"/>
                <a:gd name="T36" fmla="*/ 188 w 209"/>
                <a:gd name="T37" fmla="*/ 982 h 1962"/>
                <a:gd name="T38" fmla="*/ 167 w 209"/>
                <a:gd name="T39" fmla="*/ 993 h 1962"/>
                <a:gd name="T40" fmla="*/ 152 w 209"/>
                <a:gd name="T41" fmla="*/ 1007 h 1962"/>
                <a:gd name="T42" fmla="*/ 136 w 209"/>
                <a:gd name="T43" fmla="*/ 1029 h 1962"/>
                <a:gd name="T44" fmla="*/ 122 w 209"/>
                <a:gd name="T45" fmla="*/ 1051 h 1962"/>
                <a:gd name="T46" fmla="*/ 113 w 209"/>
                <a:gd name="T47" fmla="*/ 1077 h 1962"/>
                <a:gd name="T48" fmla="*/ 106 w 209"/>
                <a:gd name="T49" fmla="*/ 1112 h 1962"/>
                <a:gd name="T50" fmla="*/ 105 w 209"/>
                <a:gd name="T51" fmla="*/ 1144 h 1962"/>
                <a:gd name="T52" fmla="*/ 105 w 209"/>
                <a:gd name="T53" fmla="*/ 1797 h 1962"/>
                <a:gd name="T54" fmla="*/ 103 w 209"/>
                <a:gd name="T55" fmla="*/ 1829 h 1962"/>
                <a:gd name="T56" fmla="*/ 96 w 209"/>
                <a:gd name="T57" fmla="*/ 1859 h 1962"/>
                <a:gd name="T58" fmla="*/ 87 w 209"/>
                <a:gd name="T59" fmla="*/ 1890 h 1962"/>
                <a:gd name="T60" fmla="*/ 75 w 209"/>
                <a:gd name="T61" fmla="*/ 1912 h 1962"/>
                <a:gd name="T62" fmla="*/ 59 w 209"/>
                <a:gd name="T63" fmla="*/ 1931 h 1962"/>
                <a:gd name="T64" fmla="*/ 42 w 209"/>
                <a:gd name="T65" fmla="*/ 1946 h 1962"/>
                <a:gd name="T66" fmla="*/ 21 w 209"/>
                <a:gd name="T67" fmla="*/ 1957 h 1962"/>
                <a:gd name="T68" fmla="*/ 0 w 209"/>
                <a:gd name="T69" fmla="*/ 1962 h 1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9" h="1962">
                  <a:moveTo>
                    <a:pt x="0" y="0"/>
                  </a:moveTo>
                  <a:lnTo>
                    <a:pt x="21" y="3"/>
                  </a:lnTo>
                  <a:lnTo>
                    <a:pt x="42" y="13"/>
                  </a:lnTo>
                  <a:lnTo>
                    <a:pt x="59" y="25"/>
                  </a:lnTo>
                  <a:lnTo>
                    <a:pt x="75" y="48"/>
                  </a:lnTo>
                  <a:lnTo>
                    <a:pt x="87" y="70"/>
                  </a:lnTo>
                  <a:lnTo>
                    <a:pt x="96" y="98"/>
                  </a:lnTo>
                  <a:lnTo>
                    <a:pt x="103" y="130"/>
                  </a:lnTo>
                  <a:lnTo>
                    <a:pt x="105" y="163"/>
                  </a:lnTo>
                  <a:lnTo>
                    <a:pt x="105" y="817"/>
                  </a:lnTo>
                  <a:lnTo>
                    <a:pt x="106" y="850"/>
                  </a:lnTo>
                  <a:lnTo>
                    <a:pt x="113" y="877"/>
                  </a:lnTo>
                  <a:lnTo>
                    <a:pt x="122" y="908"/>
                  </a:lnTo>
                  <a:lnTo>
                    <a:pt x="136" y="931"/>
                  </a:lnTo>
                  <a:lnTo>
                    <a:pt x="152" y="950"/>
                  </a:lnTo>
                  <a:lnTo>
                    <a:pt x="167" y="967"/>
                  </a:lnTo>
                  <a:lnTo>
                    <a:pt x="188" y="977"/>
                  </a:lnTo>
                  <a:lnTo>
                    <a:pt x="209" y="981"/>
                  </a:lnTo>
                  <a:lnTo>
                    <a:pt x="188" y="982"/>
                  </a:lnTo>
                  <a:lnTo>
                    <a:pt x="167" y="993"/>
                  </a:lnTo>
                  <a:lnTo>
                    <a:pt x="152" y="1007"/>
                  </a:lnTo>
                  <a:lnTo>
                    <a:pt x="136" y="1029"/>
                  </a:lnTo>
                  <a:lnTo>
                    <a:pt x="122" y="1051"/>
                  </a:lnTo>
                  <a:lnTo>
                    <a:pt x="113" y="1077"/>
                  </a:lnTo>
                  <a:lnTo>
                    <a:pt x="106" y="1112"/>
                  </a:lnTo>
                  <a:lnTo>
                    <a:pt x="105" y="1144"/>
                  </a:lnTo>
                  <a:lnTo>
                    <a:pt x="105" y="1797"/>
                  </a:lnTo>
                  <a:lnTo>
                    <a:pt x="103" y="1829"/>
                  </a:lnTo>
                  <a:lnTo>
                    <a:pt x="96" y="1859"/>
                  </a:lnTo>
                  <a:lnTo>
                    <a:pt x="87" y="1890"/>
                  </a:lnTo>
                  <a:lnTo>
                    <a:pt x="75" y="1912"/>
                  </a:lnTo>
                  <a:lnTo>
                    <a:pt x="59" y="1931"/>
                  </a:lnTo>
                  <a:lnTo>
                    <a:pt x="42" y="1946"/>
                  </a:lnTo>
                  <a:lnTo>
                    <a:pt x="21" y="1957"/>
                  </a:lnTo>
                  <a:lnTo>
                    <a:pt x="0" y="196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735" name="Rectangle 455"/>
            <p:cNvSpPr>
              <a:spLocks noChangeArrowheads="1"/>
            </p:cNvSpPr>
            <p:nvPr/>
          </p:nvSpPr>
          <p:spPr bwMode="auto">
            <a:xfrm>
              <a:off x="2302" y="3412"/>
              <a:ext cx="2416" cy="621"/>
            </a:xfrm>
            <a:prstGeom prst="rect">
              <a:avLst/>
            </a:prstGeom>
            <a:solidFill>
              <a:srgbClr val="EAEAEA"/>
            </a:solidFill>
            <a:ln w="8001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736" name="Rectangle 456"/>
            <p:cNvSpPr>
              <a:spLocks noChangeArrowheads="1"/>
            </p:cNvSpPr>
            <p:nvPr/>
          </p:nvSpPr>
          <p:spPr bwMode="auto">
            <a:xfrm>
              <a:off x="2385" y="3441"/>
              <a:ext cx="54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Precipitates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37" name="Rectangle 457"/>
            <p:cNvSpPr>
              <a:spLocks noChangeArrowheads="1"/>
            </p:cNvSpPr>
            <p:nvPr/>
          </p:nvSpPr>
          <p:spPr bwMode="auto">
            <a:xfrm>
              <a:off x="2915" y="3441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38" name="Rectangle 458"/>
            <p:cNvSpPr>
              <a:spLocks noChangeArrowheads="1"/>
            </p:cNvSpPr>
            <p:nvPr/>
          </p:nvSpPr>
          <p:spPr bwMode="auto">
            <a:xfrm>
              <a:off x="2378" y="3551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39" name="Rectangle 459"/>
            <p:cNvSpPr>
              <a:spLocks noChangeArrowheads="1"/>
            </p:cNvSpPr>
            <p:nvPr/>
          </p:nvSpPr>
          <p:spPr bwMode="auto">
            <a:xfrm>
              <a:off x="2421" y="3551"/>
              <a:ext cx="15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fed by intragranular diffusion of non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40" name="Rectangle 460"/>
            <p:cNvSpPr>
              <a:spLocks noChangeArrowheads="1"/>
            </p:cNvSpPr>
            <p:nvPr/>
          </p:nvSpPr>
          <p:spPr bwMode="auto">
            <a:xfrm>
              <a:off x="3962" y="3551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41" name="Rectangle 461"/>
            <p:cNvSpPr>
              <a:spLocks noChangeArrowheads="1"/>
            </p:cNvSpPr>
            <p:nvPr/>
          </p:nvSpPr>
          <p:spPr bwMode="auto">
            <a:xfrm>
              <a:off x="3996" y="3551"/>
              <a:ext cx="35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gas FPs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42" name="Rectangle 462"/>
            <p:cNvSpPr>
              <a:spLocks noChangeArrowheads="1"/>
            </p:cNvSpPr>
            <p:nvPr/>
          </p:nvSpPr>
          <p:spPr bwMode="auto">
            <a:xfrm>
              <a:off x="4295" y="3551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43" name="Rectangle 463"/>
            <p:cNvSpPr>
              <a:spLocks noChangeArrowheads="1"/>
            </p:cNvSpPr>
            <p:nvPr/>
          </p:nvSpPr>
          <p:spPr bwMode="auto">
            <a:xfrm>
              <a:off x="2378" y="3658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44" name="Rectangle 464"/>
            <p:cNvSpPr>
              <a:spLocks noChangeArrowheads="1"/>
            </p:cNvSpPr>
            <p:nvPr/>
          </p:nvSpPr>
          <p:spPr bwMode="auto">
            <a:xfrm>
              <a:off x="2428" y="3658"/>
              <a:ext cx="224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formation of 3 condensed phases at grain boundary: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45" name="Rectangle 465"/>
            <p:cNvSpPr>
              <a:spLocks noChangeArrowheads="1"/>
            </p:cNvSpPr>
            <p:nvPr/>
          </p:nvSpPr>
          <p:spPr bwMode="auto">
            <a:xfrm>
              <a:off x="4620" y="3658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46" name="Rectangle 466"/>
            <p:cNvSpPr>
              <a:spLocks noChangeArrowheads="1"/>
            </p:cNvSpPr>
            <p:nvPr/>
          </p:nvSpPr>
          <p:spPr bwMode="auto">
            <a:xfrm>
              <a:off x="2380" y="3766"/>
              <a:ext cx="59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 ternary (e.g.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47" name="Rectangle 467"/>
            <p:cNvSpPr>
              <a:spLocks noChangeArrowheads="1"/>
            </p:cNvSpPr>
            <p:nvPr/>
          </p:nvSpPr>
          <p:spPr bwMode="auto">
            <a:xfrm>
              <a:off x="2967" y="3766"/>
              <a:ext cx="11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i="1">
                  <a:solidFill>
                    <a:srgbClr val="000000"/>
                  </a:solidFill>
                </a:rPr>
                <a:t>Cs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48" name="Rectangle 468"/>
            <p:cNvSpPr>
              <a:spLocks noChangeArrowheads="1"/>
            </p:cNvSpPr>
            <p:nvPr/>
          </p:nvSpPr>
          <p:spPr bwMode="auto">
            <a:xfrm>
              <a:off x="3074" y="3809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800" i="1">
                  <a:solidFill>
                    <a:srgbClr val="000000"/>
                  </a:solidFill>
                </a:rPr>
                <a:t>2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49" name="Rectangle 469"/>
            <p:cNvSpPr>
              <a:spLocks noChangeArrowheads="1"/>
            </p:cNvSpPr>
            <p:nvPr/>
          </p:nvSpPr>
          <p:spPr bwMode="auto">
            <a:xfrm>
              <a:off x="3116" y="3766"/>
              <a:ext cx="20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i="1">
                  <a:solidFill>
                    <a:srgbClr val="000000"/>
                  </a:solidFill>
                </a:rPr>
                <a:t>MoO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50" name="Rectangle 470"/>
            <p:cNvSpPr>
              <a:spLocks noChangeArrowheads="1"/>
            </p:cNvSpPr>
            <p:nvPr/>
          </p:nvSpPr>
          <p:spPr bwMode="auto">
            <a:xfrm>
              <a:off x="3314" y="3809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800" i="1">
                  <a:solidFill>
                    <a:srgbClr val="000000"/>
                  </a:solidFill>
                </a:rPr>
                <a:t>4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51" name="Rectangle 471"/>
            <p:cNvSpPr>
              <a:spLocks noChangeArrowheads="1"/>
            </p:cNvSpPr>
            <p:nvPr/>
          </p:nvSpPr>
          <p:spPr bwMode="auto">
            <a:xfrm>
              <a:off x="3355" y="3766"/>
              <a:ext cx="11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),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52" name="Rectangle 472"/>
            <p:cNvSpPr>
              <a:spLocks noChangeArrowheads="1"/>
            </p:cNvSpPr>
            <p:nvPr/>
          </p:nvSpPr>
          <p:spPr bwMode="auto">
            <a:xfrm>
              <a:off x="3466" y="3766"/>
              <a:ext cx="14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i="1">
                  <a:solidFill>
                    <a:srgbClr val="000000"/>
                  </a:solidFill>
                </a:rPr>
                <a:t>CsI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53" name="Rectangle 473"/>
            <p:cNvSpPr>
              <a:spLocks noChangeArrowheads="1"/>
            </p:cNvSpPr>
            <p:nvPr/>
          </p:nvSpPr>
          <p:spPr bwMode="auto">
            <a:xfrm>
              <a:off x="3612" y="3766"/>
              <a:ext cx="50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&amp; metallic (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54" name="Rectangle 474"/>
            <p:cNvSpPr>
              <a:spLocks noChangeArrowheads="1"/>
            </p:cNvSpPr>
            <p:nvPr/>
          </p:nvSpPr>
          <p:spPr bwMode="auto">
            <a:xfrm>
              <a:off x="4102" y="3766"/>
              <a:ext cx="12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i="1">
                  <a:solidFill>
                    <a:srgbClr val="000000"/>
                  </a:solidFill>
                </a:rPr>
                <a:t>Ru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55" name="Rectangle 475"/>
            <p:cNvSpPr>
              <a:spLocks noChangeArrowheads="1"/>
            </p:cNvSpPr>
            <p:nvPr/>
          </p:nvSpPr>
          <p:spPr bwMode="auto">
            <a:xfrm>
              <a:off x="4221" y="3766"/>
              <a:ext cx="5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,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56" name="Rectangle 476"/>
            <p:cNvSpPr>
              <a:spLocks noChangeArrowheads="1"/>
            </p:cNvSpPr>
            <p:nvPr/>
          </p:nvSpPr>
          <p:spPr bwMode="auto">
            <a:xfrm>
              <a:off x="4275" y="3766"/>
              <a:ext cx="30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i="1">
                  <a:solidFill>
                    <a:srgbClr val="000000"/>
                  </a:solidFill>
                </a:rPr>
                <a:t>Mo, Sb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57" name="Rectangle 477"/>
            <p:cNvSpPr>
              <a:spLocks noChangeArrowheads="1"/>
            </p:cNvSpPr>
            <p:nvPr/>
          </p:nvSpPr>
          <p:spPr bwMode="auto">
            <a:xfrm>
              <a:off x="4572" y="3766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)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58" name="Rectangle 478"/>
            <p:cNvSpPr>
              <a:spLocks noChangeArrowheads="1"/>
            </p:cNvSpPr>
            <p:nvPr/>
          </p:nvSpPr>
          <p:spPr bwMode="auto">
            <a:xfrm>
              <a:off x="4604" y="3766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59" name="Rectangle 479"/>
            <p:cNvSpPr>
              <a:spLocks noChangeArrowheads="1"/>
            </p:cNvSpPr>
            <p:nvPr/>
          </p:nvSpPr>
          <p:spPr bwMode="auto">
            <a:xfrm>
              <a:off x="2378" y="3872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60" name="Rectangle 480"/>
            <p:cNvSpPr>
              <a:spLocks noChangeArrowheads="1"/>
            </p:cNvSpPr>
            <p:nvPr/>
          </p:nvSpPr>
          <p:spPr bwMode="auto">
            <a:xfrm>
              <a:off x="2429" y="3872"/>
              <a:ext cx="204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equilibrium between precipitates, face bubbles,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61" name="Rectangle 481"/>
            <p:cNvSpPr>
              <a:spLocks noChangeArrowheads="1"/>
            </p:cNvSpPr>
            <p:nvPr/>
          </p:nvSpPr>
          <p:spPr bwMode="auto">
            <a:xfrm>
              <a:off x="4428" y="3872"/>
              <a:ext cx="14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i="1">
                  <a:solidFill>
                    <a:srgbClr val="000000"/>
                  </a:solidFill>
                </a:rPr>
                <a:t>UO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62" name="Rectangle 482"/>
            <p:cNvSpPr>
              <a:spLocks noChangeArrowheads="1"/>
            </p:cNvSpPr>
            <p:nvPr/>
          </p:nvSpPr>
          <p:spPr bwMode="auto">
            <a:xfrm>
              <a:off x="4561" y="3915"/>
              <a:ext cx="10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800" i="1">
                  <a:solidFill>
                    <a:srgbClr val="000000"/>
                  </a:solidFill>
                </a:rPr>
                <a:t>2+x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63" name="Rectangle 483"/>
            <p:cNvSpPr>
              <a:spLocks noChangeArrowheads="1"/>
            </p:cNvSpPr>
            <p:nvPr/>
          </p:nvSpPr>
          <p:spPr bwMode="auto">
            <a:xfrm>
              <a:off x="4670" y="3872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64" name="Rectangle 484"/>
            <p:cNvSpPr>
              <a:spLocks noChangeArrowheads="1"/>
            </p:cNvSpPr>
            <p:nvPr/>
          </p:nvSpPr>
          <p:spPr bwMode="auto">
            <a:xfrm>
              <a:off x="217" y="3504"/>
              <a:ext cx="1623" cy="529"/>
            </a:xfrm>
            <a:prstGeom prst="rect">
              <a:avLst/>
            </a:prstGeom>
            <a:solidFill>
              <a:srgbClr val="CCFF66"/>
            </a:solidFill>
            <a:ln w="8001">
              <a:solidFill>
                <a:srgbClr val="00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765" name="Rectangle 485"/>
            <p:cNvSpPr>
              <a:spLocks noChangeArrowheads="1"/>
            </p:cNvSpPr>
            <p:nvPr/>
          </p:nvSpPr>
          <p:spPr bwMode="auto">
            <a:xfrm>
              <a:off x="297" y="3533"/>
              <a:ext cx="23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Dislo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66" name="Rectangle 486"/>
            <p:cNvSpPr>
              <a:spLocks noChangeArrowheads="1"/>
            </p:cNvSpPr>
            <p:nvPr/>
          </p:nvSpPr>
          <p:spPr bwMode="auto">
            <a:xfrm>
              <a:off x="527" y="3533"/>
              <a:ext cx="33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cations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67" name="Rectangle 487"/>
            <p:cNvSpPr>
              <a:spLocks noChangeArrowheads="1"/>
            </p:cNvSpPr>
            <p:nvPr/>
          </p:nvSpPr>
          <p:spPr bwMode="auto">
            <a:xfrm>
              <a:off x="856" y="3533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68" name="Rectangle 488"/>
            <p:cNvSpPr>
              <a:spLocks noChangeArrowheads="1"/>
            </p:cNvSpPr>
            <p:nvPr/>
          </p:nvSpPr>
          <p:spPr bwMode="auto">
            <a:xfrm>
              <a:off x="293" y="3644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69" name="Rectangle 489"/>
            <p:cNvSpPr>
              <a:spLocks noChangeArrowheads="1"/>
            </p:cNvSpPr>
            <p:nvPr/>
          </p:nvSpPr>
          <p:spPr bwMode="auto">
            <a:xfrm>
              <a:off x="337" y="3644"/>
              <a:ext cx="136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creep towards grain boundaries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70" name="Rectangle 490"/>
            <p:cNvSpPr>
              <a:spLocks noChangeArrowheads="1"/>
            </p:cNvSpPr>
            <p:nvPr/>
          </p:nvSpPr>
          <p:spPr bwMode="auto">
            <a:xfrm>
              <a:off x="1674" y="3644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71" name="Rectangle 491"/>
            <p:cNvSpPr>
              <a:spLocks noChangeArrowheads="1"/>
            </p:cNvSpPr>
            <p:nvPr/>
          </p:nvSpPr>
          <p:spPr bwMode="auto">
            <a:xfrm>
              <a:off x="293" y="3751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72" name="Rectangle 492"/>
            <p:cNvSpPr>
              <a:spLocks noChangeArrowheads="1"/>
            </p:cNvSpPr>
            <p:nvPr/>
          </p:nvSpPr>
          <p:spPr bwMode="auto">
            <a:xfrm>
              <a:off x="336" y="3751"/>
              <a:ext cx="13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trapping of intragranular gases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73" name="Rectangle 493"/>
            <p:cNvSpPr>
              <a:spLocks noChangeArrowheads="1"/>
            </p:cNvSpPr>
            <p:nvPr/>
          </p:nvSpPr>
          <p:spPr bwMode="auto">
            <a:xfrm>
              <a:off x="1632" y="3751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74" name="Rectangle 494"/>
            <p:cNvSpPr>
              <a:spLocks noChangeArrowheads="1"/>
            </p:cNvSpPr>
            <p:nvPr/>
          </p:nvSpPr>
          <p:spPr bwMode="auto">
            <a:xfrm>
              <a:off x="301" y="3857"/>
              <a:ext cx="83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 (atoms &amp; bubbles)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75" name="Rectangle 495"/>
            <p:cNvSpPr>
              <a:spLocks noChangeArrowheads="1"/>
            </p:cNvSpPr>
            <p:nvPr/>
          </p:nvSpPr>
          <p:spPr bwMode="auto">
            <a:xfrm>
              <a:off x="1106" y="3877"/>
              <a:ext cx="2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9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76" name="Rectangle 496"/>
            <p:cNvSpPr>
              <a:spLocks noChangeArrowheads="1"/>
            </p:cNvSpPr>
            <p:nvPr/>
          </p:nvSpPr>
          <p:spPr bwMode="auto">
            <a:xfrm>
              <a:off x="374" y="716"/>
              <a:ext cx="1414" cy="311"/>
            </a:xfrm>
            <a:prstGeom prst="rect">
              <a:avLst/>
            </a:prstGeom>
            <a:solidFill>
              <a:srgbClr val="FFCCFF"/>
            </a:solidFill>
            <a:ln w="8001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777" name="Rectangle 497"/>
            <p:cNvSpPr>
              <a:spLocks noChangeArrowheads="1"/>
            </p:cNvSpPr>
            <p:nvPr/>
          </p:nvSpPr>
          <p:spPr bwMode="auto">
            <a:xfrm>
              <a:off x="454" y="744"/>
              <a:ext cx="25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Grain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78" name="Rectangle 498"/>
            <p:cNvSpPr>
              <a:spLocks noChangeArrowheads="1"/>
            </p:cNvSpPr>
            <p:nvPr/>
          </p:nvSpPr>
          <p:spPr bwMode="auto">
            <a:xfrm>
              <a:off x="698" y="744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79" name="Rectangle 499"/>
            <p:cNvSpPr>
              <a:spLocks noChangeArrowheads="1"/>
            </p:cNvSpPr>
            <p:nvPr/>
          </p:nvSpPr>
          <p:spPr bwMode="auto">
            <a:xfrm>
              <a:off x="450" y="855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-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80" name="Rectangle 500"/>
            <p:cNvSpPr>
              <a:spLocks noChangeArrowheads="1"/>
            </p:cNvSpPr>
            <p:nvPr/>
          </p:nvSpPr>
          <p:spPr bwMode="auto">
            <a:xfrm>
              <a:off x="492" y="855"/>
              <a:ext cx="126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growth &amp; boundary sweeping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81" name="Rectangle 501"/>
            <p:cNvSpPr>
              <a:spLocks noChangeArrowheads="1"/>
            </p:cNvSpPr>
            <p:nvPr/>
          </p:nvSpPr>
          <p:spPr bwMode="auto">
            <a:xfrm>
              <a:off x="1726" y="855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782" name="Freeform 502"/>
            <p:cNvSpPr>
              <a:spLocks/>
            </p:cNvSpPr>
            <p:nvPr/>
          </p:nvSpPr>
          <p:spPr bwMode="auto">
            <a:xfrm>
              <a:off x="733" y="1439"/>
              <a:ext cx="136" cy="99"/>
            </a:xfrm>
            <a:custGeom>
              <a:avLst/>
              <a:gdLst>
                <a:gd name="T0" fmla="*/ 2 w 272"/>
                <a:gd name="T1" fmla="*/ 0 h 198"/>
                <a:gd name="T2" fmla="*/ 0 w 272"/>
                <a:gd name="T3" fmla="*/ 5 h 198"/>
                <a:gd name="T4" fmla="*/ 271 w 272"/>
                <a:gd name="T5" fmla="*/ 198 h 198"/>
                <a:gd name="T6" fmla="*/ 272 w 272"/>
                <a:gd name="T7" fmla="*/ 193 h 198"/>
                <a:gd name="T8" fmla="*/ 2 w 272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98">
                  <a:moveTo>
                    <a:pt x="2" y="0"/>
                  </a:moveTo>
                  <a:lnTo>
                    <a:pt x="0" y="5"/>
                  </a:lnTo>
                  <a:lnTo>
                    <a:pt x="271" y="198"/>
                  </a:lnTo>
                  <a:lnTo>
                    <a:pt x="272" y="19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783" name="Freeform 503"/>
            <p:cNvSpPr>
              <a:spLocks/>
            </p:cNvSpPr>
            <p:nvPr/>
          </p:nvSpPr>
          <p:spPr bwMode="auto">
            <a:xfrm>
              <a:off x="523" y="1542"/>
              <a:ext cx="314" cy="52"/>
            </a:xfrm>
            <a:custGeom>
              <a:avLst/>
              <a:gdLst>
                <a:gd name="T0" fmla="*/ 628 w 628"/>
                <a:gd name="T1" fmla="*/ 1 h 103"/>
                <a:gd name="T2" fmla="*/ 600 w 628"/>
                <a:gd name="T3" fmla="*/ 0 h 103"/>
                <a:gd name="T4" fmla="*/ 0 w 628"/>
                <a:gd name="T5" fmla="*/ 101 h 103"/>
                <a:gd name="T6" fmla="*/ 26 w 628"/>
                <a:gd name="T7" fmla="*/ 103 h 103"/>
                <a:gd name="T8" fmla="*/ 628 w 628"/>
                <a:gd name="T9" fmla="*/ 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8" h="103">
                  <a:moveTo>
                    <a:pt x="628" y="1"/>
                  </a:moveTo>
                  <a:lnTo>
                    <a:pt x="600" y="0"/>
                  </a:lnTo>
                  <a:lnTo>
                    <a:pt x="0" y="101"/>
                  </a:lnTo>
                  <a:lnTo>
                    <a:pt x="26" y="103"/>
                  </a:lnTo>
                  <a:lnTo>
                    <a:pt x="62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25784" name="Rectangle 50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MFPR Basic Models</a:t>
            </a:r>
            <a:endParaRPr lang="ru-RU" sz="2800" b="1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D08E-A402-4A3B-85A7-EBD92209C04E}" type="slidenum">
              <a:rPr lang="ru-RU"/>
              <a:pPr/>
              <a:t>2</a:t>
            </a:fld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38187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Objectives of VERONIKA P</a:t>
            </a:r>
            <a:r>
              <a:rPr lang="ru-RU" sz="2800" b="1">
                <a:solidFill>
                  <a:srgbClr val="A50021"/>
                </a:solidFill>
              </a:rPr>
              <a:t>roject</a:t>
            </a:r>
            <a:r>
              <a:rPr lang="ru-RU"/>
              <a:t> 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5288" y="1524000"/>
            <a:ext cx="8297862" cy="4425950"/>
          </a:xfrm>
        </p:spPr>
        <p:txBody>
          <a:bodyPr/>
          <a:lstStyle/>
          <a:p>
            <a:pPr marL="898525" indent="-898525" algn="just">
              <a:lnSpc>
                <a:spcPct val="90000"/>
              </a:lnSpc>
            </a:pPr>
            <a:r>
              <a:rPr lang="ru-RU" sz="2300" b="1" i="1"/>
              <a:t>	</a:t>
            </a:r>
            <a:r>
              <a:rPr lang="ru-RU" sz="2400" b="1" i="1"/>
              <a:t>To</a:t>
            </a:r>
            <a:r>
              <a:rPr lang="ru-RU" sz="2300" b="1" i="1"/>
              <a:t> </a:t>
            </a:r>
            <a:r>
              <a:rPr lang="en-GB" sz="2400" b="1" i="1"/>
              <a:t>obtain detailed experimental data on fission products behaviour and release from highly irradiated VVER fuel along with fuel micro-structure evolution under severe accident conditions </a:t>
            </a:r>
            <a:endParaRPr lang="ru-RU" sz="2100" b="1" i="1"/>
          </a:p>
          <a:p>
            <a:pPr marL="898525" indent="-898525">
              <a:lnSpc>
                <a:spcPct val="90000"/>
              </a:lnSpc>
            </a:pPr>
            <a:endParaRPr lang="ru-RU" sz="2100" b="1" i="1"/>
          </a:p>
          <a:p>
            <a:pPr marL="898525" indent="-898525">
              <a:lnSpc>
                <a:spcPct val="90000"/>
              </a:lnSpc>
              <a:buFontTx/>
              <a:buNone/>
            </a:pPr>
            <a:endParaRPr lang="ru-RU" sz="2100" b="1" i="1"/>
          </a:p>
          <a:p>
            <a:pPr marL="898525" indent="-898525" algn="just">
              <a:lnSpc>
                <a:spcPct val="90000"/>
              </a:lnSpc>
            </a:pPr>
            <a:r>
              <a:rPr lang="ru-RU" sz="2400" b="1" i="1"/>
              <a:t>To</a:t>
            </a:r>
            <a:r>
              <a:rPr lang="ru-RU" sz="2100" b="1" i="1"/>
              <a:t> </a:t>
            </a:r>
            <a:r>
              <a:rPr lang="en-GB" sz="2400" b="1" i="1"/>
              <a:t>use these results for the development (and validation) of the physical models and numerical codes describing fuel behaviour and fission products release</a:t>
            </a:r>
            <a:endParaRPr lang="ru-RU" sz="2300" b="1"/>
          </a:p>
          <a:p>
            <a:pPr marL="898525" indent="-898525" algn="just">
              <a:lnSpc>
                <a:spcPct val="90000"/>
              </a:lnSpc>
            </a:pPr>
            <a:endParaRPr lang="ru-RU" sz="1900"/>
          </a:p>
          <a:p>
            <a:pPr marL="898525" indent="-898525" algn="just">
              <a:lnSpc>
                <a:spcPct val="90000"/>
              </a:lnSpc>
            </a:pPr>
            <a:endParaRPr lang="ru-RU" sz="1900"/>
          </a:p>
          <a:p>
            <a:pPr marL="898525" indent="-898525">
              <a:lnSpc>
                <a:spcPct val="90000"/>
              </a:lnSpc>
            </a:pPr>
            <a:endParaRPr lang="ru-RU" sz="19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FFFA3-ADF9-49A6-B5E7-E8765D9195A8}" type="slidenum">
              <a:rPr lang="ru-RU"/>
              <a:pPr/>
              <a:t>20</a:t>
            </a:fld>
            <a:endParaRPr lang="ru-RU"/>
          </a:p>
        </p:txBody>
      </p:sp>
      <p:sp>
        <p:nvSpPr>
          <p:cNvPr id="231448" name="Text Box 24"/>
          <p:cNvSpPr txBox="1">
            <a:spLocks noChangeArrowheads="1"/>
          </p:cNvSpPr>
          <p:nvPr/>
        </p:nvSpPr>
        <p:spPr bwMode="auto">
          <a:xfrm>
            <a:off x="287338" y="3429000"/>
            <a:ext cx="8569325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857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5000"/>
              </a:spcBef>
              <a:buFontTx/>
              <a:buChar char="•"/>
            </a:pPr>
            <a:r>
              <a:rPr lang="fr-FR" sz="2000" i="1"/>
              <a:t>D</a:t>
            </a:r>
            <a:r>
              <a:rPr lang="en-GB" sz="2000" i="1"/>
              <a:t>iffusion of gas atoms (</a:t>
            </a:r>
            <a:r>
              <a:rPr lang="en-GB" sz="2400" i="1">
                <a:latin typeface="Times New Roman" pitchFamily="18" charset="0"/>
              </a:rPr>
              <a:t>C</a:t>
            </a:r>
            <a:r>
              <a:rPr lang="en-GB" sz="2400" i="1" baseline="-25000">
                <a:latin typeface="Times New Roman" pitchFamily="18" charset="0"/>
              </a:rPr>
              <a:t>g</a:t>
            </a:r>
            <a:r>
              <a:rPr lang="en-GB" sz="2000" i="1"/>
              <a:t>)</a:t>
            </a:r>
            <a:endParaRPr lang="en-GB" sz="2000" i="1" baseline="-25000"/>
          </a:p>
          <a:p>
            <a:pPr algn="just">
              <a:spcBef>
                <a:spcPct val="25000"/>
              </a:spcBef>
              <a:buFontTx/>
              <a:buChar char="•"/>
            </a:pPr>
            <a:r>
              <a:rPr lang="en-GB" sz="2000" i="1"/>
              <a:t>Intragranular </a:t>
            </a:r>
            <a:r>
              <a:rPr lang="fr-FR" sz="2000" i="1"/>
              <a:t>b</a:t>
            </a:r>
            <a:r>
              <a:rPr lang="en-GB" sz="2000" i="1"/>
              <a:t>ubbles (</a:t>
            </a:r>
            <a:r>
              <a:rPr lang="en-GB" sz="2400" i="1">
                <a:latin typeface="Times New Roman" pitchFamily="18" charset="0"/>
              </a:rPr>
              <a:t>C</a:t>
            </a:r>
            <a:r>
              <a:rPr lang="en-GB" sz="2400" i="1" baseline="-25000">
                <a:latin typeface="Times New Roman" pitchFamily="18" charset="0"/>
              </a:rPr>
              <a:t>b</a:t>
            </a:r>
            <a:r>
              <a:rPr lang="en-GB" sz="2400" i="1">
                <a:latin typeface="Times New Roman" pitchFamily="18" charset="0"/>
              </a:rPr>
              <a:t>, </a:t>
            </a:r>
            <a:r>
              <a:rPr lang="en-US" sz="2400" i="1">
                <a:latin typeface="Times New Roman" pitchFamily="18" charset="0"/>
              </a:rPr>
              <a:t>N</a:t>
            </a:r>
            <a:r>
              <a:rPr lang="en-GB" sz="2400" i="1" baseline="-25000">
                <a:latin typeface="Times New Roman" pitchFamily="18" charset="0"/>
              </a:rPr>
              <a:t>b</a:t>
            </a:r>
            <a:r>
              <a:rPr lang="en-GB" sz="2000" i="1"/>
              <a:t>) nucleation, growth and  resolution 	(thermal and irradiation-induced)</a:t>
            </a:r>
          </a:p>
          <a:p>
            <a:pPr algn="just">
              <a:spcBef>
                <a:spcPct val="25000"/>
              </a:spcBef>
              <a:buFontTx/>
              <a:buChar char="•"/>
            </a:pPr>
            <a:r>
              <a:rPr lang="en-GB" sz="2000" i="1"/>
              <a:t>Intragranular </a:t>
            </a:r>
            <a:r>
              <a:rPr lang="fr-FR" sz="2000" i="1"/>
              <a:t>b</a:t>
            </a:r>
            <a:r>
              <a:rPr lang="en-GB" sz="2000" i="1"/>
              <a:t>ubbles diffusion (also biased in temperature gradient) and 	coalescence</a:t>
            </a:r>
          </a:p>
          <a:p>
            <a:pPr algn="just">
              <a:spcBef>
                <a:spcPct val="25000"/>
              </a:spcBef>
              <a:buFontTx/>
              <a:buChar char="•"/>
            </a:pPr>
            <a:r>
              <a:rPr lang="en-GB" sz="2000" i="1"/>
              <a:t>Interactions with dislocations (</a:t>
            </a:r>
            <a:r>
              <a:rPr lang="en-GB" sz="2400" i="1">
                <a:latin typeface="Times New Roman" pitchFamily="18" charset="0"/>
                <a:sym typeface="Symbol" pitchFamily="18" charset="2"/>
              </a:rPr>
              <a:t></a:t>
            </a:r>
            <a:r>
              <a:rPr lang="en-GB" sz="2400" i="1" baseline="-25000">
                <a:latin typeface="Times New Roman" pitchFamily="18" charset="0"/>
              </a:rPr>
              <a:t>d</a:t>
            </a:r>
            <a:r>
              <a:rPr lang="en-GB" sz="2000" i="1"/>
              <a:t>), sintering pores (</a:t>
            </a:r>
            <a:r>
              <a:rPr lang="en-GB" sz="2400" i="1">
                <a:latin typeface="Times New Roman" pitchFamily="18" charset="0"/>
              </a:rPr>
              <a:t>C</a:t>
            </a:r>
            <a:r>
              <a:rPr lang="en-GB" sz="2400" i="1" baseline="-25000">
                <a:latin typeface="Times New Roman" pitchFamily="18" charset="0"/>
              </a:rPr>
              <a:t>p</a:t>
            </a:r>
            <a:r>
              <a:rPr lang="en-GB" sz="2000" i="1"/>
              <a:t>),</a:t>
            </a:r>
            <a:r>
              <a:rPr lang="en-GB"/>
              <a:t> </a:t>
            </a:r>
            <a:r>
              <a:rPr lang="en-GB" sz="2000" i="1"/>
              <a:t>vacancies (</a:t>
            </a:r>
            <a:r>
              <a:rPr lang="en-GB" sz="2400" i="1">
                <a:latin typeface="Times New Roman" pitchFamily="18" charset="0"/>
              </a:rPr>
              <a:t>C</a:t>
            </a:r>
            <a:r>
              <a:rPr lang="en-GB" sz="2400" i="1" baseline="-25000">
                <a:latin typeface="Times New Roman" pitchFamily="18" charset="0"/>
              </a:rPr>
              <a:t>v</a:t>
            </a:r>
            <a:r>
              <a:rPr lang="en-GB" sz="2000" i="1"/>
              <a:t>) 	and interstitials (</a:t>
            </a:r>
            <a:r>
              <a:rPr lang="en-GB" sz="2400" i="1">
                <a:latin typeface="Times New Roman" pitchFamily="18" charset="0"/>
              </a:rPr>
              <a:t>C</a:t>
            </a:r>
            <a:r>
              <a:rPr lang="en-GB" sz="2400" i="1" baseline="-25000">
                <a:latin typeface="Times New Roman" pitchFamily="18" charset="0"/>
              </a:rPr>
              <a:t>i</a:t>
            </a:r>
            <a:r>
              <a:rPr lang="en-GB" sz="2000" i="1"/>
              <a:t>)</a:t>
            </a:r>
          </a:p>
          <a:p>
            <a:pPr algn="just">
              <a:spcBef>
                <a:spcPct val="25000"/>
              </a:spcBef>
              <a:buFontTx/>
              <a:buChar char="•"/>
            </a:pPr>
            <a:r>
              <a:rPr lang="en-GB" sz="2000" i="1"/>
              <a:t>Intergranular bubbles formation, coalescence and interconnection</a:t>
            </a:r>
            <a:r>
              <a:rPr lang="fr-FR" sz="2000" i="1"/>
              <a:t>...</a:t>
            </a:r>
            <a:endParaRPr lang="en-GB" sz="2000" i="1"/>
          </a:p>
        </p:txBody>
      </p:sp>
      <p:graphicFrame>
        <p:nvGraphicFramePr>
          <p:cNvPr id="231449" name="Object 25"/>
          <p:cNvGraphicFramePr>
            <a:graphicFrameLocks noChangeAspect="1"/>
          </p:cNvGraphicFramePr>
          <p:nvPr/>
        </p:nvGraphicFramePr>
        <p:xfrm>
          <a:off x="4284663" y="1628775"/>
          <a:ext cx="223202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90" name="Формула" r:id="rId3" imgW="952200" imgH="393480" progId="Equation.3">
                  <p:embed/>
                </p:oleObj>
              </mc:Choice>
              <mc:Fallback>
                <p:oleObj name="Формула" r:id="rId3" imgW="95220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628775"/>
                        <a:ext cx="2232025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4211638" y="2636838"/>
            <a:ext cx="5184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GB" sz="2800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 = {</a:t>
            </a:r>
            <a:r>
              <a:rPr lang="en-GB" sz="2400" i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400" i="1" baseline="-3000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i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400" i="1" baseline="-3000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i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GB" sz="2400" i="1" baseline="-2500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</a:t>
            </a:r>
            <a:r>
              <a:rPr lang="en-GB" sz="2400" i="1" baseline="-3000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i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400" i="1" baseline="-3000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i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GB" sz="2400" i="1" baseline="-2500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400" i="1"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en-GB" sz="2400" i="1" baseline="-2500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400" i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400" i="1" baseline="-3000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i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400" i="1" baseline="-30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GB" sz="2000" b="1">
                <a:latin typeface="Times New Roman" pitchFamily="18" charset="0"/>
                <a:cs typeface="Times New Roman" pitchFamily="18" charset="0"/>
              </a:rPr>
              <a:t> 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231453" name="Rectangle 29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231461" name="Rectangle 37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5905500" cy="561975"/>
          </a:xfrm>
          <a:noFill/>
          <a:ln/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Transport of Fission Gases</a:t>
            </a:r>
            <a:endParaRPr lang="ru-RU" sz="2800" b="1">
              <a:solidFill>
                <a:srgbClr val="A50021"/>
              </a:solidFill>
            </a:endParaRPr>
          </a:p>
        </p:txBody>
      </p:sp>
      <p:grpSp>
        <p:nvGrpSpPr>
          <p:cNvPr id="231463" name="Group 39"/>
          <p:cNvGrpSpPr>
            <a:grpSpLocks/>
          </p:cNvGrpSpPr>
          <p:nvPr/>
        </p:nvGrpSpPr>
        <p:grpSpPr bwMode="auto">
          <a:xfrm>
            <a:off x="611188" y="846138"/>
            <a:ext cx="2743200" cy="2582862"/>
            <a:chOff x="3470" y="527"/>
            <a:chExt cx="1728" cy="1627"/>
          </a:xfrm>
        </p:grpSpPr>
        <p:pic>
          <p:nvPicPr>
            <p:cNvPr id="231464" name="Picture 40" descr="tdk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0" y="527"/>
              <a:ext cx="1728" cy="16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31465" name="Group 41"/>
            <p:cNvGrpSpPr>
              <a:grpSpLocks/>
            </p:cNvGrpSpPr>
            <p:nvPr/>
          </p:nvGrpSpPr>
          <p:grpSpPr bwMode="auto">
            <a:xfrm>
              <a:off x="3597" y="666"/>
              <a:ext cx="1440" cy="912"/>
              <a:chOff x="3597" y="666"/>
              <a:chExt cx="1440" cy="912"/>
            </a:xfrm>
          </p:grpSpPr>
          <p:sp>
            <p:nvSpPr>
              <p:cNvPr id="231466" name="Oval 42" descr="Sphere"/>
              <p:cNvSpPr>
                <a:spLocks noChangeArrowheads="1"/>
              </p:cNvSpPr>
              <p:nvPr/>
            </p:nvSpPr>
            <p:spPr bwMode="auto">
              <a:xfrm>
                <a:off x="3645" y="1434"/>
                <a:ext cx="144" cy="144"/>
              </a:xfrm>
              <a:prstGeom prst="ellipse">
                <a:avLst/>
              </a:prstGeom>
              <a:pattFill prst="sphere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67" name="Oval 43" descr="Sphere"/>
              <p:cNvSpPr>
                <a:spLocks noChangeArrowheads="1"/>
              </p:cNvSpPr>
              <p:nvPr/>
            </p:nvSpPr>
            <p:spPr bwMode="auto">
              <a:xfrm>
                <a:off x="3837" y="1194"/>
                <a:ext cx="144" cy="240"/>
              </a:xfrm>
              <a:prstGeom prst="ellipse">
                <a:avLst/>
              </a:prstGeom>
              <a:pattFill prst="sphere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68" name="Oval 44" descr="Sphere"/>
              <p:cNvSpPr>
                <a:spLocks noChangeArrowheads="1"/>
              </p:cNvSpPr>
              <p:nvPr/>
            </p:nvSpPr>
            <p:spPr bwMode="auto">
              <a:xfrm>
                <a:off x="4413" y="666"/>
                <a:ext cx="96" cy="96"/>
              </a:xfrm>
              <a:prstGeom prst="ellipse">
                <a:avLst/>
              </a:prstGeom>
              <a:pattFill prst="sphere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69" name="Oval 45" descr="Sphere"/>
              <p:cNvSpPr>
                <a:spLocks noChangeArrowheads="1"/>
              </p:cNvSpPr>
              <p:nvPr/>
            </p:nvSpPr>
            <p:spPr bwMode="auto">
              <a:xfrm>
                <a:off x="3597" y="1242"/>
                <a:ext cx="144" cy="144"/>
              </a:xfrm>
              <a:prstGeom prst="ellipse">
                <a:avLst/>
              </a:prstGeom>
              <a:pattFill prst="sphere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70" name="Oval 46" descr="Sphere"/>
              <p:cNvSpPr>
                <a:spLocks noChangeArrowheads="1"/>
              </p:cNvSpPr>
              <p:nvPr/>
            </p:nvSpPr>
            <p:spPr bwMode="auto">
              <a:xfrm>
                <a:off x="3693" y="1002"/>
                <a:ext cx="144" cy="144"/>
              </a:xfrm>
              <a:prstGeom prst="ellipse">
                <a:avLst/>
              </a:prstGeom>
              <a:pattFill prst="sphere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71" name="Oval 47" descr="Sphere"/>
              <p:cNvSpPr>
                <a:spLocks noChangeArrowheads="1"/>
              </p:cNvSpPr>
              <p:nvPr/>
            </p:nvSpPr>
            <p:spPr bwMode="auto">
              <a:xfrm>
                <a:off x="4605" y="1146"/>
                <a:ext cx="96" cy="96"/>
              </a:xfrm>
              <a:prstGeom prst="ellipse">
                <a:avLst/>
              </a:prstGeom>
              <a:pattFill prst="sphere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72" name="Oval 48" descr="Sphere"/>
              <p:cNvSpPr>
                <a:spLocks noChangeArrowheads="1"/>
              </p:cNvSpPr>
              <p:nvPr/>
            </p:nvSpPr>
            <p:spPr bwMode="auto">
              <a:xfrm>
                <a:off x="4605" y="666"/>
                <a:ext cx="144" cy="240"/>
              </a:xfrm>
              <a:prstGeom prst="ellipse">
                <a:avLst/>
              </a:prstGeom>
              <a:pattFill prst="sphere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73" name="Oval 49" descr="Sphere"/>
              <p:cNvSpPr>
                <a:spLocks noChangeArrowheads="1"/>
              </p:cNvSpPr>
              <p:nvPr/>
            </p:nvSpPr>
            <p:spPr bwMode="auto">
              <a:xfrm>
                <a:off x="4893" y="954"/>
                <a:ext cx="144" cy="240"/>
              </a:xfrm>
              <a:prstGeom prst="ellipse">
                <a:avLst/>
              </a:prstGeom>
              <a:pattFill prst="sphere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74" name="Oval 50" descr="Sphere"/>
              <p:cNvSpPr>
                <a:spLocks noChangeArrowheads="1"/>
              </p:cNvSpPr>
              <p:nvPr/>
            </p:nvSpPr>
            <p:spPr bwMode="auto">
              <a:xfrm>
                <a:off x="4749" y="1050"/>
                <a:ext cx="144" cy="240"/>
              </a:xfrm>
              <a:prstGeom prst="ellipse">
                <a:avLst/>
              </a:prstGeom>
              <a:pattFill prst="sphere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75" name="Oval 51" descr="Sphere"/>
              <p:cNvSpPr>
                <a:spLocks noChangeArrowheads="1"/>
              </p:cNvSpPr>
              <p:nvPr/>
            </p:nvSpPr>
            <p:spPr bwMode="auto">
              <a:xfrm>
                <a:off x="4749" y="810"/>
                <a:ext cx="144" cy="240"/>
              </a:xfrm>
              <a:prstGeom prst="ellipse">
                <a:avLst/>
              </a:prstGeom>
              <a:pattFill prst="sphere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76" name="Oval 52" descr="Sphere"/>
              <p:cNvSpPr>
                <a:spLocks noChangeArrowheads="1"/>
              </p:cNvSpPr>
              <p:nvPr/>
            </p:nvSpPr>
            <p:spPr bwMode="auto">
              <a:xfrm rot="20400000">
                <a:off x="4509" y="762"/>
                <a:ext cx="48" cy="201"/>
              </a:xfrm>
              <a:prstGeom prst="ellipse">
                <a:avLst/>
              </a:prstGeom>
              <a:pattFill prst="sphere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77" name="Oval 53" descr="Sphere"/>
              <p:cNvSpPr>
                <a:spLocks noChangeArrowheads="1"/>
              </p:cNvSpPr>
              <p:nvPr/>
            </p:nvSpPr>
            <p:spPr bwMode="auto">
              <a:xfrm rot="20400000">
                <a:off x="4581" y="943"/>
                <a:ext cx="48" cy="192"/>
              </a:xfrm>
              <a:prstGeom prst="ellipse">
                <a:avLst/>
              </a:prstGeom>
              <a:pattFill prst="sphere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78" name="Oval 54"/>
              <p:cNvSpPr>
                <a:spLocks noChangeArrowheads="1"/>
              </p:cNvSpPr>
              <p:nvPr/>
            </p:nvSpPr>
            <p:spPr bwMode="auto">
              <a:xfrm>
                <a:off x="4317" y="143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79" name="Line 55"/>
              <p:cNvSpPr>
                <a:spLocks noChangeShapeType="1"/>
              </p:cNvSpPr>
              <p:nvPr/>
            </p:nvSpPr>
            <p:spPr bwMode="auto">
              <a:xfrm flipH="1" flipV="1">
                <a:off x="3981" y="1338"/>
                <a:ext cx="336" cy="96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31480" name="Oval 56"/>
              <p:cNvSpPr>
                <a:spLocks noChangeArrowheads="1"/>
              </p:cNvSpPr>
              <p:nvPr/>
            </p:nvSpPr>
            <p:spPr bwMode="auto">
              <a:xfrm>
                <a:off x="4173" y="1146"/>
                <a:ext cx="96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81" name="Line 57"/>
              <p:cNvSpPr>
                <a:spLocks noChangeShapeType="1"/>
              </p:cNvSpPr>
              <p:nvPr/>
            </p:nvSpPr>
            <p:spPr bwMode="auto">
              <a:xfrm flipH="1" flipV="1">
                <a:off x="4221" y="1189"/>
                <a:ext cx="96" cy="245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31482" name="Line 58"/>
              <p:cNvSpPr>
                <a:spLocks noChangeShapeType="1"/>
              </p:cNvSpPr>
              <p:nvPr/>
            </p:nvSpPr>
            <p:spPr bwMode="auto">
              <a:xfrm flipH="1">
                <a:off x="3933" y="1194"/>
                <a:ext cx="240" cy="96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31483" name="Freeform 59"/>
              <p:cNvSpPr>
                <a:spLocks/>
              </p:cNvSpPr>
              <p:nvPr/>
            </p:nvSpPr>
            <p:spPr bwMode="auto">
              <a:xfrm>
                <a:off x="4037" y="679"/>
                <a:ext cx="229" cy="389"/>
              </a:xfrm>
              <a:custGeom>
                <a:avLst/>
                <a:gdLst>
                  <a:gd name="T0" fmla="*/ 0 w 229"/>
                  <a:gd name="T1" fmla="*/ 389 h 389"/>
                  <a:gd name="T2" fmla="*/ 67 w 229"/>
                  <a:gd name="T3" fmla="*/ 277 h 389"/>
                  <a:gd name="T4" fmla="*/ 97 w 229"/>
                  <a:gd name="T5" fmla="*/ 284 h 389"/>
                  <a:gd name="T6" fmla="*/ 135 w 229"/>
                  <a:gd name="T7" fmla="*/ 299 h 389"/>
                  <a:gd name="T8" fmla="*/ 172 w 229"/>
                  <a:gd name="T9" fmla="*/ 247 h 389"/>
                  <a:gd name="T10" fmla="*/ 225 w 229"/>
                  <a:gd name="T11" fmla="*/ 210 h 389"/>
                  <a:gd name="T12" fmla="*/ 217 w 229"/>
                  <a:gd name="T13" fmla="*/ 180 h 389"/>
                  <a:gd name="T14" fmla="*/ 225 w 229"/>
                  <a:gd name="T15" fmla="*/ 127 h 389"/>
                  <a:gd name="T16" fmla="*/ 202 w 229"/>
                  <a:gd name="T17" fmla="*/ 120 h 389"/>
                  <a:gd name="T18" fmla="*/ 105 w 229"/>
                  <a:gd name="T19" fmla="*/ 82 h 389"/>
                  <a:gd name="T20" fmla="*/ 135 w 229"/>
                  <a:gd name="T21" fmla="*/ 30 h 389"/>
                  <a:gd name="T22" fmla="*/ 202 w 229"/>
                  <a:gd name="T23" fmla="*/ 0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9" h="389">
                    <a:moveTo>
                      <a:pt x="0" y="389"/>
                    </a:moveTo>
                    <a:cubicBezTo>
                      <a:pt x="28" y="348"/>
                      <a:pt x="23" y="307"/>
                      <a:pt x="67" y="277"/>
                    </a:cubicBezTo>
                    <a:cubicBezTo>
                      <a:pt x="77" y="279"/>
                      <a:pt x="88" y="278"/>
                      <a:pt x="97" y="284"/>
                    </a:cubicBezTo>
                    <a:cubicBezTo>
                      <a:pt x="133" y="308"/>
                      <a:pt x="89" y="315"/>
                      <a:pt x="135" y="299"/>
                    </a:cubicBezTo>
                    <a:cubicBezTo>
                      <a:pt x="152" y="247"/>
                      <a:pt x="135" y="259"/>
                      <a:pt x="172" y="247"/>
                    </a:cubicBezTo>
                    <a:cubicBezTo>
                      <a:pt x="209" y="258"/>
                      <a:pt x="215" y="245"/>
                      <a:pt x="225" y="210"/>
                    </a:cubicBezTo>
                    <a:cubicBezTo>
                      <a:pt x="222" y="200"/>
                      <a:pt x="217" y="190"/>
                      <a:pt x="217" y="180"/>
                    </a:cubicBezTo>
                    <a:cubicBezTo>
                      <a:pt x="217" y="162"/>
                      <a:pt x="229" y="144"/>
                      <a:pt x="225" y="127"/>
                    </a:cubicBezTo>
                    <a:cubicBezTo>
                      <a:pt x="223" y="119"/>
                      <a:pt x="210" y="122"/>
                      <a:pt x="202" y="120"/>
                    </a:cubicBezTo>
                    <a:cubicBezTo>
                      <a:pt x="167" y="110"/>
                      <a:pt x="135" y="103"/>
                      <a:pt x="105" y="82"/>
                    </a:cubicBezTo>
                    <a:cubicBezTo>
                      <a:pt x="112" y="47"/>
                      <a:pt x="103" y="44"/>
                      <a:pt x="135" y="30"/>
                    </a:cubicBezTo>
                    <a:cubicBezTo>
                      <a:pt x="144" y="26"/>
                      <a:pt x="202" y="20"/>
                      <a:pt x="202" y="0"/>
                    </a:cubicBezTo>
                  </a:path>
                </a:pathLst>
              </a:cu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31484" name="Rectangle 60"/>
              <p:cNvSpPr>
                <a:spLocks noChangeArrowheads="1"/>
              </p:cNvSpPr>
              <p:nvPr/>
            </p:nvSpPr>
            <p:spPr bwMode="auto">
              <a:xfrm>
                <a:off x="4317" y="906"/>
                <a:ext cx="96" cy="9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1485" name="Line 61"/>
              <p:cNvSpPr>
                <a:spLocks noChangeShapeType="1"/>
              </p:cNvSpPr>
              <p:nvPr/>
            </p:nvSpPr>
            <p:spPr bwMode="auto">
              <a:xfrm flipV="1">
                <a:off x="4221" y="954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31486" name="Line 62"/>
              <p:cNvSpPr>
                <a:spLocks noChangeShapeType="1"/>
              </p:cNvSpPr>
              <p:nvPr/>
            </p:nvSpPr>
            <p:spPr bwMode="auto">
              <a:xfrm flipV="1">
                <a:off x="4221" y="90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31487" name="Line 63"/>
              <p:cNvSpPr>
                <a:spLocks noChangeShapeType="1"/>
              </p:cNvSpPr>
              <p:nvPr/>
            </p:nvSpPr>
            <p:spPr bwMode="auto">
              <a:xfrm flipH="1">
                <a:off x="3789" y="906"/>
                <a:ext cx="432" cy="96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31488" name="Line 64"/>
              <p:cNvSpPr>
                <a:spLocks noChangeShapeType="1"/>
              </p:cNvSpPr>
              <p:nvPr/>
            </p:nvSpPr>
            <p:spPr bwMode="auto">
              <a:xfrm flipV="1">
                <a:off x="4365" y="810"/>
                <a:ext cx="288" cy="96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231489" name="Text Box 65"/>
          <p:cNvSpPr txBox="1">
            <a:spLocks noChangeArrowheads="1"/>
          </p:cNvSpPr>
          <p:nvPr/>
        </p:nvSpPr>
        <p:spPr bwMode="auto">
          <a:xfrm>
            <a:off x="4211638" y="981075"/>
            <a:ext cx="446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System of equations: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A886-1528-46F9-89D9-9352E8436DF7}" type="slidenum">
              <a:rPr lang="ru-RU"/>
              <a:pPr/>
              <a:t>21</a:t>
            </a:fld>
            <a:endParaRPr lang="ru-RU"/>
          </a:p>
        </p:txBody>
      </p:sp>
      <p:sp>
        <p:nvSpPr>
          <p:cNvPr id="224258" name="Text Box 2"/>
          <p:cNvSpPr txBox="1">
            <a:spLocks noChangeArrowheads="1"/>
          </p:cNvSpPr>
          <p:nvPr/>
        </p:nvSpPr>
        <p:spPr bwMode="auto">
          <a:xfrm>
            <a:off x="4140200" y="1125538"/>
            <a:ext cx="4824413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>
                <a:solidFill>
                  <a:srgbClr val="990033"/>
                </a:solidFill>
              </a:rPr>
              <a:t>CHEMICALLY ACTIVE ELEMENTS</a:t>
            </a:r>
          </a:p>
          <a:p>
            <a:pPr algn="ctr">
              <a:spcBef>
                <a:spcPct val="10000"/>
              </a:spcBef>
            </a:pPr>
            <a:r>
              <a:rPr lang="en-GB" sz="1400" b="1"/>
              <a:t>Cs</a:t>
            </a:r>
            <a:r>
              <a:rPr lang="ru-RU" sz="1400" b="1"/>
              <a:t>, </a:t>
            </a:r>
            <a:r>
              <a:rPr lang="en-GB" sz="1400" b="1"/>
              <a:t>Ce</a:t>
            </a:r>
            <a:r>
              <a:rPr lang="ru-RU" sz="1400" b="1"/>
              <a:t>, </a:t>
            </a:r>
            <a:r>
              <a:rPr lang="en-GB" sz="1400" b="1"/>
              <a:t>I</a:t>
            </a:r>
            <a:r>
              <a:rPr lang="ru-RU" sz="1400" b="1"/>
              <a:t>, </a:t>
            </a:r>
            <a:r>
              <a:rPr lang="en-GB" sz="1400" b="1"/>
              <a:t>Eu</a:t>
            </a:r>
            <a:r>
              <a:rPr lang="ru-RU" sz="1400" b="1"/>
              <a:t>, </a:t>
            </a:r>
            <a:r>
              <a:rPr lang="en-GB" sz="1400" b="1"/>
              <a:t>Mo</a:t>
            </a:r>
            <a:r>
              <a:rPr lang="ru-RU" sz="1400" b="1"/>
              <a:t>, </a:t>
            </a:r>
            <a:r>
              <a:rPr lang="en-GB" sz="1400" b="1"/>
              <a:t>Nd</a:t>
            </a:r>
            <a:r>
              <a:rPr lang="ru-RU" sz="1400" b="1"/>
              <a:t>, </a:t>
            </a:r>
            <a:r>
              <a:rPr lang="en-GB" sz="1400" b="1"/>
              <a:t>Ru</a:t>
            </a:r>
            <a:r>
              <a:rPr lang="ru-RU" sz="1400" b="1"/>
              <a:t>, </a:t>
            </a:r>
            <a:r>
              <a:rPr lang="en-GB" sz="1400" b="1"/>
              <a:t>Nb</a:t>
            </a:r>
            <a:r>
              <a:rPr lang="ru-RU" sz="1400" b="1"/>
              <a:t>, </a:t>
            </a:r>
            <a:r>
              <a:rPr lang="en-GB" sz="1400" b="1"/>
              <a:t>Ba</a:t>
            </a:r>
            <a:r>
              <a:rPr lang="ru-RU" sz="1400" b="1"/>
              <a:t>, </a:t>
            </a:r>
            <a:r>
              <a:rPr lang="en-GB" sz="1400" b="1"/>
              <a:t>Sb</a:t>
            </a:r>
            <a:r>
              <a:rPr lang="ru-RU" sz="1400" b="1"/>
              <a:t>, </a:t>
            </a:r>
            <a:r>
              <a:rPr lang="en-GB" sz="1400" b="1"/>
              <a:t>Sr</a:t>
            </a:r>
            <a:r>
              <a:rPr lang="ru-RU" sz="1400" b="1"/>
              <a:t>, </a:t>
            </a:r>
            <a:r>
              <a:rPr lang="en-GB" sz="1400" b="1"/>
              <a:t>Te</a:t>
            </a:r>
            <a:r>
              <a:rPr lang="ru-RU" sz="1400" b="1"/>
              <a:t>, </a:t>
            </a:r>
            <a:r>
              <a:rPr lang="en-GB" sz="1400" b="1"/>
              <a:t>Zr</a:t>
            </a:r>
            <a:r>
              <a:rPr lang="ru-RU" sz="1400" b="1"/>
              <a:t>, </a:t>
            </a:r>
            <a:r>
              <a:rPr lang="en-GB" sz="1400" b="1"/>
              <a:t>Xe</a:t>
            </a:r>
            <a:r>
              <a:rPr lang="ru-RU" sz="1400" b="1"/>
              <a:t>, </a:t>
            </a:r>
            <a:r>
              <a:rPr lang="en-GB" sz="1400" b="1"/>
              <a:t>La</a:t>
            </a:r>
            <a:r>
              <a:rPr lang="ru-RU" sz="1400"/>
              <a:t> </a:t>
            </a:r>
            <a:endParaRPr lang="en-GB" sz="1400"/>
          </a:p>
        </p:txBody>
      </p:sp>
      <p:graphicFrame>
        <p:nvGraphicFramePr>
          <p:cNvPr id="224259" name="Object 3"/>
          <p:cNvGraphicFramePr>
            <a:graphicFrameLocks noChangeAspect="1"/>
          </p:cNvGraphicFramePr>
          <p:nvPr/>
        </p:nvGraphicFramePr>
        <p:xfrm>
          <a:off x="611188" y="3860800"/>
          <a:ext cx="2808287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83" name="Equation" r:id="rId3" imgW="1777680" imgH="406080" progId="Equation.3">
                  <p:embed/>
                </p:oleObj>
              </mc:Choice>
              <mc:Fallback>
                <p:oleObj name="Equation" r:id="rId3" imgW="1777680" imgH="406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860800"/>
                        <a:ext cx="2808287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4260" name="Text Box 4"/>
          <p:cNvSpPr txBox="1">
            <a:spLocks noChangeArrowheads="1"/>
          </p:cNvSpPr>
          <p:nvPr/>
        </p:nvSpPr>
        <p:spPr bwMode="auto">
          <a:xfrm>
            <a:off x="971550" y="909638"/>
            <a:ext cx="2016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/>
              <a:t>Grain Boundary    (GB)</a:t>
            </a:r>
            <a:endParaRPr lang="en-GB" sz="1200" b="1"/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323850" y="4652963"/>
            <a:ext cx="3600450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 i="1" u="sng">
                <a:solidFill>
                  <a:srgbClr val="990033"/>
                </a:solidFill>
              </a:rPr>
              <a:t>Boundary conditions</a:t>
            </a:r>
            <a:r>
              <a:rPr lang="en-US" sz="1400" b="1" u="sng">
                <a:solidFill>
                  <a:srgbClr val="990033"/>
                </a:solidFill>
              </a:rPr>
              <a:t>:</a:t>
            </a:r>
            <a:r>
              <a:rPr lang="en-US" sz="1400" b="1">
                <a:solidFill>
                  <a:srgbClr val="990033"/>
                </a:solidFill>
              </a:rPr>
              <a:t>         </a:t>
            </a:r>
          </a:p>
          <a:p>
            <a:pPr algn="just">
              <a:spcBef>
                <a:spcPct val="50000"/>
              </a:spcBef>
            </a:pPr>
            <a:r>
              <a:rPr lang="en-GB" sz="1400" b="1"/>
              <a:t>thermo-chemical equilibrium</a:t>
            </a:r>
            <a:r>
              <a:rPr lang="en-GB" sz="1400"/>
              <a:t> </a:t>
            </a:r>
            <a:r>
              <a:rPr lang="en-GB" sz="1400" b="1"/>
              <a:t>between various phases on GB</a:t>
            </a:r>
            <a:endParaRPr lang="ru-RU" sz="1400" b="1"/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323850" y="5589588"/>
            <a:ext cx="36004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sz="1400" b="1" i="1" u="sng">
                <a:solidFill>
                  <a:srgbClr val="990033"/>
                </a:solidFill>
              </a:rPr>
              <a:t>Release:</a:t>
            </a:r>
            <a:r>
              <a:rPr lang="en-GB" sz="1400" b="1"/>
              <a:t>    subsequent migration of FP elements in the form of gaseous compounds to open porosity</a:t>
            </a:r>
            <a:r>
              <a:rPr lang="ru-RU" sz="1400"/>
              <a:t> </a:t>
            </a:r>
          </a:p>
        </p:txBody>
      </p:sp>
      <p:sp>
        <p:nvSpPr>
          <p:cNvPr id="224263" name="Text Box 7"/>
          <p:cNvSpPr txBox="1">
            <a:spLocks noChangeArrowheads="1"/>
          </p:cNvSpPr>
          <p:nvPr/>
        </p:nvSpPr>
        <p:spPr bwMode="auto">
          <a:xfrm>
            <a:off x="250825" y="3500438"/>
            <a:ext cx="3673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i="1" u="sng">
                <a:solidFill>
                  <a:srgbClr val="990033"/>
                </a:solidFill>
              </a:rPr>
              <a:t>Transport equation in solid solution:</a:t>
            </a:r>
            <a:endParaRPr lang="en-GB" sz="1400" b="1" i="1" u="sng">
              <a:solidFill>
                <a:srgbClr val="990033"/>
              </a:solidFill>
            </a:endParaRPr>
          </a:p>
        </p:txBody>
      </p:sp>
      <p:grpSp>
        <p:nvGrpSpPr>
          <p:cNvPr id="224265" name="Group 9"/>
          <p:cNvGrpSpPr>
            <a:grpSpLocks/>
          </p:cNvGrpSpPr>
          <p:nvPr/>
        </p:nvGrpSpPr>
        <p:grpSpPr bwMode="auto">
          <a:xfrm>
            <a:off x="468313" y="981075"/>
            <a:ext cx="3594100" cy="2232025"/>
            <a:chOff x="295" y="618"/>
            <a:chExt cx="2264" cy="1406"/>
          </a:xfrm>
        </p:grpSpPr>
        <p:sp>
          <p:nvSpPr>
            <p:cNvPr id="224266" name="Rectangle 10"/>
            <p:cNvSpPr>
              <a:spLocks noChangeArrowheads="1"/>
            </p:cNvSpPr>
            <p:nvPr/>
          </p:nvSpPr>
          <p:spPr bwMode="auto">
            <a:xfrm>
              <a:off x="295" y="754"/>
              <a:ext cx="1824" cy="127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969696"/>
                </a:gs>
              </a:gsLst>
              <a:lin ang="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4267" name="Rectangle 11" descr="Sphere"/>
            <p:cNvSpPr>
              <a:spLocks noChangeArrowheads="1"/>
            </p:cNvSpPr>
            <p:nvPr/>
          </p:nvSpPr>
          <p:spPr bwMode="auto">
            <a:xfrm>
              <a:off x="1447" y="765"/>
              <a:ext cx="1059" cy="1259"/>
            </a:xfrm>
            <a:prstGeom prst="rect">
              <a:avLst/>
            </a:prstGeom>
            <a:pattFill prst="sphere">
              <a:fgClr>
                <a:schemeClr val="accent2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4268" name="Rectangle 12"/>
            <p:cNvSpPr>
              <a:spLocks noChangeArrowheads="1"/>
            </p:cNvSpPr>
            <p:nvPr/>
          </p:nvSpPr>
          <p:spPr bwMode="auto">
            <a:xfrm>
              <a:off x="1447" y="765"/>
              <a:ext cx="390" cy="336"/>
            </a:xfrm>
            <a:prstGeom prst="rect">
              <a:avLst/>
            </a:prstGeom>
            <a:solidFill>
              <a:srgbClr val="9DE59B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4269" name="Rectangle 13"/>
            <p:cNvSpPr>
              <a:spLocks noChangeArrowheads="1"/>
            </p:cNvSpPr>
            <p:nvPr/>
          </p:nvSpPr>
          <p:spPr bwMode="auto">
            <a:xfrm>
              <a:off x="1447" y="1434"/>
              <a:ext cx="390" cy="318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4270" name="Rectangle 14"/>
            <p:cNvSpPr>
              <a:spLocks noChangeArrowheads="1"/>
            </p:cNvSpPr>
            <p:nvPr/>
          </p:nvSpPr>
          <p:spPr bwMode="auto">
            <a:xfrm>
              <a:off x="1447" y="1101"/>
              <a:ext cx="390" cy="333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4271" name="Text Box 15"/>
            <p:cNvSpPr txBox="1">
              <a:spLocks noChangeArrowheads="1"/>
            </p:cNvSpPr>
            <p:nvPr/>
          </p:nvSpPr>
          <p:spPr bwMode="auto">
            <a:xfrm>
              <a:off x="391" y="813"/>
              <a:ext cx="9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200" b="1"/>
                <a:t>SOLID SOLUTION</a:t>
              </a:r>
            </a:p>
          </p:txBody>
        </p:sp>
        <p:sp>
          <p:nvSpPr>
            <p:cNvPr id="224272" name="Line 16"/>
            <p:cNvSpPr>
              <a:spLocks noChangeShapeType="1"/>
            </p:cNvSpPr>
            <p:nvPr/>
          </p:nvSpPr>
          <p:spPr bwMode="auto">
            <a:xfrm flipH="1">
              <a:off x="1450" y="618"/>
              <a:ext cx="0" cy="14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4273" name="Text Box 17"/>
            <p:cNvSpPr txBox="1">
              <a:spLocks noChangeArrowheads="1"/>
            </p:cNvSpPr>
            <p:nvPr/>
          </p:nvSpPr>
          <p:spPr bwMode="auto">
            <a:xfrm>
              <a:off x="1882" y="1162"/>
              <a:ext cx="677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200" b="1"/>
                <a:t>Gas phase</a:t>
              </a:r>
              <a:r>
                <a:rPr lang="fr-FR" sz="1000" b="1"/>
                <a:t> </a:t>
              </a:r>
              <a:endParaRPr lang="en-GB" sz="1000" b="1"/>
            </a:p>
          </p:txBody>
        </p:sp>
        <p:sp>
          <p:nvSpPr>
            <p:cNvPr id="224274" name="Rectangle 18"/>
            <p:cNvSpPr>
              <a:spLocks noChangeArrowheads="1"/>
            </p:cNvSpPr>
            <p:nvPr/>
          </p:nvSpPr>
          <p:spPr bwMode="auto">
            <a:xfrm>
              <a:off x="295" y="765"/>
              <a:ext cx="1152" cy="1259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4275" name="Rectangle 19"/>
            <p:cNvSpPr>
              <a:spLocks noChangeArrowheads="1"/>
            </p:cNvSpPr>
            <p:nvPr/>
          </p:nvSpPr>
          <p:spPr bwMode="auto">
            <a:xfrm>
              <a:off x="1447" y="765"/>
              <a:ext cx="1059" cy="1259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4276" name="Text Box 20"/>
            <p:cNvSpPr txBox="1">
              <a:spLocks noChangeArrowheads="1"/>
            </p:cNvSpPr>
            <p:nvPr/>
          </p:nvSpPr>
          <p:spPr bwMode="auto">
            <a:xfrm>
              <a:off x="1474" y="1162"/>
              <a:ext cx="36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 b="1"/>
                <a:t>Grey</a:t>
              </a:r>
              <a:endParaRPr lang="ru-RU" sz="1200" b="1"/>
            </a:p>
          </p:txBody>
        </p:sp>
        <p:sp>
          <p:nvSpPr>
            <p:cNvPr id="224277" name="Text Box 21"/>
            <p:cNvSpPr txBox="1">
              <a:spLocks noChangeArrowheads="1"/>
            </p:cNvSpPr>
            <p:nvPr/>
          </p:nvSpPr>
          <p:spPr bwMode="auto">
            <a:xfrm>
              <a:off x="1474" y="799"/>
              <a:ext cx="3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 b="1"/>
                <a:t>CsI</a:t>
              </a:r>
              <a:endParaRPr lang="ru-RU" sz="1200" b="1"/>
            </a:p>
          </p:txBody>
        </p:sp>
        <p:sp>
          <p:nvSpPr>
            <p:cNvPr id="224278" name="Text Box 22"/>
            <p:cNvSpPr txBox="1">
              <a:spLocks noChangeArrowheads="1"/>
            </p:cNvSpPr>
            <p:nvPr/>
          </p:nvSpPr>
          <p:spPr bwMode="auto">
            <a:xfrm>
              <a:off x="1474" y="1480"/>
              <a:ext cx="36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 b="1"/>
                <a:t>Metal</a:t>
              </a:r>
              <a:endParaRPr lang="ru-RU" sz="1200" b="1"/>
            </a:p>
          </p:txBody>
        </p:sp>
        <p:sp>
          <p:nvSpPr>
            <p:cNvPr id="224279" name="Line 23"/>
            <p:cNvSpPr>
              <a:spLocks noChangeShapeType="1"/>
            </p:cNvSpPr>
            <p:nvPr/>
          </p:nvSpPr>
          <p:spPr bwMode="auto">
            <a:xfrm>
              <a:off x="385" y="1661"/>
              <a:ext cx="8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4280" name="Text Box 24"/>
            <p:cNvSpPr txBox="1">
              <a:spLocks noChangeArrowheads="1"/>
            </p:cNvSpPr>
            <p:nvPr/>
          </p:nvSpPr>
          <p:spPr bwMode="auto">
            <a:xfrm>
              <a:off x="431" y="1480"/>
              <a:ext cx="63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>
                  <a:latin typeface="Times New Roman" pitchFamily="18" charset="0"/>
                </a:rPr>
                <a:t>Diffusion</a:t>
              </a:r>
              <a:endParaRPr lang="ru-RU" sz="1200">
                <a:latin typeface="Times New Roman" pitchFamily="18" charset="0"/>
              </a:endParaRPr>
            </a:p>
          </p:txBody>
        </p:sp>
      </p:grpSp>
      <p:sp>
        <p:nvSpPr>
          <p:cNvPr id="224281" name="Text Box 25"/>
          <p:cNvSpPr txBox="1">
            <a:spLocks noChangeArrowheads="1"/>
          </p:cNvSpPr>
          <p:nvPr/>
        </p:nvSpPr>
        <p:spPr bwMode="auto">
          <a:xfrm>
            <a:off x="4211638" y="1844675"/>
            <a:ext cx="4681537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10000"/>
              </a:spcBef>
              <a:spcAft>
                <a:spcPct val="15000"/>
              </a:spcAft>
            </a:pPr>
            <a:r>
              <a:rPr lang="en-GB" sz="1400" b="1">
                <a:solidFill>
                  <a:srgbClr val="990033"/>
                </a:solidFill>
              </a:rPr>
              <a:t>PRINCIPAL PHASES</a:t>
            </a:r>
            <a:r>
              <a:rPr lang="en-GB" sz="1400" b="1"/>
              <a:t> </a:t>
            </a:r>
          </a:p>
          <a:p>
            <a:pPr eaLnBrk="0" hangingPunct="0">
              <a:spcBef>
                <a:spcPct val="10000"/>
              </a:spcBef>
            </a:pPr>
            <a:r>
              <a:rPr lang="en-GB" sz="1400" b="1" u="sng">
                <a:solidFill>
                  <a:srgbClr val="990033"/>
                </a:solidFill>
              </a:rPr>
              <a:t>Fuel-FP oxide solid solution</a:t>
            </a:r>
            <a:r>
              <a:rPr lang="en-GB" sz="1400" b="1">
                <a:solidFill>
                  <a:srgbClr val="990033"/>
                </a:solidFill>
              </a:rPr>
              <a:t>: </a:t>
            </a:r>
          </a:p>
          <a:p>
            <a:pPr eaLnBrk="0" hangingPunct="0">
              <a:spcBef>
                <a:spcPct val="10000"/>
              </a:spcBef>
              <a:buFontTx/>
              <a:buChar char="•"/>
            </a:pPr>
            <a:r>
              <a:rPr lang="en-GB" sz="1400" b="1"/>
              <a:t>  Cs(c); </a:t>
            </a:r>
          </a:p>
          <a:p>
            <a:pPr eaLnBrk="0" hangingPunct="0">
              <a:spcBef>
                <a:spcPct val="10000"/>
              </a:spcBef>
              <a:buFontTx/>
              <a:buChar char="•"/>
            </a:pPr>
            <a:r>
              <a:rPr lang="en-GB" sz="1400" b="1"/>
              <a:t>  Ba(c), Sr(c) and BaO(c), SrO(c); </a:t>
            </a:r>
          </a:p>
          <a:p>
            <a:pPr eaLnBrk="0" hangingPunct="0">
              <a:spcBef>
                <a:spcPct val="10000"/>
              </a:spcBef>
              <a:buFontTx/>
              <a:buChar char="•"/>
            </a:pPr>
            <a:r>
              <a:rPr lang="en-GB" sz="1400" b="1"/>
              <a:t>  Zr(c), ZrO</a:t>
            </a:r>
            <a:r>
              <a:rPr lang="en-GB" sz="1400" b="1" baseline="-25000"/>
              <a:t>2</a:t>
            </a:r>
            <a:r>
              <a:rPr lang="en-GB" sz="1400" b="1"/>
              <a:t>(c), Nb(c), NbO(c), NbO</a:t>
            </a:r>
            <a:r>
              <a:rPr lang="en-GB" sz="1400" b="1" baseline="-25000"/>
              <a:t>2</a:t>
            </a:r>
            <a:r>
              <a:rPr lang="en-GB" sz="1400" b="1"/>
              <a:t>(c);</a:t>
            </a:r>
          </a:p>
          <a:p>
            <a:pPr eaLnBrk="0" hangingPunct="0">
              <a:spcBef>
                <a:spcPct val="10000"/>
              </a:spcBef>
              <a:buFontTx/>
              <a:buChar char="•"/>
            </a:pPr>
            <a:r>
              <a:rPr lang="en-GB" sz="1400" b="1"/>
              <a:t>  La(c), Ce(c), Eu(c), Nd(c), and their oxides LaO</a:t>
            </a:r>
            <a:r>
              <a:rPr lang="en-GB" sz="1400" b="1" baseline="-25000"/>
              <a:t>3/2</a:t>
            </a:r>
            <a:r>
              <a:rPr lang="en-GB" sz="1400" b="1"/>
              <a:t>(c),       CeO</a:t>
            </a:r>
            <a:r>
              <a:rPr lang="en-GB" sz="1400" b="1" baseline="-25000"/>
              <a:t>3/2</a:t>
            </a:r>
            <a:r>
              <a:rPr lang="en-GB" sz="1400" b="1"/>
              <a:t>(c), CeO</a:t>
            </a:r>
            <a:r>
              <a:rPr lang="en-GB" sz="1400" b="1" baseline="-25000"/>
              <a:t>2</a:t>
            </a:r>
            <a:r>
              <a:rPr lang="en-GB" sz="1400" b="1"/>
              <a:t>(c), EuO</a:t>
            </a:r>
            <a:r>
              <a:rPr lang="en-GB" sz="1400" b="1" baseline="-25000"/>
              <a:t>3/2</a:t>
            </a:r>
            <a:r>
              <a:rPr lang="en-GB" sz="1400" b="1"/>
              <a:t>(c), EuO(c), NdO</a:t>
            </a:r>
            <a:r>
              <a:rPr lang="en-GB" sz="1400" b="1" baseline="-25000"/>
              <a:t>3/2</a:t>
            </a:r>
            <a:r>
              <a:rPr lang="en-GB" sz="1400" b="1"/>
              <a:t>(c); </a:t>
            </a:r>
          </a:p>
          <a:p>
            <a:pPr eaLnBrk="0" hangingPunct="0">
              <a:spcBef>
                <a:spcPct val="10000"/>
              </a:spcBef>
              <a:buFontTx/>
              <a:buChar char="•"/>
            </a:pPr>
            <a:r>
              <a:rPr lang="en-GB" sz="1400" b="1"/>
              <a:t>  Sb(s) and SbO</a:t>
            </a:r>
            <a:r>
              <a:rPr lang="en-GB" sz="1400" b="1" baseline="-25000"/>
              <a:t>3/2</a:t>
            </a:r>
            <a:r>
              <a:rPr lang="en-GB" sz="1400" b="1"/>
              <a:t>(c);</a:t>
            </a:r>
          </a:p>
          <a:p>
            <a:pPr eaLnBrk="0" hangingPunct="0">
              <a:spcBef>
                <a:spcPct val="10000"/>
              </a:spcBef>
              <a:spcAft>
                <a:spcPct val="10000"/>
              </a:spcAft>
              <a:buFontTx/>
              <a:buChar char="•"/>
            </a:pPr>
            <a:r>
              <a:rPr lang="en-GB" sz="1400" b="1"/>
              <a:t>  Mo(s), Ru(s) and MoO</a:t>
            </a:r>
            <a:r>
              <a:rPr lang="en-GB" sz="1400" b="1" baseline="-25000"/>
              <a:t>2</a:t>
            </a:r>
            <a:r>
              <a:rPr lang="en-GB" sz="1400" b="1"/>
              <a:t>(c), RuO</a:t>
            </a:r>
            <a:r>
              <a:rPr lang="en-GB" sz="1400" b="1" baseline="-25000"/>
              <a:t>2</a:t>
            </a:r>
            <a:r>
              <a:rPr lang="en-GB" sz="1400" b="1"/>
              <a:t>(c).</a:t>
            </a:r>
            <a:endParaRPr lang="en-GB" sz="1400" b="1" u="sng"/>
          </a:p>
          <a:p>
            <a:pPr eaLnBrk="0" hangingPunct="0">
              <a:spcBef>
                <a:spcPct val="10000"/>
              </a:spcBef>
              <a:spcAft>
                <a:spcPct val="10000"/>
              </a:spcAft>
            </a:pPr>
            <a:r>
              <a:rPr lang="en-GB" sz="1400" b="1" u="sng">
                <a:solidFill>
                  <a:srgbClr val="990033"/>
                </a:solidFill>
              </a:rPr>
              <a:t>Metal phase:</a:t>
            </a:r>
            <a:r>
              <a:rPr lang="en-GB" sz="1400" b="1"/>
              <a:t> Mo(c) and Ru(c).</a:t>
            </a:r>
            <a:endParaRPr lang="en-GB" sz="1400" b="1" u="sng"/>
          </a:p>
          <a:p>
            <a:pPr eaLnBrk="0" hangingPunct="0">
              <a:spcBef>
                <a:spcPct val="10000"/>
              </a:spcBef>
            </a:pPr>
            <a:r>
              <a:rPr lang="en-GB" sz="1400" b="1" u="sng">
                <a:solidFill>
                  <a:srgbClr val="990033"/>
                </a:solidFill>
              </a:rPr>
              <a:t>Grey phase (complex ternary compounds)</a:t>
            </a:r>
            <a:r>
              <a:rPr lang="en-GB" sz="1400" b="1">
                <a:solidFill>
                  <a:srgbClr val="990033"/>
                </a:solidFill>
              </a:rPr>
              <a:t>:</a:t>
            </a:r>
            <a:r>
              <a:rPr lang="en-GB" sz="1400" b="1"/>
              <a:t> </a:t>
            </a:r>
          </a:p>
          <a:p>
            <a:pPr eaLnBrk="0" hangingPunct="0">
              <a:spcBef>
                <a:spcPct val="10000"/>
              </a:spcBef>
              <a:buFontTx/>
              <a:buChar char="•"/>
            </a:pPr>
            <a:r>
              <a:rPr lang="en-GB" sz="1400" b="1"/>
              <a:t>  BaUO</a:t>
            </a:r>
            <a:r>
              <a:rPr lang="en-GB" sz="1400" b="1" baseline="-25000"/>
              <a:t>4</a:t>
            </a:r>
            <a:r>
              <a:rPr lang="en-GB" sz="1400" b="1"/>
              <a:t>(c), SrUO</a:t>
            </a:r>
            <a:r>
              <a:rPr lang="en-GB" sz="1400" b="1" baseline="-25000"/>
              <a:t>4</a:t>
            </a:r>
            <a:r>
              <a:rPr lang="en-GB" sz="1400" b="1"/>
              <a:t>(c), Cs</a:t>
            </a:r>
            <a:r>
              <a:rPr lang="en-GB" sz="1400" b="1" baseline="-25000"/>
              <a:t>2</a:t>
            </a:r>
            <a:r>
              <a:rPr lang="en-GB" sz="1400" b="1"/>
              <a:t>UO</a:t>
            </a:r>
            <a:r>
              <a:rPr lang="en-GB" sz="1400" b="1" baseline="-25000"/>
              <a:t>4</a:t>
            </a:r>
            <a:r>
              <a:rPr lang="en-GB" sz="1400" b="1"/>
              <a:t>(c), </a:t>
            </a:r>
          </a:p>
          <a:p>
            <a:pPr eaLnBrk="0" hangingPunct="0">
              <a:spcBef>
                <a:spcPct val="10000"/>
              </a:spcBef>
              <a:buFontTx/>
              <a:buChar char="•"/>
            </a:pPr>
            <a:r>
              <a:rPr lang="en-GB" sz="1400" b="1"/>
              <a:t>  BaMoO</a:t>
            </a:r>
            <a:r>
              <a:rPr lang="en-GB" sz="1400" b="1" baseline="-25000"/>
              <a:t>4</a:t>
            </a:r>
            <a:r>
              <a:rPr lang="en-GB" sz="1400" b="1"/>
              <a:t>(c), SrMoO</a:t>
            </a:r>
            <a:r>
              <a:rPr lang="en-GB" sz="1400" b="1" baseline="-25000"/>
              <a:t>4</a:t>
            </a:r>
            <a:r>
              <a:rPr lang="en-GB" sz="1400" b="1"/>
              <a:t>(c), Cs</a:t>
            </a:r>
            <a:r>
              <a:rPr lang="en-GB" sz="1400" b="1" baseline="-25000"/>
              <a:t>2</a:t>
            </a:r>
            <a:r>
              <a:rPr lang="en-GB" sz="1400" b="1"/>
              <a:t>MoO</a:t>
            </a:r>
            <a:r>
              <a:rPr lang="en-GB" sz="1400" b="1" baseline="-25000"/>
              <a:t>4</a:t>
            </a:r>
            <a:r>
              <a:rPr lang="en-GB" sz="1400" b="1"/>
              <a:t>(c), </a:t>
            </a:r>
          </a:p>
          <a:p>
            <a:pPr eaLnBrk="0" hangingPunct="0">
              <a:spcBef>
                <a:spcPct val="10000"/>
              </a:spcBef>
              <a:spcAft>
                <a:spcPct val="10000"/>
              </a:spcAft>
              <a:buFontTx/>
              <a:buChar char="•"/>
            </a:pPr>
            <a:r>
              <a:rPr lang="en-GB" sz="1400" b="1"/>
              <a:t>  BaZrO</a:t>
            </a:r>
            <a:r>
              <a:rPr lang="en-GB" sz="1400" b="1" baseline="-25000"/>
              <a:t>3</a:t>
            </a:r>
            <a:r>
              <a:rPr lang="en-GB" sz="1400" b="1"/>
              <a:t>(c), SrZrO</a:t>
            </a:r>
            <a:r>
              <a:rPr lang="en-GB" sz="1400" b="1" baseline="-25000"/>
              <a:t>3</a:t>
            </a:r>
            <a:r>
              <a:rPr lang="en-GB" sz="1400" b="1"/>
              <a:t>(c), Cs</a:t>
            </a:r>
            <a:r>
              <a:rPr lang="en-GB" sz="1400" b="1" baseline="-25000"/>
              <a:t>2</a:t>
            </a:r>
            <a:r>
              <a:rPr lang="en-GB" sz="1400" b="1"/>
              <a:t>ZrO</a:t>
            </a:r>
            <a:r>
              <a:rPr lang="en-GB" sz="1400" b="1" baseline="-25000"/>
              <a:t>3</a:t>
            </a:r>
            <a:r>
              <a:rPr lang="en-GB" sz="1400" b="1"/>
              <a:t>(c).</a:t>
            </a:r>
          </a:p>
          <a:p>
            <a:pPr eaLnBrk="0" hangingPunct="0">
              <a:spcBef>
                <a:spcPct val="10000"/>
              </a:spcBef>
              <a:spcAft>
                <a:spcPct val="10000"/>
              </a:spcAft>
            </a:pPr>
            <a:r>
              <a:rPr lang="en-GB" sz="1400" b="1" u="sng">
                <a:solidFill>
                  <a:srgbClr val="990033"/>
                </a:solidFill>
              </a:rPr>
              <a:t>Separate solid phase:</a:t>
            </a:r>
            <a:r>
              <a:rPr lang="en-GB" sz="1400" b="1"/>
              <a:t> CsI(c).</a:t>
            </a:r>
            <a:endParaRPr lang="en-GB" sz="1400" b="1" u="sng"/>
          </a:p>
          <a:p>
            <a:pPr eaLnBrk="0" hangingPunct="0">
              <a:spcBef>
                <a:spcPct val="10000"/>
              </a:spcBef>
            </a:pPr>
            <a:r>
              <a:rPr lang="en-GB" sz="1400" b="1" u="sng">
                <a:solidFill>
                  <a:srgbClr val="990033"/>
                </a:solidFill>
              </a:rPr>
              <a:t>Gas phase</a:t>
            </a:r>
            <a:r>
              <a:rPr lang="en-GB" sz="1400" b="1">
                <a:solidFill>
                  <a:srgbClr val="990033"/>
                </a:solidFill>
              </a:rPr>
              <a:t>:</a:t>
            </a:r>
            <a:r>
              <a:rPr lang="en-GB" sz="1400" b="1"/>
              <a:t> Xe(g), Te(g), I(g), Cs(g), CsI(g), Cs</a:t>
            </a:r>
            <a:r>
              <a:rPr lang="en-GB" sz="1400" b="1" baseline="-25000"/>
              <a:t>2</a:t>
            </a:r>
            <a:r>
              <a:rPr lang="en-GB" sz="1400" b="1"/>
              <a:t>MoO</a:t>
            </a:r>
            <a:r>
              <a:rPr lang="en-GB" sz="1400" b="1" baseline="-25000"/>
              <a:t>4</a:t>
            </a:r>
            <a:r>
              <a:rPr lang="en-GB" sz="1400" b="1"/>
              <a:t>(g), MoO</a:t>
            </a:r>
            <a:r>
              <a:rPr lang="en-GB" sz="1400" b="1" baseline="-25000"/>
              <a:t>3</a:t>
            </a:r>
            <a:r>
              <a:rPr lang="en-GB" sz="1400" b="1"/>
              <a:t>(g), (MoO</a:t>
            </a:r>
            <a:r>
              <a:rPr lang="en-GB" sz="1400" b="1" baseline="-25000"/>
              <a:t>3</a:t>
            </a:r>
            <a:r>
              <a:rPr lang="en-GB" sz="1400" b="1"/>
              <a:t>)</a:t>
            </a:r>
            <a:r>
              <a:rPr lang="en-GB" sz="1400" b="1" baseline="-25000"/>
              <a:t>2</a:t>
            </a:r>
            <a:r>
              <a:rPr lang="en-GB" sz="1400" b="1"/>
              <a:t>(g), (MoO</a:t>
            </a:r>
            <a:r>
              <a:rPr lang="en-GB" sz="1400" b="1" baseline="-25000"/>
              <a:t>3</a:t>
            </a:r>
            <a:r>
              <a:rPr lang="en-GB" sz="1400" b="1"/>
              <a:t>)</a:t>
            </a:r>
            <a:r>
              <a:rPr lang="en-GB" sz="1400" b="1" baseline="-25000"/>
              <a:t>3</a:t>
            </a:r>
            <a:r>
              <a:rPr lang="en-GB" sz="1400" b="1"/>
              <a:t>(g), RuO(g), RuO</a:t>
            </a:r>
            <a:r>
              <a:rPr lang="en-GB" sz="1400" b="1" baseline="-25000"/>
              <a:t>2</a:t>
            </a:r>
            <a:r>
              <a:rPr lang="en-GB" sz="1400" b="1"/>
              <a:t>(g), RuO</a:t>
            </a:r>
            <a:r>
              <a:rPr lang="en-GB" sz="1400" b="1" baseline="-25000"/>
              <a:t>3</a:t>
            </a:r>
            <a:r>
              <a:rPr lang="en-GB" sz="1400" b="1"/>
              <a:t>(g), Ba(g), Sr(g), ZrO(g), LaO(g), CeO(g), NdO(g), NbO(g), O</a:t>
            </a:r>
            <a:r>
              <a:rPr lang="en-GB" sz="1400" b="1" baseline="-25000"/>
              <a:t>2</a:t>
            </a:r>
            <a:r>
              <a:rPr lang="en-GB" sz="1400" b="1"/>
              <a:t>(g).</a:t>
            </a:r>
            <a:endParaRPr lang="ru-RU" sz="1400" b="1"/>
          </a:p>
        </p:txBody>
      </p:sp>
      <p:sp>
        <p:nvSpPr>
          <p:cNvPr id="224282" name="Rectangle 2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  <a:noFill/>
          <a:ln/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Transport of Chemically Active FP</a:t>
            </a:r>
            <a:endParaRPr lang="ru-RU" sz="2800" b="1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3EB7-3D40-4424-8C7F-4A29274D8DCA}" type="slidenum">
              <a:rPr lang="ru-RU"/>
              <a:pPr/>
              <a:t>22</a:t>
            </a:fld>
            <a:endParaRPr lang="ru-RU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686800" cy="563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en-GB" sz="2400" b="1">
                <a:solidFill>
                  <a:srgbClr val="009900"/>
                </a:solidFill>
              </a:rPr>
              <a:t>	</a:t>
            </a:r>
            <a:r>
              <a:rPr lang="fr-FR" sz="2400" b="1" i="1">
                <a:solidFill>
                  <a:srgbClr val="A50021"/>
                </a:solidFill>
              </a:rPr>
              <a:t>Scope</a:t>
            </a:r>
            <a:r>
              <a:rPr lang="en-GB" sz="2400" b="1" i="1">
                <a:solidFill>
                  <a:schemeClr val="accent2"/>
                </a:solidFill>
              </a:rPr>
              <a:t>  </a:t>
            </a:r>
            <a:endParaRPr lang="en-GB" sz="2800" b="1" i="1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spcAft>
                <a:spcPts val="600"/>
              </a:spcAft>
              <a:buFont typeface="Symbol" pitchFamily="18" charset="2"/>
              <a:buChar char="·"/>
            </a:pPr>
            <a:r>
              <a:rPr lang="en-GB" sz="2000" b="1" i="1"/>
              <a:t>Steady irradiation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Symbol" pitchFamily="18" charset="2"/>
              <a:buChar char="·"/>
            </a:pPr>
            <a:r>
              <a:rPr lang="en-GB" sz="2000" b="1" i="1"/>
              <a:t>Transient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Symbol" pitchFamily="18" charset="2"/>
              <a:buChar char="·"/>
            </a:pPr>
            <a:r>
              <a:rPr lang="en-GB" sz="2000" b="1" i="1"/>
              <a:t>Post-irradiation annealing</a:t>
            </a:r>
          </a:p>
          <a:p>
            <a:pPr>
              <a:lnSpc>
                <a:spcPct val="80000"/>
              </a:lnSpc>
              <a:spcBef>
                <a:spcPct val="60000"/>
              </a:spcBef>
              <a:spcAft>
                <a:spcPts val="600"/>
              </a:spcAft>
              <a:buFont typeface="Symbol" pitchFamily="18" charset="2"/>
              <a:buNone/>
            </a:pPr>
            <a:r>
              <a:rPr lang="en-GB" sz="2400" b="1" i="1">
                <a:solidFill>
                  <a:srgbClr val="A50021"/>
                </a:solidFill>
              </a:rPr>
              <a:t>	</a:t>
            </a:r>
            <a:r>
              <a:rPr lang="fr-FR" sz="2400" b="1" i="1">
                <a:solidFill>
                  <a:srgbClr val="A50021"/>
                </a:solidFill>
              </a:rPr>
              <a:t>Results</a:t>
            </a:r>
            <a:endParaRPr lang="en-GB" sz="2400" b="1" i="1">
              <a:solidFill>
                <a:srgbClr val="A50021"/>
              </a:solidFill>
            </a:endParaRPr>
          </a:p>
          <a:p>
            <a:pPr lvl="1">
              <a:lnSpc>
                <a:spcPct val="80000"/>
              </a:lnSpc>
              <a:spcAft>
                <a:spcPts val="600"/>
              </a:spcAft>
              <a:buFont typeface="Symbol" pitchFamily="18" charset="2"/>
              <a:buChar char="·"/>
            </a:pPr>
            <a:r>
              <a:rPr lang="en-GB" sz="2000" b="1" i="1"/>
              <a:t>Microstructure (evolution of intra- and intergranular bubbles)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Symbol" pitchFamily="18" charset="2"/>
              <a:buChar char="·"/>
            </a:pPr>
            <a:r>
              <a:rPr lang="en-GB" sz="2000" b="1" i="1"/>
              <a:t>FP release (gas, volatiles, semi- and non-volatiles)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Symbol" pitchFamily="18" charset="2"/>
              <a:buChar char="·"/>
            </a:pPr>
            <a:r>
              <a:rPr lang="en-GB" sz="2000" b="1" i="1"/>
              <a:t>Fuel swelling (total, intra- and intergranular)</a:t>
            </a:r>
          </a:p>
          <a:p>
            <a:pPr>
              <a:lnSpc>
                <a:spcPct val="90000"/>
              </a:lnSpc>
              <a:spcBef>
                <a:spcPct val="60000"/>
              </a:spcBef>
              <a:spcAft>
                <a:spcPts val="600"/>
              </a:spcAft>
              <a:buFont typeface="Symbol" pitchFamily="18" charset="2"/>
              <a:buNone/>
            </a:pPr>
            <a:r>
              <a:rPr lang="en-GB" sz="2400" b="1" i="1">
                <a:solidFill>
                  <a:srgbClr val="A50021"/>
                </a:solidFill>
              </a:rPr>
              <a:t>	</a:t>
            </a:r>
            <a:r>
              <a:rPr lang="fr-FR" sz="2400" b="1" i="1">
                <a:solidFill>
                  <a:srgbClr val="A50021"/>
                </a:solidFill>
              </a:rPr>
              <a:t>Qualification and validation against</a:t>
            </a:r>
            <a:endParaRPr lang="en-GB" sz="2400" b="1" i="1">
              <a:solidFill>
                <a:srgbClr val="A50021"/>
              </a:solidFill>
            </a:endParaRPr>
          </a:p>
          <a:p>
            <a:pPr lvl="1">
              <a:lnSpc>
                <a:spcPct val="80000"/>
              </a:lnSpc>
              <a:spcAft>
                <a:spcPts val="200"/>
              </a:spcAft>
              <a:buFont typeface="Symbol" pitchFamily="18" charset="2"/>
              <a:buChar char="·"/>
            </a:pPr>
            <a:r>
              <a:rPr lang="en-GB" sz="2000" b="1" i="1"/>
              <a:t>Separate-effect tests with fuel samples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Font typeface="Symbol" pitchFamily="18" charset="2"/>
              <a:buChar char="·"/>
            </a:pPr>
            <a:r>
              <a:rPr lang="en-GB" sz="2000" b="1" i="1"/>
              <a:t>Semi-analytical out-of-pile tests:   VI (USA), UCE (Canada), VERCORS (France), RIAR, etc.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Font typeface="Symbol" pitchFamily="18" charset="2"/>
              <a:buChar char="·"/>
            </a:pPr>
            <a:r>
              <a:rPr lang="en-GB" sz="2000" b="1" i="1"/>
              <a:t>Large scale in-pile tests:  HALDEN,  PHEBUS FP </a:t>
            </a: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  <a:noFill/>
          <a:ln/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MFPR Validation</a:t>
            </a:r>
            <a:endParaRPr lang="ru-RU" sz="2800" b="1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881D5-9B62-4A47-BCAC-1CE6B1155F96}" type="slidenum">
              <a:rPr lang="ru-RU"/>
              <a:pPr/>
              <a:t>23</a:t>
            </a:fld>
            <a:endParaRPr lang="ru-RU"/>
          </a:p>
        </p:txBody>
      </p:sp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1876425" y="985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2286000" y="1676400"/>
            <a:ext cx="3200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2283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060575"/>
            <a:ext cx="4275138" cy="361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83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205038"/>
            <a:ext cx="4275137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684213" y="5734050"/>
            <a:ext cx="3311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/>
              <a:t>Release kinetics of </a:t>
            </a:r>
            <a:r>
              <a:rPr lang="en-GB" i="1"/>
              <a:t>Mo</a:t>
            </a:r>
            <a:r>
              <a:rPr lang="ru-RU" sz="2400">
                <a:latin typeface="Times New Roman" pitchFamily="18" charset="0"/>
              </a:rPr>
              <a:t> </a:t>
            </a: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5076825" y="5734050"/>
            <a:ext cx="3311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/>
              <a:t>Release kinetics of </a:t>
            </a:r>
            <a:r>
              <a:rPr lang="en-GB" i="1"/>
              <a:t>Ba</a:t>
            </a:r>
            <a:r>
              <a:rPr lang="ru-RU" sz="2400">
                <a:latin typeface="Times New Roman" pitchFamily="18" charset="0"/>
              </a:rPr>
              <a:t> </a:t>
            </a:r>
          </a:p>
        </p:txBody>
      </p:sp>
      <p:sp>
        <p:nvSpPr>
          <p:cNvPr id="228361" name="Text Box 9"/>
          <p:cNvSpPr txBox="1">
            <a:spLocks noChangeArrowheads="1"/>
          </p:cNvSpPr>
          <p:nvPr/>
        </p:nvSpPr>
        <p:spPr bwMode="auto">
          <a:xfrm>
            <a:off x="468313" y="981075"/>
            <a:ext cx="8075612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/>
              <a:t>Simulation of semi-analytical out-of-pile tests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solidFill>
                  <a:srgbClr val="009900"/>
                </a:solidFill>
              </a:rPr>
              <a:t> VERCORS-4 (CEA)</a:t>
            </a:r>
            <a:endParaRPr lang="ru-RU" sz="2000">
              <a:solidFill>
                <a:srgbClr val="009900"/>
              </a:solidFill>
            </a:endParaRPr>
          </a:p>
        </p:txBody>
      </p:sp>
      <p:sp>
        <p:nvSpPr>
          <p:cNvPr id="228362" name="Rectangle 10"/>
          <p:cNvSpPr>
            <a:spLocks noChangeArrowheads="1"/>
          </p:cNvSpPr>
          <p:nvPr/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>
                <a:solidFill>
                  <a:srgbClr val="A50021"/>
                </a:solidFill>
              </a:rPr>
              <a:t>Examples of MFPR Validation</a:t>
            </a:r>
            <a:endParaRPr lang="ru-RU" sz="2800" b="1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BD1E-FBD3-4C62-8B2C-027389B845B6}" type="slidenum">
              <a:rPr lang="ru-RU"/>
              <a:pPr/>
              <a:t>24</a:t>
            </a:fld>
            <a:endParaRPr lang="ru-RU"/>
          </a:p>
        </p:txBody>
      </p:sp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1876425" y="985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29385" name="Rectangle 9"/>
          <p:cNvSpPr>
            <a:spLocks noChangeArrowheads="1"/>
          </p:cNvSpPr>
          <p:nvPr/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>
                <a:solidFill>
                  <a:srgbClr val="A50021"/>
                </a:solidFill>
              </a:rPr>
              <a:t>MFPR Tasks in VERONIKA Project</a:t>
            </a:r>
            <a:endParaRPr lang="ru-RU" sz="2800" b="1">
              <a:solidFill>
                <a:srgbClr val="A50021"/>
              </a:solidFill>
            </a:endParaRPr>
          </a:p>
        </p:txBody>
      </p:sp>
      <p:sp>
        <p:nvSpPr>
          <p:cNvPr id="229386" name="Text Box 10"/>
          <p:cNvSpPr txBox="1">
            <a:spLocks noChangeArrowheads="1"/>
          </p:cNvSpPr>
          <p:nvPr/>
        </p:nvSpPr>
        <p:spPr bwMode="auto">
          <a:xfrm>
            <a:off x="647700" y="1412875"/>
            <a:ext cx="7848600" cy="478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7188" indent="-357188">
              <a:defRPr>
                <a:solidFill>
                  <a:schemeClr val="tx1"/>
                </a:solidFill>
                <a:latin typeface="Arial" charset="0"/>
              </a:defRPr>
            </a:lvl1pPr>
            <a:lvl2pPr marL="5365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  <a:buFontTx/>
              <a:buChar char="•"/>
            </a:pPr>
            <a:r>
              <a:rPr lang="en-GB" sz="2200" b="1" i="1"/>
              <a:t>Pre-test calculations of new experiments for determination of parameters and conditions of the tests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GB" sz="2200" b="1" i="1"/>
              <a:t>Processing and analysis of results of new experiments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GB" sz="2200" b="1" i="1"/>
              <a:t>Development and improvement of the physical models on fission products release and high burnup VVER fuel behaviour under conditions of severe accident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GB" sz="2200" b="1" i="1"/>
              <a:t>Implementation of the developed and improved models in the MFPR code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GB" sz="2200" b="1" i="1"/>
              <a:t>Verification of the  MFPR code against the new experimental database and other new available data at the end or during the program</a:t>
            </a:r>
            <a:endParaRPr lang="ru-RU" sz="22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2B03-EE82-4AFA-A21B-F343965ECBFD}" type="slidenum">
              <a:rPr lang="ru-RU"/>
              <a:pPr/>
              <a:t>25</a:t>
            </a:fld>
            <a:endParaRPr lang="ru-RU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433388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Project Costs </a:t>
            </a:r>
            <a:endParaRPr lang="ru-RU" sz="2800" b="1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052513"/>
            <a:ext cx="4321175" cy="4752975"/>
          </a:xfrm>
        </p:spPr>
        <p:txBody>
          <a:bodyPr/>
          <a:lstStyle/>
          <a:p>
            <a:pPr marL="185738" indent="-173038"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sz="2000" b="1" i="1"/>
              <a:t>The first stage</a:t>
            </a:r>
          </a:p>
          <a:p>
            <a:pPr marL="185738" indent="-173038">
              <a:lnSpc>
                <a:spcPct val="80000"/>
              </a:lnSpc>
              <a:buFontTx/>
              <a:buNone/>
            </a:pPr>
            <a:r>
              <a:rPr lang="ru-RU" sz="1800" i="1">
                <a:solidFill>
                  <a:srgbClr val="A50021"/>
                </a:solidFill>
              </a:rPr>
              <a:t>(</a:t>
            </a:r>
            <a:r>
              <a:rPr lang="en-US" sz="1800" b="1" i="1">
                <a:solidFill>
                  <a:srgbClr val="A50021"/>
                </a:solidFill>
              </a:rPr>
              <a:t>3 years duration</a:t>
            </a:r>
            <a:r>
              <a:rPr lang="ru-RU" sz="1800" b="1" i="1">
                <a:solidFill>
                  <a:srgbClr val="A50021"/>
                </a:solidFill>
              </a:rPr>
              <a:t>, </a:t>
            </a:r>
            <a:r>
              <a:rPr lang="en-US" sz="2000" b="1" i="1">
                <a:solidFill>
                  <a:srgbClr val="A50021"/>
                </a:solidFill>
              </a:rPr>
              <a:t>777 400 $</a:t>
            </a:r>
            <a:r>
              <a:rPr lang="ru-RU" sz="1800" b="1" i="1">
                <a:solidFill>
                  <a:srgbClr val="A50021"/>
                </a:solidFill>
              </a:rPr>
              <a:t>) :</a:t>
            </a:r>
            <a:endParaRPr lang="en-US" sz="1800" b="1" i="1">
              <a:solidFill>
                <a:srgbClr val="A50021"/>
              </a:solidFill>
            </a:endParaRPr>
          </a:p>
          <a:p>
            <a:pPr marL="185738" indent="-173038">
              <a:lnSpc>
                <a:spcPct val="80000"/>
              </a:lnSpc>
              <a:spcBef>
                <a:spcPct val="40000"/>
              </a:spcBef>
            </a:pPr>
            <a:r>
              <a:rPr lang="ru-RU" sz="1800" b="1" i="1"/>
              <a:t>Т</a:t>
            </a:r>
            <a:r>
              <a:rPr lang="ru-RU" sz="1800" b="1" i="1" baseline="-25000"/>
              <a:t>1</a:t>
            </a:r>
            <a:r>
              <a:rPr lang="ru-RU" sz="1800" b="1" i="1"/>
              <a:t>0</a:t>
            </a:r>
            <a:r>
              <a:rPr lang="ru-RU" sz="1800" b="1" i="1">
                <a:solidFill>
                  <a:srgbClr val="A50021"/>
                </a:solidFill>
              </a:rPr>
              <a:t> </a:t>
            </a:r>
            <a:r>
              <a:rPr lang="en-US" sz="1800" b="1" i="1">
                <a:solidFill>
                  <a:srgbClr val="A50021"/>
                </a:solidFill>
              </a:rPr>
              <a:t> – beginning of the work under the project</a:t>
            </a:r>
            <a:r>
              <a:rPr lang="ru-RU" sz="1800" b="1" i="1">
                <a:solidFill>
                  <a:srgbClr val="A50021"/>
                </a:solidFill>
              </a:rPr>
              <a:t>;</a:t>
            </a:r>
            <a:endParaRPr lang="en-US" sz="1800" b="1" i="1">
              <a:solidFill>
                <a:srgbClr val="A50021"/>
              </a:solidFill>
            </a:endParaRPr>
          </a:p>
          <a:p>
            <a:pPr marL="185738" indent="-173038">
              <a:lnSpc>
                <a:spcPct val="80000"/>
              </a:lnSpc>
              <a:spcBef>
                <a:spcPct val="30000"/>
              </a:spcBef>
              <a:spcAft>
                <a:spcPct val="20000"/>
              </a:spcAft>
            </a:pPr>
            <a:r>
              <a:rPr lang="ru-RU" sz="1800" b="1" i="1"/>
              <a:t>Т</a:t>
            </a:r>
            <a:r>
              <a:rPr lang="ru-RU" sz="1800" b="1" i="1" baseline="-25000"/>
              <a:t>1</a:t>
            </a:r>
            <a:r>
              <a:rPr lang="ru-RU" sz="1800" b="1" i="1"/>
              <a:t>0</a:t>
            </a:r>
            <a:r>
              <a:rPr lang="en-US" sz="1800" b="1" i="1"/>
              <a:t>+1 year</a:t>
            </a:r>
            <a:r>
              <a:rPr lang="en-US" sz="1800" b="1" i="1">
                <a:solidFill>
                  <a:srgbClr val="A50021"/>
                </a:solidFill>
              </a:rPr>
              <a:t> – manufacturing and testing of the experimental rig,    315 k$; </a:t>
            </a:r>
          </a:p>
          <a:p>
            <a:pPr marL="185738" indent="-173038">
              <a:lnSpc>
                <a:spcPct val="80000"/>
              </a:lnSpc>
              <a:spcBef>
                <a:spcPct val="30000"/>
              </a:spcBef>
              <a:spcAft>
                <a:spcPct val="20000"/>
              </a:spcAft>
            </a:pPr>
            <a:r>
              <a:rPr lang="ru-RU" sz="1800" b="1" i="1"/>
              <a:t>Т</a:t>
            </a:r>
            <a:r>
              <a:rPr lang="ru-RU" sz="1800" b="1" i="1" baseline="-25000"/>
              <a:t>1</a:t>
            </a:r>
            <a:r>
              <a:rPr lang="ru-RU" sz="1800" b="1" i="1"/>
              <a:t>0</a:t>
            </a:r>
            <a:r>
              <a:rPr lang="en-US" sz="1800" b="1" i="1"/>
              <a:t>+1 year</a:t>
            </a:r>
            <a:r>
              <a:rPr lang="en-US" sz="1800"/>
              <a:t> </a:t>
            </a:r>
            <a:r>
              <a:rPr lang="en-US" sz="1800" b="1" i="1">
                <a:solidFill>
                  <a:srgbClr val="A50021"/>
                </a:solidFill>
              </a:rPr>
              <a:t>- adaptation of the MFPR code to the new experimental rig, pre-test calculations, 26.2 k$;</a:t>
            </a:r>
            <a:endParaRPr lang="ru-RU" sz="1800" b="1" i="1">
              <a:solidFill>
                <a:srgbClr val="A50021"/>
              </a:solidFill>
            </a:endParaRPr>
          </a:p>
          <a:p>
            <a:pPr marL="185738" indent="-173038">
              <a:lnSpc>
                <a:spcPct val="80000"/>
              </a:lnSpc>
              <a:spcBef>
                <a:spcPct val="30000"/>
              </a:spcBef>
              <a:spcAft>
                <a:spcPct val="20000"/>
              </a:spcAft>
            </a:pPr>
            <a:r>
              <a:rPr lang="ru-RU" sz="1800" b="1" i="1"/>
              <a:t>Т</a:t>
            </a:r>
            <a:r>
              <a:rPr lang="ru-RU" sz="1800" b="1" i="1" baseline="-25000"/>
              <a:t>1</a:t>
            </a:r>
            <a:r>
              <a:rPr lang="ru-RU" sz="1800" b="1" i="1"/>
              <a:t>0+</a:t>
            </a:r>
            <a:r>
              <a:rPr lang="en-US" sz="1800" b="1" i="1"/>
              <a:t>2,5 years</a:t>
            </a:r>
            <a:r>
              <a:rPr lang="en-US" sz="1800" b="1" i="1">
                <a:solidFill>
                  <a:srgbClr val="A50021"/>
                </a:solidFill>
              </a:rPr>
              <a:t> – first series of tests (10 tests), 346.2 k$;</a:t>
            </a:r>
          </a:p>
          <a:p>
            <a:pPr marL="185738" indent="-173038">
              <a:lnSpc>
                <a:spcPct val="80000"/>
              </a:lnSpc>
              <a:spcBef>
                <a:spcPct val="30000"/>
              </a:spcBef>
              <a:spcAft>
                <a:spcPct val="20000"/>
              </a:spcAft>
            </a:pPr>
            <a:r>
              <a:rPr lang="ru-RU" sz="1800" b="1" i="1"/>
              <a:t>Т</a:t>
            </a:r>
            <a:r>
              <a:rPr lang="ru-RU" sz="1800" b="1" i="1" baseline="-25000"/>
              <a:t>1</a:t>
            </a:r>
            <a:r>
              <a:rPr lang="ru-RU" sz="1800" b="1" i="1"/>
              <a:t>0+</a:t>
            </a:r>
            <a:r>
              <a:rPr lang="en-US" sz="1800" b="1" i="1"/>
              <a:t>3,0 years</a:t>
            </a:r>
            <a:r>
              <a:rPr lang="en-US" sz="1800" b="1" i="1">
                <a:solidFill>
                  <a:srgbClr val="A50021"/>
                </a:solidFill>
              </a:rPr>
              <a:t> – theoretical analysis of the obtained experimental data, development of models and codes, 80 k$.</a:t>
            </a:r>
            <a:endParaRPr lang="ru-RU" sz="1800" b="1" i="1">
              <a:solidFill>
                <a:srgbClr val="A50021"/>
              </a:solidFill>
            </a:endParaRP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995363"/>
            <a:ext cx="4244975" cy="5059362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449263" algn="l"/>
              </a:tabLst>
            </a:pPr>
            <a:r>
              <a:rPr lang="en-US" sz="1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2000" b="1" i="1"/>
              <a:t>The second</a:t>
            </a:r>
            <a:r>
              <a:rPr lang="en-US" sz="2400" b="1" i="1"/>
              <a:t> </a:t>
            </a:r>
            <a:r>
              <a:rPr lang="en-US" sz="2000" b="1" i="1"/>
              <a:t>stage</a:t>
            </a:r>
            <a:r>
              <a:rPr lang="en-US" sz="1800"/>
              <a:t> </a:t>
            </a:r>
          </a:p>
          <a:p>
            <a:pPr marL="0" indent="0"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449263" algn="l"/>
              </a:tabLst>
            </a:pPr>
            <a:r>
              <a:rPr lang="en-US" sz="2000" b="1" i="1">
                <a:solidFill>
                  <a:srgbClr val="A50021"/>
                </a:solidFill>
              </a:rPr>
              <a:t>    </a:t>
            </a:r>
            <a:r>
              <a:rPr lang="ru-RU" sz="2000" b="1" i="1">
                <a:solidFill>
                  <a:srgbClr val="A50021"/>
                </a:solidFill>
              </a:rPr>
              <a:t>(</a:t>
            </a:r>
            <a:r>
              <a:rPr lang="en-US" sz="1800" b="1" i="1">
                <a:solidFill>
                  <a:srgbClr val="A50021"/>
                </a:solidFill>
              </a:rPr>
              <a:t>2.5 years duration</a:t>
            </a:r>
            <a:r>
              <a:rPr lang="ru-RU" sz="1800" b="1" i="1">
                <a:solidFill>
                  <a:srgbClr val="A50021"/>
                </a:solidFill>
              </a:rPr>
              <a:t>, </a:t>
            </a:r>
            <a:r>
              <a:rPr lang="en-US" sz="1800" b="1" i="1">
                <a:solidFill>
                  <a:srgbClr val="A50021"/>
                </a:solidFill>
              </a:rPr>
              <a:t>494 000 $</a:t>
            </a:r>
            <a:r>
              <a:rPr lang="ru-RU" sz="1800" b="1" i="1">
                <a:solidFill>
                  <a:srgbClr val="A50021"/>
                </a:solidFill>
              </a:rPr>
              <a:t>):</a:t>
            </a:r>
          </a:p>
          <a:p>
            <a:pPr marL="357188" lvl="1" indent="-177800">
              <a:spcAft>
                <a:spcPts val="600"/>
              </a:spcAft>
              <a:buClr>
                <a:schemeClr val="tx1"/>
              </a:buClr>
              <a:buFontTx/>
              <a:buChar char="•"/>
              <a:tabLst>
                <a:tab pos="449263" algn="l"/>
              </a:tabLst>
            </a:pPr>
            <a:r>
              <a:rPr lang="ru-RU" sz="2000" b="1" i="1"/>
              <a:t> </a:t>
            </a:r>
            <a:r>
              <a:rPr lang="ru-RU" sz="1800" b="1" i="1"/>
              <a:t>Т</a:t>
            </a:r>
            <a:r>
              <a:rPr lang="ru-RU" sz="1800" b="1" i="1" baseline="-25000"/>
              <a:t>2</a:t>
            </a:r>
            <a:r>
              <a:rPr lang="ru-RU" sz="1800" b="1" i="1"/>
              <a:t>0</a:t>
            </a:r>
            <a:r>
              <a:rPr lang="ru-RU" sz="1800" b="1" i="1">
                <a:solidFill>
                  <a:srgbClr val="A50021"/>
                </a:solidFill>
              </a:rPr>
              <a:t> – </a:t>
            </a:r>
            <a:r>
              <a:rPr lang="en-US" sz="1800" b="1" i="1">
                <a:solidFill>
                  <a:srgbClr val="A50021"/>
                </a:solidFill>
              </a:rPr>
              <a:t>beginning of the second stage work;</a:t>
            </a:r>
            <a:endParaRPr lang="ru-RU" sz="1800" b="1" i="1">
              <a:solidFill>
                <a:srgbClr val="A50021"/>
              </a:solidFill>
            </a:endParaRPr>
          </a:p>
          <a:p>
            <a:pPr marL="357188" lvl="1" indent="-177800">
              <a:spcAft>
                <a:spcPts val="600"/>
              </a:spcAft>
              <a:buClr>
                <a:schemeClr val="tx1"/>
              </a:buClr>
              <a:buFontTx/>
              <a:buChar char="•"/>
              <a:tabLst>
                <a:tab pos="449263" algn="l"/>
              </a:tabLst>
            </a:pPr>
            <a:r>
              <a:rPr lang="ru-RU" sz="1800" b="1" i="1"/>
              <a:t>Т</a:t>
            </a:r>
            <a:r>
              <a:rPr lang="ru-RU" sz="1800" b="1" i="1" baseline="-25000"/>
              <a:t>2</a:t>
            </a:r>
            <a:r>
              <a:rPr lang="ru-RU" sz="1800" b="1" i="1"/>
              <a:t>0+</a:t>
            </a:r>
            <a:r>
              <a:rPr lang="en-US" sz="1800" b="1" i="1"/>
              <a:t>1 year</a:t>
            </a:r>
            <a:r>
              <a:rPr lang="en-US" sz="1800" b="1" i="1">
                <a:solidFill>
                  <a:srgbClr val="A50021"/>
                </a:solidFill>
              </a:rPr>
              <a:t> – second series of tests (10 tests), 343 k$;</a:t>
            </a:r>
          </a:p>
          <a:p>
            <a:pPr marL="357188" lvl="1" indent="-177800">
              <a:spcAft>
                <a:spcPts val="600"/>
              </a:spcAft>
              <a:buClr>
                <a:schemeClr val="tx1"/>
              </a:buClr>
              <a:buFontTx/>
              <a:buChar char="•"/>
              <a:tabLst>
                <a:tab pos="449263" algn="l"/>
              </a:tabLst>
            </a:pPr>
            <a:r>
              <a:rPr lang="ru-RU" sz="1800" b="1" i="1"/>
              <a:t>Т</a:t>
            </a:r>
            <a:r>
              <a:rPr lang="ru-RU" sz="1800" b="1" i="1" baseline="-25000"/>
              <a:t>2</a:t>
            </a:r>
            <a:r>
              <a:rPr lang="ru-RU" sz="1800" b="1" i="1"/>
              <a:t>0+</a:t>
            </a:r>
            <a:r>
              <a:rPr lang="en-US" sz="1800" b="1" i="1"/>
              <a:t>2.5 years</a:t>
            </a:r>
            <a:r>
              <a:rPr lang="en-US" sz="1800" b="1" i="1">
                <a:solidFill>
                  <a:srgbClr val="A50021"/>
                </a:solidFill>
              </a:rPr>
              <a:t> –post-test specimen examinations; theoretical analysis of the obtained experimental data, development of models and codes, 151 k$.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719138" y="5949950"/>
            <a:ext cx="7704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A50021"/>
                </a:solidFill>
              </a:rPr>
              <a:t>The estimated total cost of the Project (2 stages) – 1 217 400 $</a:t>
            </a:r>
            <a:endParaRPr lang="ru-RU" sz="2000" b="1" i="1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5C5EA-8109-4590-B5F1-072AEA0B8D7C}" type="slidenum">
              <a:rPr lang="ru-RU"/>
              <a:pPr/>
              <a:t>3</a:t>
            </a:fld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T</a:t>
            </a:r>
            <a:r>
              <a:rPr lang="ru-RU" sz="2800" b="1">
                <a:solidFill>
                  <a:srgbClr val="A50021"/>
                </a:solidFill>
              </a:rPr>
              <a:t>asks of </a:t>
            </a:r>
            <a:r>
              <a:rPr lang="en-US" sz="2800" b="1">
                <a:solidFill>
                  <a:srgbClr val="A50021"/>
                </a:solidFill>
              </a:rPr>
              <a:t>VERONIKA Project</a:t>
            </a:r>
            <a:endParaRPr lang="ru-RU" sz="2800">
              <a:solidFill>
                <a:srgbClr val="A5002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just">
              <a:lnSpc>
                <a:spcPct val="95000"/>
              </a:lnSpc>
              <a:spcBef>
                <a:spcPct val="40000"/>
              </a:spcBef>
              <a:spcAft>
                <a:spcPct val="20000"/>
              </a:spcAft>
            </a:pPr>
            <a:r>
              <a:rPr lang="en-GB" sz="2000" b="1" i="1"/>
              <a:t>To obtain new detailed experimental data on fuel microstructure, FP release and behaviour under the insufficiently investigated conditions for  PWR and VVER high burn-up fuel</a:t>
            </a:r>
          </a:p>
          <a:p>
            <a:pPr algn="just">
              <a:lnSpc>
                <a:spcPct val="95000"/>
              </a:lnSpc>
              <a:spcBef>
                <a:spcPct val="40000"/>
              </a:spcBef>
              <a:spcAft>
                <a:spcPct val="20000"/>
              </a:spcAft>
            </a:pPr>
            <a:r>
              <a:rPr lang="en-GB" sz="2000" b="1" i="1"/>
              <a:t>Basing on results of the new experiments, to obtain data missing for FP release modelling and code development</a:t>
            </a:r>
            <a:endParaRPr lang="ru-RU" sz="2000" b="1" i="1"/>
          </a:p>
          <a:p>
            <a:pPr algn="just">
              <a:lnSpc>
                <a:spcPct val="95000"/>
              </a:lnSpc>
              <a:spcBef>
                <a:spcPct val="40000"/>
              </a:spcBef>
              <a:spcAft>
                <a:spcPct val="20000"/>
              </a:spcAft>
            </a:pPr>
            <a:r>
              <a:rPr lang="en-GB" sz="2000" b="1" i="1"/>
              <a:t>To improve existing physical models, to develop and validate the codes predicting FP release under severe accident conditions  basing on the existing and newly obtained data for  VVER fuel</a:t>
            </a:r>
          </a:p>
          <a:p>
            <a:pPr algn="just">
              <a:lnSpc>
                <a:spcPct val="95000"/>
              </a:lnSpc>
              <a:spcBef>
                <a:spcPct val="40000"/>
              </a:spcBef>
              <a:spcAft>
                <a:spcPct val="20000"/>
              </a:spcAft>
            </a:pPr>
            <a:r>
              <a:rPr lang="en-GB" sz="2000" b="1" i="1"/>
              <a:t>To compare FP release from high burnup VVER and PWR fuel, to reveal the effects connected with peculiarity in manufacturing techniques and in</a:t>
            </a:r>
            <a:r>
              <a:rPr lang="en-GB" sz="1800" b="1" i="1"/>
              <a:t> </a:t>
            </a:r>
            <a:r>
              <a:rPr lang="en-GB" sz="2000" b="1" i="1"/>
              <a:t>operational characteristics</a:t>
            </a:r>
            <a:endParaRPr lang="en-US" sz="20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7F0E0-5844-4767-B5DB-D756D01906B6}" type="slidenum">
              <a:rPr lang="ru-RU"/>
              <a:pPr/>
              <a:t>4</a:t>
            </a:fld>
            <a:endParaRPr lang="ru-RU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69863"/>
            <a:ext cx="8229600" cy="882650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Parts </a:t>
            </a:r>
            <a:r>
              <a:rPr lang="ru-RU" sz="2800" b="1">
                <a:solidFill>
                  <a:srgbClr val="A50021"/>
                </a:solidFill>
              </a:rPr>
              <a:t>of </a:t>
            </a:r>
            <a:r>
              <a:rPr lang="en-US" sz="2800" b="1">
                <a:solidFill>
                  <a:srgbClr val="A50021"/>
                </a:solidFill>
              </a:rPr>
              <a:t>VERONIKA Project</a:t>
            </a:r>
            <a:endParaRPr lang="ru-RU" sz="2800">
              <a:solidFill>
                <a:srgbClr val="A50021"/>
              </a:solidFill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GB" sz="2400" b="1" i="1" u="sng"/>
              <a:t>Part A</a:t>
            </a:r>
            <a:r>
              <a:rPr lang="en-GB" sz="2400" b="1" i="1"/>
              <a:t>: VVER FUEL-FPR</a:t>
            </a:r>
          </a:p>
          <a:p>
            <a:pPr algn="just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GB" sz="2400" b="1" i="1"/>
              <a:t>	Experimental study of fuel behaviour and fission products release at temperatures and gas environments typical for severe accidents</a:t>
            </a:r>
            <a:r>
              <a:rPr lang="en-GB" sz="2400"/>
              <a:t> 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endParaRPr lang="en-GB" sz="2400"/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GB" sz="2400" b="1" i="1" u="sng"/>
              <a:t>Part B</a:t>
            </a:r>
            <a:r>
              <a:rPr lang="en-GB" sz="2400" b="1" i="1"/>
              <a:t>: MFPR </a:t>
            </a:r>
          </a:p>
          <a:p>
            <a:pPr algn="just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GB" sz="2400" b="1" i="1"/>
              <a:t>	Improvement of models and codes for description of fission products and highly irradiated VVER fuel behaviour under conditions of severe accidents without fuel melting</a:t>
            </a:r>
            <a:endParaRPr lang="en-US" sz="24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D5CA-C941-4D2B-A99D-37525730DF88}" type="slidenum">
              <a:rPr lang="ru-RU"/>
              <a:pPr/>
              <a:t>5</a:t>
            </a:fld>
            <a:endParaRPr lang="ru-RU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333375"/>
            <a:ext cx="4752975" cy="954088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International Collaboration in</a:t>
            </a:r>
            <a:r>
              <a:rPr lang="ru-RU" sz="2800" b="1">
                <a:solidFill>
                  <a:srgbClr val="A50021"/>
                </a:solidFill>
              </a:rPr>
              <a:t> </a:t>
            </a:r>
            <a:r>
              <a:rPr lang="en-US" sz="2800" b="1">
                <a:solidFill>
                  <a:srgbClr val="A50021"/>
                </a:solidFill>
              </a:rPr>
              <a:t>VERONIKA Project</a:t>
            </a:r>
            <a:endParaRPr lang="ru-RU" sz="2800">
              <a:solidFill>
                <a:srgbClr val="A50021"/>
              </a:solidFill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784725"/>
          </a:xfrm>
        </p:spPr>
        <p:txBody>
          <a:bodyPr/>
          <a:lstStyle/>
          <a:p>
            <a:pPr algn="just">
              <a:spcBef>
                <a:spcPct val="30000"/>
              </a:spcBef>
              <a:spcAft>
                <a:spcPct val="20000"/>
              </a:spcAft>
            </a:pPr>
            <a:r>
              <a:rPr lang="en-GB" sz="2000" b="1" i="1"/>
              <a:t>High cost and man-power of experimental researches in the field of nuclear safety lead to necessity of a wide international co-operation </a:t>
            </a:r>
          </a:p>
          <a:p>
            <a:pPr algn="just">
              <a:spcBef>
                <a:spcPct val="30000"/>
              </a:spcBef>
              <a:spcAft>
                <a:spcPct val="20000"/>
              </a:spcAft>
            </a:pPr>
            <a:r>
              <a:rPr lang="en-GB" sz="2000" b="1" i="1"/>
              <a:t>Such collaboration is currently developed and coordinated in the framework of the European SARNET program (6</a:t>
            </a:r>
            <a:r>
              <a:rPr lang="en-GB" sz="2000" b="1" i="1" baseline="30000"/>
              <a:t>th</a:t>
            </a:r>
            <a:r>
              <a:rPr lang="en-GB" sz="2000" b="1" i="1"/>
              <a:t> Framework Programme of EC)</a:t>
            </a:r>
          </a:p>
          <a:p>
            <a:pPr algn="just">
              <a:spcBef>
                <a:spcPct val="30000"/>
              </a:spcBef>
              <a:spcAft>
                <a:spcPct val="20000"/>
              </a:spcAft>
            </a:pPr>
            <a:r>
              <a:rPr lang="en-GB" sz="2000" b="1" i="1"/>
              <a:t>VERONICA is seen as complementary Programme to the previous (VERCORS) and future (e.g. VERDON) European Projects</a:t>
            </a:r>
          </a:p>
          <a:p>
            <a:pPr algn="just">
              <a:spcBef>
                <a:spcPct val="30000"/>
              </a:spcBef>
              <a:spcAft>
                <a:spcPct val="20000"/>
              </a:spcAft>
            </a:pPr>
            <a:r>
              <a:rPr lang="en-GB" sz="2000" b="1" i="1"/>
              <a:t>Experience of collaboration of Russian participants with European partners within 4</a:t>
            </a:r>
            <a:r>
              <a:rPr lang="en-GB" sz="2000" b="1" i="1" baseline="30000"/>
              <a:t>th</a:t>
            </a:r>
            <a:r>
              <a:rPr lang="en-GB" sz="2000" b="1" i="1"/>
              <a:t> FP (CIT, COBE), 5</a:t>
            </a:r>
            <a:r>
              <a:rPr lang="en-GB" sz="2000" b="1" i="1" baseline="30000"/>
              <a:t>th</a:t>
            </a:r>
            <a:r>
              <a:rPr lang="en-GB" sz="2000" b="1" i="1"/>
              <a:t> FP (COLOSS) and ISTC Projects (e.g. ##1648.2, 2936) is favourable for success of the new Project</a:t>
            </a:r>
          </a:p>
          <a:p>
            <a:pPr algn="just">
              <a:lnSpc>
                <a:spcPct val="80000"/>
              </a:lnSpc>
              <a:spcBef>
                <a:spcPct val="30000"/>
              </a:spcBef>
            </a:pPr>
            <a:endParaRPr lang="en-US" sz="20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F924-B300-4F8B-9473-1949E57967B4}" type="slidenum">
              <a:rPr lang="ru-RU"/>
              <a:pPr/>
              <a:t>6</a:t>
            </a:fld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33437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FP release tests carried out at RIAR (1)</a:t>
            </a:r>
            <a:endParaRPr lang="ru-RU" sz="2800">
              <a:solidFill>
                <a:srgbClr val="A50021"/>
              </a:solidFill>
            </a:endParaRPr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400050" y="1265238"/>
          <a:ext cx="4660900" cy="536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Документ" r:id="rId4" imgW="5628072" imgH="6481944" progId="Word.Document.8">
                  <p:embed/>
                </p:oleObj>
              </mc:Choice>
              <mc:Fallback>
                <p:oleObj name="Документ" r:id="rId4" imgW="5628072" imgH="6481944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65238"/>
                        <a:ext cx="4660900" cy="536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219700" y="1484313"/>
            <a:ext cx="3708400" cy="5373687"/>
          </a:xfrm>
          <a:noFill/>
          <a:ln/>
        </p:spPr>
        <p:txBody>
          <a:bodyPr/>
          <a:lstStyle/>
          <a:p>
            <a:pPr marL="357188" indent="-344488" algn="just">
              <a:buFontTx/>
              <a:buNone/>
            </a:pPr>
            <a:r>
              <a:rPr lang="en-US" sz="1400" i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1800" i="1"/>
              <a:t>Despite RIAR experiments were performed under more simple conditions in comparison with severe accidents</a:t>
            </a:r>
            <a:r>
              <a:rPr lang="ru-RU" sz="1800" i="1"/>
              <a:t>:</a:t>
            </a:r>
            <a:endParaRPr lang="en-US" sz="1800" i="1"/>
          </a:p>
          <a:p>
            <a:pPr marL="800100" lvl="1" indent="7938" algn="just">
              <a:buFontTx/>
              <a:buNone/>
            </a:pPr>
            <a:r>
              <a:rPr lang="en-US" sz="1600" i="1"/>
              <a:t>oxidizing gaseous atmosphere were used only at temperature &lt;1200°</a:t>
            </a:r>
            <a:r>
              <a:rPr lang="ru-RU" sz="1600" i="1"/>
              <a:t>С</a:t>
            </a:r>
            <a:r>
              <a:rPr lang="en-US" sz="1600" i="1"/>
              <a:t>, no tests in reducing atmosphere, etc., </a:t>
            </a:r>
          </a:p>
          <a:p>
            <a:pPr marL="357188" indent="-344488" algn="just">
              <a:buFontTx/>
              <a:buNone/>
            </a:pPr>
            <a:r>
              <a:rPr lang="en-US" sz="1800" i="1"/>
              <a:t>	t</a:t>
            </a:r>
            <a:r>
              <a:rPr lang="en-GB" sz="1800" i="1"/>
              <a:t>he obtained experience and technical approach will be realized for manufacturing of a new experimental rig and performance of new tests in the proposed Project</a:t>
            </a:r>
            <a:r>
              <a:rPr lang="ru-RU" sz="18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8CB6-5ACD-4084-818D-593518B3C8BC}" type="slidenum">
              <a:rPr lang="ru-RU"/>
              <a:pPr/>
              <a:t>7</a:t>
            </a:fld>
            <a:endParaRPr lang="ru-RU"/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4546600" y="1717675"/>
          <a:ext cx="4343400" cy="525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2" name="Документ" r:id="rId4" imgW="5513040" imgH="6666840" progId="Word.Document.8">
                  <p:embed/>
                </p:oleObj>
              </mc:Choice>
              <mc:Fallback>
                <p:oleObj name="Документ" r:id="rId4" imgW="5513040" imgH="66668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6600" y="1717675"/>
                        <a:ext cx="4343400" cy="525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4876800" y="1371600"/>
            <a:ext cx="4267200" cy="294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endParaRPr lang="ru-RU" sz="1600" b="1" i="1">
              <a:solidFill>
                <a:srgbClr val="A50021"/>
              </a:solidFill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ru-RU" sz="1600" b="1" i="1"/>
              <a:t>Burn-up  - 41,7 MW*d/kg </a:t>
            </a:r>
            <a:r>
              <a:rPr lang="en-US" sz="1600" b="1" i="1"/>
              <a:t>U</a:t>
            </a:r>
            <a:endParaRPr lang="ru-RU" sz="1600" b="1" i="1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ru-RU" sz="1600" b="1" i="1"/>
              <a:t>Temperature - 1200°С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ru-RU" sz="1600" b="1" i="1"/>
              <a:t>C</a:t>
            </a:r>
            <a:r>
              <a:rPr lang="en-US" sz="1600" b="1" i="1"/>
              <a:t>a</a:t>
            </a:r>
            <a:r>
              <a:rPr lang="ru-RU" sz="1600" b="1" i="1"/>
              <a:t>esium release – 85%.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ru-RU" sz="1600" b="1" i="1"/>
              <a:t>Krypton release - 74%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ru-RU" sz="1600" b="1" i="1"/>
              <a:t>Fuel oxidation –</a:t>
            </a:r>
            <a:r>
              <a:rPr lang="en-US" sz="1600" b="1" i="1"/>
              <a:t>UO</a:t>
            </a:r>
            <a:r>
              <a:rPr lang="ru-RU" sz="1600" b="1" i="1" baseline="-25000"/>
              <a:t>2,21</a:t>
            </a:r>
            <a:r>
              <a:rPr lang="ru-RU" sz="1600" b="1" i="1"/>
              <a:t> </a:t>
            </a:r>
          </a:p>
          <a:p>
            <a:pPr algn="ctr" eaLnBrk="0" hangingPunct="0">
              <a:spcBef>
                <a:spcPct val="50000"/>
              </a:spcBef>
            </a:pPr>
            <a:endParaRPr lang="ru-RU" sz="1600" b="1" i="1"/>
          </a:p>
          <a:p>
            <a:pPr algn="ctr" eaLnBrk="0" hangingPunct="0">
              <a:spcBef>
                <a:spcPct val="50000"/>
              </a:spcBef>
            </a:pPr>
            <a:endParaRPr lang="ru-RU" b="1" i="1"/>
          </a:p>
        </p:txBody>
      </p:sp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" t="5632" b="51862"/>
          <a:stretch>
            <a:fillRect/>
          </a:stretch>
        </p:blipFill>
        <p:spPr bwMode="auto">
          <a:xfrm>
            <a:off x="4418013" y="3940175"/>
            <a:ext cx="4725987" cy="300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4" t="7495" b="54982"/>
          <a:stretch>
            <a:fillRect/>
          </a:stretch>
        </p:blipFill>
        <p:spPr bwMode="auto">
          <a:xfrm>
            <a:off x="152400" y="1371600"/>
            <a:ext cx="4557713" cy="265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1" t="7495" r="3711" b="53766"/>
          <a:stretch>
            <a:fillRect/>
          </a:stretch>
        </p:blipFill>
        <p:spPr bwMode="auto">
          <a:xfrm>
            <a:off x="228600" y="3886200"/>
            <a:ext cx="4373563" cy="274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457200" y="188913"/>
            <a:ext cx="8229600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40000"/>
              </a:lnSpc>
            </a:pPr>
            <a:r>
              <a:rPr lang="en-US" sz="2800" b="1">
                <a:solidFill>
                  <a:srgbClr val="A50021"/>
                </a:solidFill>
              </a:rPr>
              <a:t>FP release tests carried out at RIAR</a:t>
            </a:r>
            <a:r>
              <a:rPr lang="en-US" sz="2900" b="1" baseline="30000">
                <a:solidFill>
                  <a:srgbClr val="A50021"/>
                </a:solidFill>
              </a:rPr>
              <a:t>  </a:t>
            </a:r>
            <a:r>
              <a:rPr lang="en-US" sz="2900" b="1">
                <a:solidFill>
                  <a:srgbClr val="A50021"/>
                </a:solidFill>
              </a:rPr>
              <a:t>(2)</a:t>
            </a:r>
            <a:br>
              <a:rPr lang="en-US" sz="2900" b="1">
                <a:solidFill>
                  <a:srgbClr val="A50021"/>
                </a:solidFill>
              </a:rPr>
            </a:br>
            <a:r>
              <a:rPr lang="en-US" sz="2400" b="1" i="1">
                <a:solidFill>
                  <a:schemeClr val="tx2"/>
                </a:solidFill>
              </a:rPr>
              <a:t>Fuel specimen oxidation</a:t>
            </a:r>
            <a:r>
              <a:rPr lang="en-US" sz="2400">
                <a:solidFill>
                  <a:srgbClr val="000000"/>
                </a:solidFill>
              </a:rPr>
              <a:t> </a:t>
            </a:r>
            <a:r>
              <a:rPr lang="ru-RU" sz="2400" b="1" i="1">
                <a:solidFill>
                  <a:schemeClr val="tx2"/>
                </a:solidFill>
              </a:rPr>
              <a:t> </a:t>
            </a:r>
            <a:r>
              <a:rPr lang="en-US" sz="2400" b="1" i="1">
                <a:solidFill>
                  <a:schemeClr val="tx2"/>
                </a:solidFill>
              </a:rPr>
              <a:t>in</a:t>
            </a:r>
            <a:r>
              <a:rPr lang="en-US" sz="2400">
                <a:solidFill>
                  <a:srgbClr val="000000"/>
                </a:solidFill>
              </a:rPr>
              <a:t> </a:t>
            </a:r>
            <a:r>
              <a:rPr lang="en-US" sz="2400" b="1" i="1">
                <a:solidFill>
                  <a:schemeClr val="tx2"/>
                </a:solidFill>
              </a:rPr>
              <a:t>steam-argon flow</a:t>
            </a:r>
            <a:endParaRPr lang="ru-RU" sz="2400" b="1" i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B0199-C580-4B43-BE53-31E34FDCD41D}" type="slidenum">
              <a:rPr lang="ru-RU"/>
              <a:pPr/>
              <a:t>8</a:t>
            </a:fld>
            <a:endParaRPr lang="ru-RU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82650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Scope of VERONIKA Project Tests</a:t>
            </a:r>
            <a:endParaRPr lang="ru-RU" sz="2800" b="1">
              <a:solidFill>
                <a:srgbClr val="A5002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algn="just">
              <a:spcBef>
                <a:spcPct val="30000"/>
              </a:spcBef>
              <a:spcAft>
                <a:spcPct val="10000"/>
              </a:spcAft>
            </a:pPr>
            <a:r>
              <a:rPr lang="en-US" sz="2000" b="1" i="1"/>
              <a:t>Investigation of fission products release from fuel with burnup of 60 MW*d/kgU in steam, steam-hydrogen and hydrogen environments in the temperature range of 1400 - 2300</a:t>
            </a:r>
            <a:r>
              <a:rPr lang="en-US" sz="2000" b="1" i="1" baseline="30000"/>
              <a:t>o</a:t>
            </a:r>
            <a:r>
              <a:rPr lang="en-US" sz="2000" b="1" i="1"/>
              <a:t>C typical for severe accidents at NPP</a:t>
            </a:r>
          </a:p>
          <a:p>
            <a:pPr algn="just">
              <a:spcBef>
                <a:spcPct val="30000"/>
              </a:spcBef>
              <a:spcAft>
                <a:spcPct val="10000"/>
              </a:spcAft>
            </a:pPr>
            <a:r>
              <a:rPr lang="en-US" sz="2000" b="1" i="1"/>
              <a:t>Investigation of the release of a wide list of fission products including short living isotopes: </a:t>
            </a:r>
            <a:r>
              <a:rPr lang="en-US" sz="2000" b="1" i="1" baseline="30000"/>
              <a:t>85</a:t>
            </a:r>
            <a:r>
              <a:rPr lang="en-US" sz="2000" b="1" i="1"/>
              <a:t>Kr, </a:t>
            </a:r>
            <a:r>
              <a:rPr lang="en-US" sz="2000" b="1" i="1" baseline="30000"/>
              <a:t>133</a:t>
            </a:r>
            <a:r>
              <a:rPr lang="en-US" sz="2000" b="1" i="1"/>
              <a:t>Xe, </a:t>
            </a:r>
            <a:r>
              <a:rPr lang="en-US" sz="2000" b="1" i="1" baseline="30000"/>
              <a:t>131</a:t>
            </a:r>
            <a:r>
              <a:rPr lang="en-US" sz="2000" b="1" i="1"/>
              <a:t>I, </a:t>
            </a:r>
            <a:r>
              <a:rPr lang="en-US" sz="2000" b="1" i="1" baseline="30000"/>
              <a:t>137</a:t>
            </a:r>
            <a:r>
              <a:rPr lang="en-US" sz="2000" b="1" i="1"/>
              <a:t>Cs, </a:t>
            </a:r>
            <a:r>
              <a:rPr lang="en-US" sz="2000" b="1" i="1" baseline="30000"/>
              <a:t>134</a:t>
            </a:r>
            <a:r>
              <a:rPr lang="en-US" sz="2000" b="1" i="1"/>
              <a:t>Cs, </a:t>
            </a:r>
            <a:r>
              <a:rPr lang="en-US" sz="2000" b="1" i="1" baseline="30000"/>
              <a:t>106</a:t>
            </a:r>
            <a:r>
              <a:rPr lang="en-US" sz="2000" b="1" i="1"/>
              <a:t>Ru, </a:t>
            </a:r>
            <a:r>
              <a:rPr lang="en-US" sz="2000" b="1" i="1" baseline="30000"/>
              <a:t>103</a:t>
            </a:r>
            <a:r>
              <a:rPr lang="en-US" sz="2000" b="1" i="1"/>
              <a:t>Ru, </a:t>
            </a:r>
            <a:r>
              <a:rPr lang="en-US" sz="2000" b="1" i="1" baseline="30000"/>
              <a:t>144</a:t>
            </a:r>
            <a:r>
              <a:rPr lang="en-US" sz="2000" b="1" i="1"/>
              <a:t>Ce, </a:t>
            </a:r>
            <a:r>
              <a:rPr lang="en-US" sz="2000" b="1" i="1" baseline="30000"/>
              <a:t>99</a:t>
            </a:r>
            <a:r>
              <a:rPr lang="en-US" sz="2000" b="1" i="1"/>
              <a:t>Mo, </a:t>
            </a:r>
            <a:r>
              <a:rPr lang="en-US" sz="2000" b="1" i="1" baseline="30000"/>
              <a:t>140</a:t>
            </a:r>
            <a:r>
              <a:rPr lang="en-US" sz="2000" b="1" i="1"/>
              <a:t>Ba, </a:t>
            </a:r>
            <a:r>
              <a:rPr lang="en-US" sz="2000" b="1" i="1" baseline="30000"/>
              <a:t>95</a:t>
            </a:r>
            <a:r>
              <a:rPr lang="en-US" sz="2000" b="1" i="1"/>
              <a:t>Zr and other. That will be provided by pre-irradiation of the specimens in the research reactor MIR</a:t>
            </a:r>
          </a:p>
          <a:p>
            <a:pPr algn="just">
              <a:spcBef>
                <a:spcPct val="30000"/>
              </a:spcBef>
              <a:spcAft>
                <a:spcPct val="10000"/>
              </a:spcAft>
            </a:pPr>
            <a:r>
              <a:rPr lang="en-GB" sz="2000" b="1" i="1"/>
              <a:t>Accurate representation of evolution of high burn-up fuel microstructure under tests conditions</a:t>
            </a:r>
            <a:r>
              <a:rPr lang="ru-RU" sz="2000" b="1" i="1"/>
              <a:t> </a:t>
            </a:r>
            <a:r>
              <a:rPr lang="en-US" sz="2000" b="1" i="1"/>
              <a:t>(by pre- and post-test microanalysis of samples)</a:t>
            </a:r>
          </a:p>
          <a:p>
            <a:pPr algn="just">
              <a:spcBef>
                <a:spcPct val="30000"/>
              </a:spcBef>
              <a:spcAft>
                <a:spcPct val="10000"/>
              </a:spcAft>
            </a:pPr>
            <a:r>
              <a:rPr lang="en-GB" sz="2000" b="1" i="1"/>
              <a:t>Determination of hydrogen generation and extend of fuel oxidation.</a:t>
            </a:r>
            <a:endParaRPr 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F80DB-EAD0-428E-AD22-B8D74FDA7893}" type="slidenum">
              <a:rPr lang="ru-RU"/>
              <a:pPr/>
              <a:t>9</a:t>
            </a:fld>
            <a:endParaRPr lang="ru-RU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188913"/>
            <a:ext cx="8220075" cy="819150"/>
          </a:xfrm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Project Stages</a:t>
            </a:r>
            <a:endParaRPr lang="ru-RU" sz="2800" b="1">
              <a:solidFill>
                <a:srgbClr val="A5002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51117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i="1"/>
              <a:t>Project total duration (2 stages) - 5,5 years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b="1" i="1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i="1"/>
              <a:t>	</a:t>
            </a:r>
            <a:r>
              <a:rPr lang="en-US" sz="2000" i="1"/>
              <a:t>All work is planned to be carried out in two stages to provide the important feedback necessary for long-term projects. This will allow:</a:t>
            </a:r>
          </a:p>
          <a:p>
            <a:pPr lvl="1">
              <a:lnSpc>
                <a:spcPct val="90000"/>
              </a:lnSpc>
            </a:pPr>
            <a:r>
              <a:rPr lang="en-US" sz="1800" i="1"/>
              <a:t> </a:t>
            </a:r>
            <a:r>
              <a:rPr lang="en-US" sz="2000" i="1"/>
              <a:t>correction of the test matrix in the second stage, if needed, depending on the results of the first stage </a:t>
            </a:r>
          </a:p>
          <a:p>
            <a:pPr lvl="1">
              <a:lnSpc>
                <a:spcPct val="90000"/>
              </a:lnSpc>
            </a:pPr>
            <a:r>
              <a:rPr lang="en-US" sz="2000" i="1"/>
              <a:t>interaction with other projects in progress</a:t>
            </a:r>
          </a:p>
          <a:p>
            <a:pPr>
              <a:lnSpc>
                <a:spcPct val="80000"/>
              </a:lnSpc>
            </a:pPr>
            <a:endParaRPr lang="ru-RU" sz="2000" i="1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i="1"/>
              <a:t>First stage (3 years):</a:t>
            </a:r>
          </a:p>
          <a:p>
            <a:pPr>
              <a:lnSpc>
                <a:spcPct val="80000"/>
              </a:lnSpc>
            </a:pPr>
            <a:r>
              <a:rPr lang="en-US" sz="2000" b="1" i="1"/>
              <a:t>4 experiments in pure steam at 1400 and 2300°</a:t>
            </a:r>
            <a:r>
              <a:rPr lang="ru-RU" sz="2000" b="1" i="1"/>
              <a:t>С</a:t>
            </a:r>
            <a:endParaRPr lang="en-US" sz="2000" b="1" i="1"/>
          </a:p>
          <a:p>
            <a:pPr>
              <a:lnSpc>
                <a:spcPct val="80000"/>
              </a:lnSpc>
            </a:pPr>
            <a:r>
              <a:rPr lang="en-US" sz="2000" b="1" i="1"/>
              <a:t>6 experiments in inert-reducing atmosphere at 1400, 1700 and 2300°</a:t>
            </a:r>
            <a:r>
              <a:rPr lang="ru-RU" sz="2000" b="1" i="1"/>
              <a:t>С</a:t>
            </a:r>
            <a:endParaRPr lang="en-US" sz="2000" b="1" i="1"/>
          </a:p>
          <a:p>
            <a:pPr>
              <a:lnSpc>
                <a:spcPct val="80000"/>
              </a:lnSpc>
            </a:pPr>
            <a:endParaRPr lang="ru-RU" sz="2000" b="1" i="1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i="1"/>
              <a:t>Second stage (2.5 years):</a:t>
            </a:r>
            <a:r>
              <a:rPr lang="en-US" sz="2000" b="1" i="1"/>
              <a:t> </a:t>
            </a:r>
          </a:p>
          <a:p>
            <a:pPr>
              <a:lnSpc>
                <a:spcPct val="80000"/>
              </a:lnSpc>
            </a:pPr>
            <a:r>
              <a:rPr lang="en-US" sz="2000" b="1" i="1"/>
              <a:t>10 tests in steam-hydrogen mixtures at 1400, 1700 and 2300°</a:t>
            </a:r>
            <a:r>
              <a:rPr lang="ru-RU" sz="2000" b="1" i="1"/>
              <a:t>С </a:t>
            </a:r>
            <a:endParaRPr lang="en-US" sz="2000" b="1" i="1"/>
          </a:p>
          <a:p>
            <a:pPr>
              <a:lnSpc>
                <a:spcPct val="80000"/>
              </a:lnSpc>
            </a:pPr>
            <a:r>
              <a:rPr lang="en-US" sz="1800" b="1" i="1"/>
              <a:t>test series will be specified by the results of the first stage</a:t>
            </a:r>
            <a:endParaRPr lang="ru-RU" sz="18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6751</TotalTime>
  <Words>1981</Words>
  <Application>Microsoft Office PowerPoint</Application>
  <PresentationFormat>Bildschirmpräsentation (4:3)</PresentationFormat>
  <Paragraphs>545</Paragraphs>
  <Slides>25</Slides>
  <Notes>18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25</vt:i4>
      </vt:variant>
    </vt:vector>
  </HeadingPairs>
  <TitlesOfParts>
    <vt:vector size="34" baseType="lpstr">
      <vt:lpstr>Arial</vt:lpstr>
      <vt:lpstr>Times</vt:lpstr>
      <vt:lpstr>Times New Roman</vt:lpstr>
      <vt:lpstr>Symbol</vt:lpstr>
      <vt:lpstr>Wingdings</vt:lpstr>
      <vt:lpstr>Оформление по умолчанию</vt:lpstr>
      <vt:lpstr>Документ Microsoft Word</vt:lpstr>
      <vt:lpstr>Microsoft Document</vt:lpstr>
      <vt:lpstr>Microsoft Equation 3.0</vt:lpstr>
      <vt:lpstr>PowerPoint-Präsentation</vt:lpstr>
      <vt:lpstr>Objectives of VERONIKA Project </vt:lpstr>
      <vt:lpstr>Tasks of VERONIKA Project</vt:lpstr>
      <vt:lpstr>Parts of VERONIKA Project</vt:lpstr>
      <vt:lpstr>International Collaboration in VERONIKA Project</vt:lpstr>
      <vt:lpstr>FP release tests carried out at RIAR (1)</vt:lpstr>
      <vt:lpstr>PowerPoint-Präsentation</vt:lpstr>
      <vt:lpstr>Scope of VERONIKA Project Tests</vt:lpstr>
      <vt:lpstr>Project Stages</vt:lpstr>
      <vt:lpstr>PowerPoint-Präsentation</vt:lpstr>
      <vt:lpstr>PowerPoint-Präsentation</vt:lpstr>
      <vt:lpstr>Main Test Procedures </vt:lpstr>
      <vt:lpstr>Test Rig</vt:lpstr>
      <vt:lpstr>Test Samples</vt:lpstr>
      <vt:lpstr>Test Performance</vt:lpstr>
      <vt:lpstr>Post-Test Examinations</vt:lpstr>
      <vt:lpstr>Part B.   MFPR  (Model for Fission Products Release)</vt:lpstr>
      <vt:lpstr>MFPR Code Features</vt:lpstr>
      <vt:lpstr>MFPR Basic Models</vt:lpstr>
      <vt:lpstr>Transport of Fission Gases</vt:lpstr>
      <vt:lpstr>Transport of Chemically Active FP</vt:lpstr>
      <vt:lpstr>MFPR Validation</vt:lpstr>
      <vt:lpstr>PowerPoint-Präsentation</vt:lpstr>
      <vt:lpstr>PowerPoint-Präsentation</vt:lpstr>
      <vt:lpstr>Project Costs </vt:lpstr>
    </vt:vector>
  </TitlesOfParts>
  <Company>NIIAR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ormi-kia</dc:creator>
  <cp:lastModifiedBy>Peters, Ursula</cp:lastModifiedBy>
  <cp:revision>57</cp:revision>
  <dcterms:created xsi:type="dcterms:W3CDTF">2005-09-04T05:08:39Z</dcterms:created>
  <dcterms:modified xsi:type="dcterms:W3CDTF">2012-10-09T11:20:10Z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Project proposal</vt:lpwstr>
  </property>
</Properties>
</file>