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2"/>
  </p:notesMasterIdLst>
  <p:handoutMasterIdLst>
    <p:handoutMasterId r:id="rId23"/>
  </p:handoutMasterIdLst>
  <p:sldIdLst>
    <p:sldId id="286" r:id="rId2"/>
    <p:sldId id="369" r:id="rId3"/>
    <p:sldId id="370" r:id="rId4"/>
    <p:sldId id="371" r:id="rId5"/>
    <p:sldId id="319" r:id="rId6"/>
    <p:sldId id="442" r:id="rId7"/>
    <p:sldId id="410" r:id="rId8"/>
    <p:sldId id="411" r:id="rId9"/>
    <p:sldId id="438" r:id="rId10"/>
    <p:sldId id="384" r:id="rId11"/>
    <p:sldId id="388" r:id="rId12"/>
    <p:sldId id="439" r:id="rId13"/>
    <p:sldId id="440" r:id="rId14"/>
    <p:sldId id="426" r:id="rId15"/>
    <p:sldId id="435" r:id="rId16"/>
    <p:sldId id="436" r:id="rId17"/>
    <p:sldId id="417" r:id="rId18"/>
    <p:sldId id="437" r:id="rId19"/>
    <p:sldId id="441" r:id="rId20"/>
    <p:sldId id="434" r:id="rId21"/>
  </p:sldIdLst>
  <p:sldSz cx="9144000" cy="6858000" type="screen4x3"/>
  <p:notesSz cx="7099300" cy="10234613"/>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A50021"/>
    <a:srgbClr val="F8F8F8"/>
    <a:srgbClr val="EAEAEA"/>
    <a:srgbClr val="003399"/>
    <a:srgbClr val="FFFFCC"/>
    <a:srgbClr val="00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94682" autoAdjust="0"/>
  </p:normalViewPr>
  <p:slideViewPr>
    <p:cSldViewPr>
      <p:cViewPr>
        <p:scale>
          <a:sx n="91" d="100"/>
          <a:sy n="91" d="100"/>
        </p:scale>
        <p:origin x="-1334" y="-29"/>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53" d="100"/>
          <a:sy n="53" d="100"/>
        </p:scale>
        <p:origin x="-1800" y="-82"/>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t" anchorCtr="0" compatLnSpc="1">
            <a:prstTxWarp prst="textNoShape">
              <a:avLst/>
            </a:prstTxWarp>
          </a:bodyPr>
          <a:lstStyle>
            <a:lvl1pPr algn="l" defTabSz="955675">
              <a:defRPr sz="1200"/>
            </a:lvl1pPr>
          </a:lstStyle>
          <a:p>
            <a:endParaRPr lang="ru-RU"/>
          </a:p>
        </p:txBody>
      </p:sp>
      <p:sp>
        <p:nvSpPr>
          <p:cNvPr id="9219" name="Rectangle 3"/>
          <p:cNvSpPr>
            <a:spLocks noGrp="1" noChangeArrowheads="1"/>
          </p:cNvSpPr>
          <p:nvPr>
            <p:ph type="dt" sz="quarter" idx="1"/>
          </p:nvPr>
        </p:nvSpPr>
        <p:spPr bwMode="auto">
          <a:xfrm>
            <a:off x="4022725"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t" anchorCtr="0" compatLnSpc="1">
            <a:prstTxWarp prst="textNoShape">
              <a:avLst/>
            </a:prstTxWarp>
          </a:bodyPr>
          <a:lstStyle>
            <a:lvl1pPr algn="r" defTabSz="955675">
              <a:defRPr sz="1200"/>
            </a:lvl1pPr>
          </a:lstStyle>
          <a:p>
            <a:endParaRPr lang="ru-RU"/>
          </a:p>
        </p:txBody>
      </p:sp>
      <p:sp>
        <p:nvSpPr>
          <p:cNvPr id="9220" name="Rectangle 4"/>
          <p:cNvSpPr>
            <a:spLocks noGrp="1" noChangeArrowheads="1"/>
          </p:cNvSpPr>
          <p:nvPr>
            <p:ph type="ftr" sz="quarter" idx="2"/>
          </p:nvPr>
        </p:nvSpPr>
        <p:spPr bwMode="auto">
          <a:xfrm>
            <a:off x="0" y="9725025"/>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b" anchorCtr="0" compatLnSpc="1">
            <a:prstTxWarp prst="textNoShape">
              <a:avLst/>
            </a:prstTxWarp>
          </a:bodyPr>
          <a:lstStyle>
            <a:lvl1pPr algn="l" defTabSz="955675">
              <a:defRPr sz="1200"/>
            </a:lvl1pPr>
          </a:lstStyle>
          <a:p>
            <a:r>
              <a:rPr lang="ru-RU"/>
              <a:t>f;jhg;\jd</a:t>
            </a:r>
          </a:p>
        </p:txBody>
      </p:sp>
      <p:sp>
        <p:nvSpPr>
          <p:cNvPr id="9221" name="Rectangle 5"/>
          <p:cNvSpPr>
            <a:spLocks noGrp="1" noChangeArrowheads="1"/>
          </p:cNvSpPr>
          <p:nvPr>
            <p:ph type="sldNum" sz="quarter" idx="3"/>
          </p:nvPr>
        </p:nvSpPr>
        <p:spPr bwMode="auto">
          <a:xfrm>
            <a:off x="4022725" y="9725025"/>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b" anchorCtr="0" compatLnSpc="1">
            <a:prstTxWarp prst="textNoShape">
              <a:avLst/>
            </a:prstTxWarp>
          </a:bodyPr>
          <a:lstStyle>
            <a:lvl1pPr algn="r" defTabSz="955675">
              <a:defRPr sz="1200"/>
            </a:lvl1pPr>
          </a:lstStyle>
          <a:p>
            <a:fld id="{C2B8C93D-0B25-4D76-8FAC-BA1502030650}" type="slidenum">
              <a:rPr lang="ru-RU"/>
              <a:pPr/>
              <a:t>‹Nr.›</a:t>
            </a:fld>
            <a:endParaRPr lang="ru-RU"/>
          </a:p>
        </p:txBody>
      </p:sp>
    </p:spTree>
    <p:extLst>
      <p:ext uri="{BB962C8B-B14F-4D97-AF65-F5344CB8AC3E}">
        <p14:creationId xmlns:p14="http://schemas.microsoft.com/office/powerpoint/2010/main" val="37323461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t" anchorCtr="0" compatLnSpc="1">
            <a:prstTxWarp prst="textNoShape">
              <a:avLst/>
            </a:prstTxWarp>
          </a:bodyPr>
          <a:lstStyle>
            <a:lvl1pPr algn="l" defTabSz="955675">
              <a:defRPr sz="1200"/>
            </a:lvl1pPr>
          </a:lstStyle>
          <a:p>
            <a:endParaRPr lang="ru-RU"/>
          </a:p>
        </p:txBody>
      </p:sp>
      <p:sp>
        <p:nvSpPr>
          <p:cNvPr id="7171" name="Rectangle 3"/>
          <p:cNvSpPr>
            <a:spLocks noGrp="1" noChangeArrowheads="1"/>
          </p:cNvSpPr>
          <p:nvPr>
            <p:ph type="dt" idx="1"/>
          </p:nvPr>
        </p:nvSpPr>
        <p:spPr bwMode="auto">
          <a:xfrm>
            <a:off x="4022725" y="0"/>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t" anchorCtr="0" compatLnSpc="1">
            <a:prstTxWarp prst="textNoShape">
              <a:avLst/>
            </a:prstTxWarp>
          </a:bodyPr>
          <a:lstStyle>
            <a:lvl1pPr algn="r" defTabSz="955675">
              <a:defRPr sz="1200"/>
            </a:lvl1pPr>
          </a:lstStyle>
          <a:p>
            <a:endParaRPr lang="ru-RU"/>
          </a:p>
        </p:txBody>
      </p:sp>
      <p:sp>
        <p:nvSpPr>
          <p:cNvPr id="7172" name="Rectangle 4"/>
          <p:cNvSpPr>
            <a:spLocks noChangeArrowheads="1" noTextEdit="1"/>
          </p:cNvSpPr>
          <p:nvPr>
            <p:ph type="sldImg" idx="2"/>
          </p:nvPr>
        </p:nvSpPr>
        <p:spPr bwMode="auto">
          <a:xfrm>
            <a:off x="989013" y="765175"/>
            <a:ext cx="5124450" cy="38433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947738" y="4860925"/>
            <a:ext cx="5203825"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174" name="Rectangle 6"/>
          <p:cNvSpPr>
            <a:spLocks noGrp="1" noChangeArrowheads="1"/>
          </p:cNvSpPr>
          <p:nvPr>
            <p:ph type="ftr" sz="quarter" idx="4"/>
          </p:nvPr>
        </p:nvSpPr>
        <p:spPr bwMode="auto">
          <a:xfrm>
            <a:off x="0" y="9725025"/>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b" anchorCtr="0" compatLnSpc="1">
            <a:prstTxWarp prst="textNoShape">
              <a:avLst/>
            </a:prstTxWarp>
          </a:bodyPr>
          <a:lstStyle>
            <a:lvl1pPr algn="l" defTabSz="955675">
              <a:defRPr sz="1200"/>
            </a:lvl1pPr>
          </a:lstStyle>
          <a:p>
            <a:r>
              <a:rPr lang="ru-RU"/>
              <a:t>f;jhg;\jd</a:t>
            </a:r>
          </a:p>
        </p:txBody>
      </p:sp>
      <p:sp>
        <p:nvSpPr>
          <p:cNvPr id="7175" name="Rectangle 7"/>
          <p:cNvSpPr>
            <a:spLocks noGrp="1" noChangeArrowheads="1"/>
          </p:cNvSpPr>
          <p:nvPr>
            <p:ph type="sldNum" sz="quarter" idx="5"/>
          </p:nvPr>
        </p:nvSpPr>
        <p:spPr bwMode="auto">
          <a:xfrm>
            <a:off x="4022725" y="9725025"/>
            <a:ext cx="307657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650" tIns="47825" rIns="95650" bIns="47825" numCol="1" anchor="b" anchorCtr="0" compatLnSpc="1">
            <a:prstTxWarp prst="textNoShape">
              <a:avLst/>
            </a:prstTxWarp>
          </a:bodyPr>
          <a:lstStyle>
            <a:lvl1pPr algn="r" defTabSz="955675">
              <a:defRPr sz="1200"/>
            </a:lvl1pPr>
          </a:lstStyle>
          <a:p>
            <a:fld id="{9EAEB0B7-9A52-49F5-ADD4-96FD4DDC5A7E}" type="slidenum">
              <a:rPr lang="ru-RU"/>
              <a:pPr/>
              <a:t>‹Nr.›</a:t>
            </a:fld>
            <a:endParaRPr lang="ru-RU"/>
          </a:p>
        </p:txBody>
      </p:sp>
    </p:spTree>
    <p:extLst>
      <p:ext uri="{BB962C8B-B14F-4D97-AF65-F5344CB8AC3E}">
        <p14:creationId xmlns:p14="http://schemas.microsoft.com/office/powerpoint/2010/main" val="47891793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B29CE7F5-389C-4BC9-A47D-0B72C1A1DDD3}" type="slidenum">
              <a:rPr lang="ru-RU"/>
              <a:pPr/>
              <a:t>1</a:t>
            </a:fld>
            <a:endParaRPr lang="ru-RU"/>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93967FF6-C8A4-444D-9DA3-F91CBCCFD043}" type="slidenum">
              <a:rPr lang="ru-RU"/>
              <a:pPr/>
              <a:t>10</a:t>
            </a:fld>
            <a:endParaRPr lang="ru-RU"/>
          </a:p>
        </p:txBody>
      </p:sp>
      <p:sp>
        <p:nvSpPr>
          <p:cNvPr id="282626" name="Rectangle 2"/>
          <p:cNvSpPr>
            <a:spLocks noChangeArrowheads="1" noTextEdit="1"/>
          </p:cNvSpPr>
          <p:nvPr>
            <p:ph type="sldImg"/>
          </p:nvPr>
        </p:nvSpPr>
        <p:spPr>
          <a:xfrm>
            <a:off x="990600" y="765175"/>
            <a:ext cx="5122863" cy="3841750"/>
          </a:xfrm>
          <a:ln/>
        </p:spPr>
      </p:sp>
      <p:sp>
        <p:nvSpPr>
          <p:cNvPr id="282627" name="Rectangle 3"/>
          <p:cNvSpPr>
            <a:spLocks noGrp="1" noChangeArrowheads="1"/>
          </p:cNvSpPr>
          <p:nvPr>
            <p:ph type="body" idx="1"/>
          </p:nvPr>
        </p:nvSpPr>
        <p:spPr>
          <a:xfrm>
            <a:off x="946150" y="4860925"/>
            <a:ext cx="5207000" cy="4608513"/>
          </a:xfrm>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64691AE8-9991-49D7-9A8F-4732A3219836}" type="slidenum">
              <a:rPr lang="ru-RU"/>
              <a:pPr/>
              <a:t>11</a:t>
            </a:fld>
            <a:endParaRPr lang="ru-RU"/>
          </a:p>
        </p:txBody>
      </p:sp>
      <p:sp>
        <p:nvSpPr>
          <p:cNvPr id="350210" name="Rectangle 2"/>
          <p:cNvSpPr>
            <a:spLocks noChangeArrowheads="1" noTextEdit="1"/>
          </p:cNvSpPr>
          <p:nvPr>
            <p:ph type="sldImg"/>
          </p:nvPr>
        </p:nvSpPr>
        <p:spPr>
          <a:ln/>
        </p:spPr>
      </p:sp>
      <p:sp>
        <p:nvSpPr>
          <p:cNvPr id="35021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356F8B6A-AC0E-40F8-B65F-66992A33D7D0}" type="slidenum">
              <a:rPr lang="ru-RU"/>
              <a:pPr/>
              <a:t>12</a:t>
            </a:fld>
            <a:endParaRPr lang="ru-RU"/>
          </a:p>
        </p:txBody>
      </p:sp>
      <p:sp>
        <p:nvSpPr>
          <p:cNvPr id="390146" name="Rectangle 2"/>
          <p:cNvSpPr>
            <a:spLocks noChangeArrowheads="1" noTextEdit="1"/>
          </p:cNvSpPr>
          <p:nvPr>
            <p:ph type="sldImg"/>
          </p:nvPr>
        </p:nvSpPr>
        <p:spPr>
          <a:ln/>
        </p:spPr>
      </p:sp>
      <p:sp>
        <p:nvSpPr>
          <p:cNvPr id="3901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AB3C6CE3-2963-40ED-B5C1-2DA02DFA96F7}" type="slidenum">
              <a:rPr lang="ru-RU"/>
              <a:pPr/>
              <a:t>13</a:t>
            </a:fld>
            <a:endParaRPr lang="ru-RU"/>
          </a:p>
        </p:txBody>
      </p:sp>
      <p:sp>
        <p:nvSpPr>
          <p:cNvPr id="392194" name="Rectangle 2"/>
          <p:cNvSpPr>
            <a:spLocks noChangeArrowheads="1" noTextEdit="1"/>
          </p:cNvSpPr>
          <p:nvPr>
            <p:ph type="sldImg"/>
          </p:nvPr>
        </p:nvSpPr>
        <p:spPr>
          <a:ln/>
        </p:spPr>
      </p:sp>
      <p:sp>
        <p:nvSpPr>
          <p:cNvPr id="3921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96306E62-DC28-4338-9EB6-35BFF0E60495}" type="slidenum">
              <a:rPr lang="ru-RU"/>
              <a:pPr/>
              <a:t>14</a:t>
            </a:fld>
            <a:endParaRPr lang="ru-RU"/>
          </a:p>
        </p:txBody>
      </p:sp>
      <p:sp>
        <p:nvSpPr>
          <p:cNvPr id="359426" name="Rectangle 2"/>
          <p:cNvSpPr>
            <a:spLocks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6166E8D9-75FA-4989-99EE-243105367AAE}" type="slidenum">
              <a:rPr lang="ru-RU"/>
              <a:pPr/>
              <a:t>15</a:t>
            </a:fld>
            <a:endParaRPr lang="ru-RU"/>
          </a:p>
        </p:txBody>
      </p:sp>
      <p:sp>
        <p:nvSpPr>
          <p:cNvPr id="381954" name="Rectangle 2"/>
          <p:cNvSpPr>
            <a:spLocks noChangeArrowheads="1" noTextEdit="1"/>
          </p:cNvSpPr>
          <p:nvPr>
            <p:ph type="sldImg"/>
          </p:nvPr>
        </p:nvSpPr>
        <p:spPr>
          <a:xfrm>
            <a:off x="992188" y="768350"/>
            <a:ext cx="5114925" cy="3836988"/>
          </a:xfrm>
          <a:ln/>
        </p:spPr>
      </p:sp>
      <p:sp>
        <p:nvSpPr>
          <p:cNvPr id="381955" name="Rectangle 3"/>
          <p:cNvSpPr>
            <a:spLocks noGrp="1" noChangeArrowheads="1"/>
          </p:cNvSpPr>
          <p:nvPr>
            <p:ph type="body" idx="1"/>
          </p:nvPr>
        </p:nvSpPr>
        <p:spPr>
          <a:xfrm>
            <a:off x="709613" y="4860925"/>
            <a:ext cx="5680075" cy="4605338"/>
          </a:xfrm>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44AF3651-1011-4E21-A7BC-F4004220C4D1}" type="slidenum">
              <a:rPr lang="ru-RU"/>
              <a:pPr/>
              <a:t>16</a:t>
            </a:fld>
            <a:endParaRPr lang="ru-RU"/>
          </a:p>
        </p:txBody>
      </p:sp>
      <p:sp>
        <p:nvSpPr>
          <p:cNvPr id="384002" name="Rectangle 2"/>
          <p:cNvSpPr>
            <a:spLocks noChangeArrowheads="1" noTextEdit="1"/>
          </p:cNvSpPr>
          <p:nvPr>
            <p:ph type="sldImg"/>
          </p:nvPr>
        </p:nvSpPr>
        <p:spPr>
          <a:xfrm>
            <a:off x="992188" y="768350"/>
            <a:ext cx="5114925" cy="3836988"/>
          </a:xfrm>
          <a:ln/>
        </p:spPr>
      </p:sp>
      <p:sp>
        <p:nvSpPr>
          <p:cNvPr id="384003" name="Rectangle 3"/>
          <p:cNvSpPr>
            <a:spLocks noGrp="1" noChangeArrowheads="1"/>
          </p:cNvSpPr>
          <p:nvPr>
            <p:ph type="body" idx="1"/>
          </p:nvPr>
        </p:nvSpPr>
        <p:spPr>
          <a:xfrm>
            <a:off x="709613" y="4860925"/>
            <a:ext cx="5680075" cy="4605338"/>
          </a:xfrm>
        </p:spPr>
        <p:txBody>
          <a:bodyPr/>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A48F5F17-DFF6-49EE-9CF6-247FAE83B4C4}" type="slidenum">
              <a:rPr lang="ru-RU"/>
              <a:pPr/>
              <a:t>17</a:t>
            </a:fld>
            <a:endParaRPr lang="ru-RU"/>
          </a:p>
        </p:txBody>
      </p:sp>
      <p:sp>
        <p:nvSpPr>
          <p:cNvPr id="353282" name="Rectangle 2"/>
          <p:cNvSpPr>
            <a:spLocks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5BE9FAFA-9AEB-496A-A3B1-338A51B04EBA}" type="slidenum">
              <a:rPr lang="ru-RU"/>
              <a:pPr/>
              <a:t>18</a:t>
            </a:fld>
            <a:endParaRPr lang="ru-RU"/>
          </a:p>
        </p:txBody>
      </p:sp>
      <p:sp>
        <p:nvSpPr>
          <p:cNvPr id="386050" name="Rectangle 2"/>
          <p:cNvSpPr>
            <a:spLocks noChangeArrowheads="1" noTextEdit="1"/>
          </p:cNvSpPr>
          <p:nvPr>
            <p:ph type="sldImg"/>
          </p:nvPr>
        </p:nvSpPr>
        <p:spPr>
          <a:ln/>
        </p:spPr>
      </p:sp>
      <p:sp>
        <p:nvSpPr>
          <p:cNvPr id="3860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E96CA3B1-EEE2-4D9E-828A-A0A5933FA8E6}" type="slidenum">
              <a:rPr lang="ru-RU"/>
              <a:pPr/>
              <a:t>19</a:t>
            </a:fld>
            <a:endParaRPr lang="ru-RU"/>
          </a:p>
        </p:txBody>
      </p:sp>
      <p:sp>
        <p:nvSpPr>
          <p:cNvPr id="396290" name="Rectangle 2"/>
          <p:cNvSpPr>
            <a:spLocks noChangeArrowheads="1" noTextEdit="1"/>
          </p:cNvSpPr>
          <p:nvPr>
            <p:ph type="sldImg"/>
          </p:nvPr>
        </p:nvSpPr>
        <p:spPr>
          <a:xfrm>
            <a:off x="992188" y="768350"/>
            <a:ext cx="5114925" cy="3836988"/>
          </a:xfrm>
          <a:ln/>
        </p:spPr>
      </p:sp>
      <p:sp>
        <p:nvSpPr>
          <p:cNvPr id="396291" name="Rectangle 3"/>
          <p:cNvSpPr>
            <a:spLocks noGrp="1" noChangeArrowheads="1"/>
          </p:cNvSpPr>
          <p:nvPr>
            <p:ph type="body" idx="1"/>
          </p:nvPr>
        </p:nvSpPr>
        <p:spPr>
          <a:xfrm>
            <a:off x="709613" y="4860925"/>
            <a:ext cx="5680075" cy="4605338"/>
          </a:xfrm>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B0D6077F-96FD-4FA7-B20D-5041C6CCDC07}" type="slidenum">
              <a:rPr lang="ru-RU"/>
              <a:pPr/>
              <a:t>2</a:t>
            </a:fld>
            <a:endParaRPr lang="ru-RU"/>
          </a:p>
        </p:txBody>
      </p:sp>
      <p:sp>
        <p:nvSpPr>
          <p:cNvPr id="256002" name="Rectangle 2"/>
          <p:cNvSpPr>
            <a:spLocks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8E2AD3F0-0729-4543-85A8-83F15FCF744E}" type="slidenum">
              <a:rPr lang="ru-RU"/>
              <a:pPr/>
              <a:t>20</a:t>
            </a:fld>
            <a:endParaRPr lang="ru-RU"/>
          </a:p>
        </p:txBody>
      </p:sp>
      <p:sp>
        <p:nvSpPr>
          <p:cNvPr id="379906" name="Rectangle 2"/>
          <p:cNvSpPr>
            <a:spLocks noChangeArrowheads="1" noTextEdit="1"/>
          </p:cNvSpPr>
          <p:nvPr>
            <p:ph type="sldImg"/>
          </p:nvPr>
        </p:nvSpPr>
        <p:spPr>
          <a:xfrm>
            <a:off x="987425" y="765175"/>
            <a:ext cx="5124450" cy="3843338"/>
          </a:xfrm>
          <a:ln/>
        </p:spPr>
      </p:sp>
      <p:sp>
        <p:nvSpPr>
          <p:cNvPr id="379907" name="Rectangle 3"/>
          <p:cNvSpPr>
            <a:spLocks noGrp="1" noChangeArrowheads="1"/>
          </p:cNvSpPr>
          <p:nvPr>
            <p:ph type="body" idx="1"/>
          </p:nvPr>
        </p:nvSpPr>
        <p:spPr>
          <a:xfrm>
            <a:off x="949325" y="4860925"/>
            <a:ext cx="5200650" cy="4608513"/>
          </a:xfrm>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557DD9F-1FF1-4F7F-8BF8-3E581F8D1BEF}" type="slidenum">
              <a:rPr lang="ru-RU"/>
              <a:pPr/>
              <a:t>3</a:t>
            </a:fld>
            <a:endParaRPr lang="ru-RU"/>
          </a:p>
        </p:txBody>
      </p:sp>
      <p:sp>
        <p:nvSpPr>
          <p:cNvPr id="258050" name="Rectangle 2"/>
          <p:cNvSpPr>
            <a:spLocks noChangeArrowheads="1" noTextEdit="1"/>
          </p:cNvSpPr>
          <p:nvPr>
            <p:ph type="sldImg"/>
          </p:nvPr>
        </p:nvSpPr>
        <p:spPr>
          <a:xfrm>
            <a:off x="989013" y="766763"/>
            <a:ext cx="5124450" cy="3843337"/>
          </a:xfrm>
          <a:ln/>
        </p:spPr>
      </p:sp>
      <p:sp>
        <p:nvSpPr>
          <p:cNvPr id="258051" name="Rectangle 3"/>
          <p:cNvSpPr>
            <a:spLocks noGrp="1" noChangeArrowheads="1"/>
          </p:cNvSpPr>
          <p:nvPr>
            <p:ph type="body" idx="1"/>
          </p:nvPr>
        </p:nvSpPr>
        <p:spPr>
          <a:xfrm>
            <a:off x="946150" y="4859338"/>
            <a:ext cx="5207000" cy="4608512"/>
          </a:xfrm>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CD45FB83-8D53-44BD-BEAC-36CD7531D8FB}" type="slidenum">
              <a:rPr lang="ru-RU"/>
              <a:pPr/>
              <a:t>4</a:t>
            </a:fld>
            <a:endParaRPr lang="ru-RU"/>
          </a:p>
        </p:txBody>
      </p:sp>
      <p:sp>
        <p:nvSpPr>
          <p:cNvPr id="260098" name="Rectangle 2"/>
          <p:cNvSpPr>
            <a:spLocks noChangeArrowheads="1" noTextEdit="1"/>
          </p:cNvSpPr>
          <p:nvPr>
            <p:ph type="sldImg"/>
          </p:nvPr>
        </p:nvSpPr>
        <p:spPr>
          <a:ln/>
        </p:spPr>
      </p:sp>
      <p:sp>
        <p:nvSpPr>
          <p:cNvPr id="2600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082573A6-940B-4DCC-A125-45B61DAD22EA}" type="slidenum">
              <a:rPr lang="ru-RU"/>
              <a:pPr/>
              <a:t>5</a:t>
            </a:fld>
            <a:endParaRPr lang="ru-RU"/>
          </a:p>
        </p:txBody>
      </p:sp>
      <p:sp>
        <p:nvSpPr>
          <p:cNvPr id="345090" name="Rectangle 2"/>
          <p:cNvSpPr>
            <a:spLocks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1034A5BE-FB48-4E7F-A51D-3E70B34EEBEE}" type="slidenum">
              <a:rPr lang="ru-RU"/>
              <a:pPr/>
              <a:t>6</a:t>
            </a:fld>
            <a:endParaRPr lang="ru-RU"/>
          </a:p>
        </p:txBody>
      </p:sp>
      <p:sp>
        <p:nvSpPr>
          <p:cNvPr id="398338" name="Rectangle 2"/>
          <p:cNvSpPr>
            <a:spLocks noChangeArrowheads="1" noTextEdit="1"/>
          </p:cNvSpPr>
          <p:nvPr>
            <p:ph type="sldImg"/>
          </p:nvPr>
        </p:nvSpPr>
        <p:spPr>
          <a:xfrm>
            <a:off x="992188" y="768350"/>
            <a:ext cx="5114925" cy="3836988"/>
          </a:xfrm>
          <a:ln/>
        </p:spPr>
      </p:sp>
      <p:sp>
        <p:nvSpPr>
          <p:cNvPr id="398339" name="Rectangle 3"/>
          <p:cNvSpPr>
            <a:spLocks noGrp="1" noChangeArrowheads="1"/>
          </p:cNvSpPr>
          <p:nvPr>
            <p:ph type="body" idx="1"/>
          </p:nvPr>
        </p:nvSpPr>
        <p:spPr>
          <a:xfrm>
            <a:off x="709613" y="4860925"/>
            <a:ext cx="5680075" cy="4605338"/>
          </a:xfrm>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E0C6F054-B6C7-4D2A-B8C0-0F253BF4FEF5}" type="slidenum">
              <a:rPr lang="ru-RU"/>
              <a:pPr/>
              <a:t>7</a:t>
            </a:fld>
            <a:endParaRPr lang="ru-RU"/>
          </a:p>
        </p:txBody>
      </p:sp>
      <p:sp>
        <p:nvSpPr>
          <p:cNvPr id="346114" name="Rectangle 2"/>
          <p:cNvSpPr>
            <a:spLocks noChangeArrowheads="1" noTextEdit="1"/>
          </p:cNvSpPr>
          <p:nvPr>
            <p:ph type="sldImg"/>
          </p:nvPr>
        </p:nvSpPr>
        <p:spPr>
          <a:ln/>
        </p:spPr>
      </p:sp>
      <p:sp>
        <p:nvSpPr>
          <p:cNvPr id="34611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92660778-39D8-43FA-A033-96B8F47DC369}" type="slidenum">
              <a:rPr lang="ru-RU"/>
              <a:pPr/>
              <a:t>8</a:t>
            </a:fld>
            <a:endParaRPr lang="ru-RU"/>
          </a:p>
        </p:txBody>
      </p:sp>
      <p:sp>
        <p:nvSpPr>
          <p:cNvPr id="347138" name="Rectangle 2"/>
          <p:cNvSpPr>
            <a:spLocks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ru-RU"/>
              <a:t>f;jhg;\jd</a:t>
            </a:r>
          </a:p>
        </p:txBody>
      </p:sp>
      <p:sp>
        <p:nvSpPr>
          <p:cNvPr id="5" name="Rectangle 7"/>
          <p:cNvSpPr>
            <a:spLocks noGrp="1" noChangeArrowheads="1"/>
          </p:cNvSpPr>
          <p:nvPr>
            <p:ph type="sldNum" sz="quarter" idx="5"/>
          </p:nvPr>
        </p:nvSpPr>
        <p:spPr>
          <a:ln/>
        </p:spPr>
        <p:txBody>
          <a:bodyPr/>
          <a:lstStyle/>
          <a:p>
            <a:fld id="{DD9319D0-DD74-43D9-B657-98E08D4505A1}" type="slidenum">
              <a:rPr lang="ru-RU"/>
              <a:pPr/>
              <a:t>9</a:t>
            </a:fld>
            <a:endParaRPr lang="ru-RU"/>
          </a:p>
        </p:txBody>
      </p:sp>
      <p:sp>
        <p:nvSpPr>
          <p:cNvPr id="388098" name="Rectangle 2"/>
          <p:cNvSpPr>
            <a:spLocks noChangeArrowheads="1" noTextEdit="1"/>
          </p:cNvSpPr>
          <p:nvPr>
            <p:ph type="sldImg"/>
          </p:nvPr>
        </p:nvSpPr>
        <p:spPr>
          <a:ln/>
        </p:spPr>
      </p:sp>
      <p:sp>
        <p:nvSpPr>
          <p:cNvPr id="38809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9458" name="Group 2"/>
          <p:cNvGrpSpPr>
            <a:grpSpLocks/>
          </p:cNvGrpSpPr>
          <p:nvPr/>
        </p:nvGrpSpPr>
        <p:grpSpPr bwMode="auto">
          <a:xfrm>
            <a:off x="379413" y="1676400"/>
            <a:ext cx="8388350" cy="4421188"/>
            <a:chOff x="238" y="1056"/>
            <a:chExt cx="5285" cy="2785"/>
          </a:xfrm>
        </p:grpSpPr>
        <p:grpSp>
          <p:nvGrpSpPr>
            <p:cNvPr id="19459" name="Group 3"/>
            <p:cNvGrpSpPr>
              <a:grpSpLocks/>
            </p:cNvGrpSpPr>
            <p:nvPr/>
          </p:nvGrpSpPr>
          <p:grpSpPr bwMode="auto">
            <a:xfrm>
              <a:off x="238" y="1056"/>
              <a:ext cx="5285" cy="1393"/>
              <a:chOff x="238" y="1056"/>
              <a:chExt cx="5285" cy="1393"/>
            </a:xfrm>
          </p:grpSpPr>
          <p:sp>
            <p:nvSpPr>
              <p:cNvPr id="19460" name="Rectangle 4"/>
              <p:cNvSpPr>
                <a:spLocks noChangeArrowheads="1"/>
              </p:cNvSpPr>
              <p:nvPr/>
            </p:nvSpPr>
            <p:spPr bwMode="auto">
              <a:xfrm>
                <a:off x="243" y="1057"/>
                <a:ext cx="5272" cy="1391"/>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1" name="Freeform 5"/>
              <p:cNvSpPr>
                <a:spLocks/>
              </p:cNvSpPr>
              <p:nvPr/>
            </p:nvSpPr>
            <p:spPr bwMode="auto">
              <a:xfrm>
                <a:off x="238" y="1056"/>
                <a:ext cx="5273" cy="1393"/>
              </a:xfrm>
              <a:custGeom>
                <a:avLst/>
                <a:gdLst>
                  <a:gd name="T0" fmla="*/ 5272 w 5273"/>
                  <a:gd name="T1" fmla="*/ 0 h 1393"/>
                  <a:gd name="T2" fmla="*/ 0 w 5273"/>
                  <a:gd name="T3" fmla="*/ 0 h 1393"/>
                  <a:gd name="T4" fmla="*/ 0 w 5273"/>
                  <a:gd name="T5" fmla="*/ 1392 h 1393"/>
                </a:gdLst>
                <a:ahLst/>
                <a:cxnLst>
                  <a:cxn ang="0">
                    <a:pos x="T0" y="T1"/>
                  </a:cxn>
                  <a:cxn ang="0">
                    <a:pos x="T2" y="T3"/>
                  </a:cxn>
                  <a:cxn ang="0">
                    <a:pos x="T4" y="T5"/>
                  </a:cxn>
                </a:cxnLst>
                <a:rect l="0" t="0" r="r" b="b"/>
                <a:pathLst>
                  <a:path w="5273" h="1393">
                    <a:moveTo>
                      <a:pt x="5272" y="0"/>
                    </a:moveTo>
                    <a:lnTo>
                      <a:pt x="0" y="0"/>
                    </a:lnTo>
                    <a:lnTo>
                      <a:pt x="0" y="1392"/>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2" name="Freeform 6"/>
              <p:cNvSpPr>
                <a:spLocks/>
              </p:cNvSpPr>
              <p:nvPr/>
            </p:nvSpPr>
            <p:spPr bwMode="auto">
              <a:xfrm>
                <a:off x="250" y="1056"/>
                <a:ext cx="5273" cy="1393"/>
              </a:xfrm>
              <a:custGeom>
                <a:avLst/>
                <a:gdLst>
                  <a:gd name="T0" fmla="*/ 5272 w 5273"/>
                  <a:gd name="T1" fmla="*/ 0 h 1393"/>
                  <a:gd name="T2" fmla="*/ 5272 w 5273"/>
                  <a:gd name="T3" fmla="*/ 1392 h 1393"/>
                  <a:gd name="T4" fmla="*/ 0 w 5273"/>
                  <a:gd name="T5" fmla="*/ 1392 h 1393"/>
                </a:gdLst>
                <a:ahLst/>
                <a:cxnLst>
                  <a:cxn ang="0">
                    <a:pos x="T0" y="T1"/>
                  </a:cxn>
                  <a:cxn ang="0">
                    <a:pos x="T2" y="T3"/>
                  </a:cxn>
                  <a:cxn ang="0">
                    <a:pos x="T4" y="T5"/>
                  </a:cxn>
                </a:cxnLst>
                <a:rect l="0" t="0" r="r" b="b"/>
                <a:pathLst>
                  <a:path w="5273" h="1393">
                    <a:moveTo>
                      <a:pt x="5272" y="0"/>
                    </a:moveTo>
                    <a:lnTo>
                      <a:pt x="5272" y="1392"/>
                    </a:lnTo>
                    <a:lnTo>
                      <a:pt x="0" y="1392"/>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3" name="Group 7"/>
            <p:cNvGrpSpPr>
              <a:grpSpLocks/>
            </p:cNvGrpSpPr>
            <p:nvPr/>
          </p:nvGrpSpPr>
          <p:grpSpPr bwMode="auto">
            <a:xfrm>
              <a:off x="240" y="3744"/>
              <a:ext cx="5281" cy="97"/>
              <a:chOff x="240" y="3744"/>
              <a:chExt cx="5281" cy="97"/>
            </a:xfrm>
          </p:grpSpPr>
          <p:sp>
            <p:nvSpPr>
              <p:cNvPr id="19464" name="Rectangle 8"/>
              <p:cNvSpPr>
                <a:spLocks noChangeArrowheads="1"/>
              </p:cNvSpPr>
              <p:nvPr/>
            </p:nvSpPr>
            <p:spPr bwMode="auto">
              <a:xfrm>
                <a:off x="240" y="3744"/>
                <a:ext cx="5280" cy="96"/>
              </a:xfrm>
              <a:prstGeom prst="rect">
                <a:avLst/>
              </a:prstGeom>
              <a:solidFill>
                <a:srgbClr val="EAEAEA">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5" name="Freeform 9"/>
              <p:cNvSpPr>
                <a:spLocks/>
              </p:cNvSpPr>
              <p:nvPr/>
            </p:nvSpPr>
            <p:spPr bwMode="auto">
              <a:xfrm>
                <a:off x="240" y="3744"/>
                <a:ext cx="5281" cy="97"/>
              </a:xfrm>
              <a:custGeom>
                <a:avLst/>
                <a:gdLst>
                  <a:gd name="T0" fmla="*/ 5280 w 5281"/>
                  <a:gd name="T1" fmla="*/ 0 h 97"/>
                  <a:gd name="T2" fmla="*/ 0 w 5281"/>
                  <a:gd name="T3" fmla="*/ 0 h 97"/>
                  <a:gd name="T4" fmla="*/ 0 w 5281"/>
                  <a:gd name="T5" fmla="*/ 96 h 97"/>
                </a:gdLst>
                <a:ahLst/>
                <a:cxnLst>
                  <a:cxn ang="0">
                    <a:pos x="T0" y="T1"/>
                  </a:cxn>
                  <a:cxn ang="0">
                    <a:pos x="T2" y="T3"/>
                  </a:cxn>
                  <a:cxn ang="0">
                    <a:pos x="T4" y="T5"/>
                  </a:cxn>
                </a:cxnLst>
                <a:rect l="0" t="0" r="r" b="b"/>
                <a:pathLst>
                  <a:path w="5281" h="97">
                    <a:moveTo>
                      <a:pt x="5280" y="0"/>
                    </a:moveTo>
                    <a:lnTo>
                      <a:pt x="0" y="0"/>
                    </a:lnTo>
                    <a:lnTo>
                      <a:pt x="0" y="96"/>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66" name="Freeform 10"/>
              <p:cNvSpPr>
                <a:spLocks/>
              </p:cNvSpPr>
              <p:nvPr/>
            </p:nvSpPr>
            <p:spPr bwMode="auto">
              <a:xfrm>
                <a:off x="240" y="3744"/>
                <a:ext cx="5281" cy="97"/>
              </a:xfrm>
              <a:custGeom>
                <a:avLst/>
                <a:gdLst>
                  <a:gd name="T0" fmla="*/ 5280 w 5281"/>
                  <a:gd name="T1" fmla="*/ 0 h 97"/>
                  <a:gd name="T2" fmla="*/ 5280 w 5281"/>
                  <a:gd name="T3" fmla="*/ 96 h 97"/>
                  <a:gd name="T4" fmla="*/ 0 w 5281"/>
                  <a:gd name="T5" fmla="*/ 96 h 97"/>
                </a:gdLst>
                <a:ahLst/>
                <a:cxnLst>
                  <a:cxn ang="0">
                    <a:pos x="T0" y="T1"/>
                  </a:cxn>
                  <a:cxn ang="0">
                    <a:pos x="T2" y="T3"/>
                  </a:cxn>
                  <a:cxn ang="0">
                    <a:pos x="T4" y="T5"/>
                  </a:cxn>
                </a:cxnLst>
                <a:rect l="0" t="0" r="r" b="b"/>
                <a:pathLst>
                  <a:path w="5281" h="97">
                    <a:moveTo>
                      <a:pt x="5280" y="0"/>
                    </a:moveTo>
                    <a:lnTo>
                      <a:pt x="5280" y="96"/>
                    </a:lnTo>
                    <a:lnTo>
                      <a:pt x="0" y="96"/>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nvGrpSpPr>
            <p:cNvPr id="19467" name="Group 11"/>
            <p:cNvGrpSpPr>
              <a:grpSpLocks/>
            </p:cNvGrpSpPr>
            <p:nvPr/>
          </p:nvGrpSpPr>
          <p:grpSpPr bwMode="auto">
            <a:xfrm>
              <a:off x="338" y="1200"/>
              <a:ext cx="97" cy="1104"/>
              <a:chOff x="338" y="1200"/>
              <a:chExt cx="97" cy="1104"/>
            </a:xfrm>
          </p:grpSpPr>
          <p:sp useBgFill="1">
            <p:nvSpPr>
              <p:cNvPr id="19468" name="Rectangle 12"/>
              <p:cNvSpPr>
                <a:spLocks noChangeArrowheads="1"/>
              </p:cNvSpPr>
              <p:nvPr/>
            </p:nvSpPr>
            <p:spPr bwMode="auto">
              <a:xfrm>
                <a:off x="338" y="1201"/>
                <a:ext cx="96" cy="1103"/>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9469" name="Freeform 13"/>
              <p:cNvSpPr>
                <a:spLocks/>
              </p:cNvSpPr>
              <p:nvPr/>
            </p:nvSpPr>
            <p:spPr bwMode="auto">
              <a:xfrm>
                <a:off x="338" y="1200"/>
                <a:ext cx="97" cy="1104"/>
              </a:xfrm>
              <a:custGeom>
                <a:avLst/>
                <a:gdLst>
                  <a:gd name="T0" fmla="*/ 0 w 97"/>
                  <a:gd name="T1" fmla="*/ 1103 h 1104"/>
                  <a:gd name="T2" fmla="*/ 96 w 97"/>
                  <a:gd name="T3" fmla="*/ 1103 h 1104"/>
                  <a:gd name="T4" fmla="*/ 96 w 97"/>
                  <a:gd name="T5" fmla="*/ 0 h 1104"/>
                </a:gdLst>
                <a:ahLst/>
                <a:cxnLst>
                  <a:cxn ang="0">
                    <a:pos x="T0" y="T1"/>
                  </a:cxn>
                  <a:cxn ang="0">
                    <a:pos x="T2" y="T3"/>
                  </a:cxn>
                  <a:cxn ang="0">
                    <a:pos x="T4" y="T5"/>
                  </a:cxn>
                </a:cxnLst>
                <a:rect l="0" t="0" r="r" b="b"/>
                <a:pathLst>
                  <a:path w="97" h="1104">
                    <a:moveTo>
                      <a:pt x="0" y="1103"/>
                    </a:moveTo>
                    <a:lnTo>
                      <a:pt x="96" y="1103"/>
                    </a:lnTo>
                    <a:lnTo>
                      <a:pt x="96" y="0"/>
                    </a:lnTo>
                  </a:path>
                </a:pathLst>
              </a:custGeom>
              <a:noFill/>
              <a:ln w="12700" cap="rnd" cmpd="sng">
                <a:solidFill>
                  <a:srgbClr val="B2B2B2"/>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470" name="Freeform 14"/>
              <p:cNvSpPr>
                <a:spLocks/>
              </p:cNvSpPr>
              <p:nvPr/>
            </p:nvSpPr>
            <p:spPr bwMode="auto">
              <a:xfrm>
                <a:off x="338" y="1200"/>
                <a:ext cx="97" cy="1104"/>
              </a:xfrm>
              <a:custGeom>
                <a:avLst/>
                <a:gdLst>
                  <a:gd name="T0" fmla="*/ 0 w 97"/>
                  <a:gd name="T1" fmla="*/ 1103 h 1104"/>
                  <a:gd name="T2" fmla="*/ 0 w 97"/>
                  <a:gd name="T3" fmla="*/ 0 h 1104"/>
                  <a:gd name="T4" fmla="*/ 96 w 97"/>
                  <a:gd name="T5" fmla="*/ 0 h 1104"/>
                </a:gdLst>
                <a:ahLst/>
                <a:cxnLst>
                  <a:cxn ang="0">
                    <a:pos x="T0" y="T1"/>
                  </a:cxn>
                  <a:cxn ang="0">
                    <a:pos x="T2" y="T3"/>
                  </a:cxn>
                  <a:cxn ang="0">
                    <a:pos x="T4" y="T5"/>
                  </a:cxn>
                </a:cxnLst>
                <a:rect l="0" t="0" r="r" b="b"/>
                <a:pathLst>
                  <a:path w="97" h="1104">
                    <a:moveTo>
                      <a:pt x="0" y="1103"/>
                    </a:moveTo>
                    <a:lnTo>
                      <a:pt x="0" y="0"/>
                    </a:lnTo>
                    <a:lnTo>
                      <a:pt x="96" y="0"/>
                    </a:lnTo>
                  </a:path>
                </a:pathLst>
              </a:custGeom>
              <a:noFill/>
              <a:ln w="12700" cap="rnd" cmpd="sng">
                <a:solidFill>
                  <a:srgbClr val="FFFFFF"/>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9471" name="Rectangle 15"/>
          <p:cNvSpPr>
            <a:spLocks noGrp="1" noChangeArrowheads="1"/>
          </p:cNvSpPr>
          <p:nvPr>
            <p:ph type="ctrTitle" sz="quarter"/>
          </p:nvPr>
        </p:nvSpPr>
        <p:spPr bwMode="auto">
          <a:xfrm>
            <a:off x="836613" y="21336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defRPr/>
            </a:lvl1pPr>
          </a:lstStyle>
          <a:p>
            <a:pPr lvl="0"/>
            <a:r>
              <a:rPr lang="ru-RU" noProof="0" smtClean="0"/>
              <a:t>Щелчок правит образец заголовка</a:t>
            </a:r>
          </a:p>
        </p:txBody>
      </p:sp>
      <p:sp>
        <p:nvSpPr>
          <p:cNvPr id="19472" name="Rectangle 16"/>
          <p:cNvSpPr>
            <a:spLocks noGrp="1" noChangeArrowheads="1"/>
          </p:cNvSpPr>
          <p:nvPr>
            <p:ph type="subTitle" sz="quarter" idx="1"/>
          </p:nvPr>
        </p:nvSpPr>
        <p:spPr bwMode="auto">
          <a:xfrm>
            <a:off x="1371600" y="40386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marL="0" indent="0" algn="ctr">
              <a:buFont typeface="Monotype Sorts" pitchFamily="2" charset="2"/>
              <a:buNone/>
              <a:defRPr/>
            </a:lvl1pPr>
          </a:lstStyle>
          <a:p>
            <a:pPr lvl="0"/>
            <a:r>
              <a:rPr lang="ru-RU" noProof="0" smtClean="0"/>
              <a:t>Щелчок правит образец подзаголовка</a:t>
            </a:r>
          </a:p>
        </p:txBody>
      </p:sp>
      <p:sp>
        <p:nvSpPr>
          <p:cNvPr id="19473" name="Rectangle 17"/>
          <p:cNvSpPr>
            <a:spLocks noGrp="1" noChangeArrowheads="1"/>
          </p:cNvSpPr>
          <p:nvPr>
            <p:ph type="dt" sz="quarter" idx="2"/>
          </p:nvPr>
        </p:nvSpPr>
        <p:spPr bwMode="auto">
          <a:xfrm>
            <a:off x="381000" y="63246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l">
              <a:defRPr sz="1400"/>
            </a:lvl1pPr>
          </a:lstStyle>
          <a:p>
            <a:endParaRPr lang="ru-RU"/>
          </a:p>
        </p:txBody>
      </p:sp>
      <p:sp>
        <p:nvSpPr>
          <p:cNvPr id="19474" name="Rectangle 18"/>
          <p:cNvSpPr>
            <a:spLocks noGrp="1" noChangeArrowheads="1"/>
          </p:cNvSpPr>
          <p:nvPr>
            <p:ph type="ftr" sz="quarter" idx="3"/>
          </p:nvPr>
        </p:nvSpPr>
        <p:spPr bwMode="auto">
          <a:xfrm>
            <a:off x="3124200" y="63246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ru-RU"/>
          </a:p>
        </p:txBody>
      </p:sp>
      <p:sp>
        <p:nvSpPr>
          <p:cNvPr id="19475" name="Rectangle 19"/>
          <p:cNvSpPr>
            <a:spLocks noGrp="1" noChangeArrowheads="1"/>
          </p:cNvSpPr>
          <p:nvPr>
            <p:ph type="sldNum" sz="quarter" idx="4"/>
          </p:nvPr>
        </p:nvSpPr>
        <p:spPr>
          <a:xfrm>
            <a:off x="6858000" y="6324600"/>
            <a:ext cx="1905000" cy="457200"/>
          </a:xfrm>
        </p:spPr>
        <p:txBody>
          <a:bodyPr/>
          <a:lstStyle>
            <a:lvl1pPr>
              <a:defRPr>
                <a:solidFill>
                  <a:schemeClr val="tx1"/>
                </a:solidFill>
              </a:defRPr>
            </a:lvl1pPr>
          </a:lstStyle>
          <a:p>
            <a:fld id="{893A6876-F677-413A-B20C-AFF6C516CB24}" type="slidenum">
              <a:rPr lang="ru-RU"/>
              <a:pPr/>
              <a:t>‹Nr.›</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76002C6A-4EB5-4915-ABEE-FC9D75607BB6}" type="slidenum">
              <a:rPr lang="ru-RU"/>
              <a:pPr/>
              <a:t>‹Nr.›</a:t>
            </a:fld>
            <a:endParaRPr lang="ru-RU"/>
          </a:p>
        </p:txBody>
      </p:sp>
    </p:spTree>
    <p:extLst>
      <p:ext uri="{BB962C8B-B14F-4D97-AF65-F5344CB8AC3E}">
        <p14:creationId xmlns:p14="http://schemas.microsoft.com/office/powerpoint/2010/main" val="23336387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41514913-78A8-4BA8-8D88-461966A6FA5A}" type="slidenum">
              <a:rPr lang="ru-RU"/>
              <a:pPr/>
              <a:t>‹Nr.›</a:t>
            </a:fld>
            <a:endParaRPr lang="ru-RU"/>
          </a:p>
        </p:txBody>
      </p:sp>
    </p:spTree>
    <p:extLst>
      <p:ext uri="{BB962C8B-B14F-4D97-AF65-F5344CB8AC3E}">
        <p14:creationId xmlns:p14="http://schemas.microsoft.com/office/powerpoint/2010/main" val="182267837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457200" y="1600200"/>
            <a:ext cx="8229600" cy="4525963"/>
          </a:xfrm>
          <a:prstGeom prst="rect">
            <a:avLst/>
          </a:prstGeom>
        </p:spPr>
        <p:txBody>
          <a:bodyPr/>
          <a:lstStyle/>
          <a:p>
            <a:endParaRPr lang="de-DE"/>
          </a:p>
        </p:txBody>
      </p:sp>
      <p:sp>
        <p:nvSpPr>
          <p:cNvPr id="4" name="Foliennummernplatzhalter 3"/>
          <p:cNvSpPr>
            <a:spLocks noGrp="1"/>
          </p:cNvSpPr>
          <p:nvPr>
            <p:ph type="sldNum" sz="quarter" idx="10"/>
          </p:nvPr>
        </p:nvSpPr>
        <p:spPr>
          <a:xfrm>
            <a:off x="7239000" y="6561138"/>
            <a:ext cx="1905000" cy="296862"/>
          </a:xfrm>
        </p:spPr>
        <p:txBody>
          <a:bodyPr/>
          <a:lstStyle>
            <a:lvl1pPr>
              <a:defRPr/>
            </a:lvl1pPr>
          </a:lstStyle>
          <a:p>
            <a:fld id="{D84AFC04-CD49-4227-BC09-62AAE6B140BD}" type="slidenum">
              <a:rPr lang="ru-RU"/>
              <a:pPr/>
              <a:t>‹Nr.›</a:t>
            </a:fld>
            <a:endParaRPr lang="ru-RU"/>
          </a:p>
        </p:txBody>
      </p:sp>
    </p:spTree>
    <p:extLst>
      <p:ext uri="{BB962C8B-B14F-4D97-AF65-F5344CB8AC3E}">
        <p14:creationId xmlns:p14="http://schemas.microsoft.com/office/powerpoint/2010/main" val="7542465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oliennummernplatzhalter 2"/>
          <p:cNvSpPr>
            <a:spLocks noGrp="1"/>
          </p:cNvSpPr>
          <p:nvPr>
            <p:ph type="sldNum" sz="quarter" idx="10"/>
          </p:nvPr>
        </p:nvSpPr>
        <p:spPr>
          <a:xfrm>
            <a:off x="7239000" y="6561138"/>
            <a:ext cx="1905000" cy="296862"/>
          </a:xfrm>
        </p:spPr>
        <p:txBody>
          <a:bodyPr/>
          <a:lstStyle>
            <a:lvl1pPr>
              <a:defRPr/>
            </a:lvl1pPr>
          </a:lstStyle>
          <a:p>
            <a:fld id="{3DE211A8-0BBD-4E9C-BBD6-E6A31DDDF536}" type="slidenum">
              <a:rPr lang="ru-RU"/>
              <a:pPr/>
              <a:t>‹Nr.›</a:t>
            </a:fld>
            <a:endParaRPr lang="ru-RU"/>
          </a:p>
        </p:txBody>
      </p:sp>
    </p:spTree>
    <p:extLst>
      <p:ext uri="{BB962C8B-B14F-4D97-AF65-F5344CB8AC3E}">
        <p14:creationId xmlns:p14="http://schemas.microsoft.com/office/powerpoint/2010/main" val="22502508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fld id="{48546339-56BD-42BE-884F-7B3B678117F0}" type="slidenum">
              <a:rPr lang="ru-RU"/>
              <a:pPr/>
              <a:t>‹Nr.›</a:t>
            </a:fld>
            <a:endParaRPr lang="ru-RU"/>
          </a:p>
        </p:txBody>
      </p:sp>
    </p:spTree>
    <p:extLst>
      <p:ext uri="{BB962C8B-B14F-4D97-AF65-F5344CB8AC3E}">
        <p14:creationId xmlns:p14="http://schemas.microsoft.com/office/powerpoint/2010/main" val="18234143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fld id="{740FF585-BF2E-459D-8988-9C401FC7B60A}" type="slidenum">
              <a:rPr lang="ru-RU"/>
              <a:pPr/>
              <a:t>‹Nr.›</a:t>
            </a:fld>
            <a:endParaRPr lang="ru-RU"/>
          </a:p>
        </p:txBody>
      </p:sp>
    </p:spTree>
    <p:extLst>
      <p:ext uri="{BB962C8B-B14F-4D97-AF65-F5344CB8AC3E}">
        <p14:creationId xmlns:p14="http://schemas.microsoft.com/office/powerpoint/2010/main" val="33991687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fld id="{CF88CA66-7C9F-4264-9CE4-B1F6EA495B5E}" type="slidenum">
              <a:rPr lang="ru-RU"/>
              <a:pPr/>
              <a:t>‹Nr.›</a:t>
            </a:fld>
            <a:endParaRPr lang="ru-RU"/>
          </a:p>
        </p:txBody>
      </p:sp>
    </p:spTree>
    <p:extLst>
      <p:ext uri="{BB962C8B-B14F-4D97-AF65-F5344CB8AC3E}">
        <p14:creationId xmlns:p14="http://schemas.microsoft.com/office/powerpoint/2010/main" val="332040837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fld id="{BA315DEA-49BD-4023-8669-1D8EFC6A3F4B}" type="slidenum">
              <a:rPr lang="ru-RU"/>
              <a:pPr/>
              <a:t>‹Nr.›</a:t>
            </a:fld>
            <a:endParaRPr lang="ru-RU"/>
          </a:p>
        </p:txBody>
      </p:sp>
    </p:spTree>
    <p:extLst>
      <p:ext uri="{BB962C8B-B14F-4D97-AF65-F5344CB8AC3E}">
        <p14:creationId xmlns:p14="http://schemas.microsoft.com/office/powerpoint/2010/main" val="7549647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fld id="{2821ECC5-EE5B-48EA-A79F-1E13D78F6F07}" type="slidenum">
              <a:rPr lang="ru-RU"/>
              <a:pPr/>
              <a:t>‹Nr.›</a:t>
            </a:fld>
            <a:endParaRPr lang="ru-RU"/>
          </a:p>
        </p:txBody>
      </p:sp>
    </p:spTree>
    <p:extLst>
      <p:ext uri="{BB962C8B-B14F-4D97-AF65-F5344CB8AC3E}">
        <p14:creationId xmlns:p14="http://schemas.microsoft.com/office/powerpoint/2010/main" val="22061934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CFEC0143-DFB3-4FA3-B3B4-2319B2B70C9D}" type="slidenum">
              <a:rPr lang="ru-RU"/>
              <a:pPr/>
              <a:t>‹Nr.›</a:t>
            </a:fld>
            <a:endParaRPr lang="ru-RU"/>
          </a:p>
        </p:txBody>
      </p:sp>
    </p:spTree>
    <p:extLst>
      <p:ext uri="{BB962C8B-B14F-4D97-AF65-F5344CB8AC3E}">
        <p14:creationId xmlns:p14="http://schemas.microsoft.com/office/powerpoint/2010/main" val="336154764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A0B0EA8D-C960-4B31-ABD5-3581C6CFEFD6}" type="slidenum">
              <a:rPr lang="ru-RU"/>
              <a:pPr/>
              <a:t>‹Nr.›</a:t>
            </a:fld>
            <a:endParaRPr lang="ru-RU"/>
          </a:p>
        </p:txBody>
      </p:sp>
    </p:spTree>
    <p:extLst>
      <p:ext uri="{BB962C8B-B14F-4D97-AF65-F5344CB8AC3E}">
        <p14:creationId xmlns:p14="http://schemas.microsoft.com/office/powerpoint/2010/main" val="32282490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fld id="{956A7F67-A27C-41DF-9680-9D5D46A2150C}" type="slidenum">
              <a:rPr lang="ru-RU"/>
              <a:pPr/>
              <a:t>‹Nr.›</a:t>
            </a:fld>
            <a:endParaRPr lang="ru-RU"/>
          </a:p>
        </p:txBody>
      </p:sp>
    </p:spTree>
    <p:extLst>
      <p:ext uri="{BB962C8B-B14F-4D97-AF65-F5344CB8AC3E}">
        <p14:creationId xmlns:p14="http://schemas.microsoft.com/office/powerpoint/2010/main" val="280237268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image" Target="../media/image3.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sp>
        <p:nvSpPr>
          <p:cNvPr id="18451" name="Rectangle 19"/>
          <p:cNvSpPr>
            <a:spLocks noGrp="1" noChangeArrowheads="1"/>
          </p:cNvSpPr>
          <p:nvPr>
            <p:ph type="sldNum" sz="quarter" idx="4"/>
          </p:nvPr>
        </p:nvSpPr>
        <p:spPr bwMode="auto">
          <a:xfrm>
            <a:off x="7239000" y="6561138"/>
            <a:ext cx="1905000" cy="29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75" tIns="46038" rIns="92075" bIns="46038" numCol="1" anchor="ctr" anchorCtr="0" compatLnSpc="1">
            <a:prstTxWarp prst="textNoShape">
              <a:avLst/>
            </a:prstTxWarp>
          </a:bodyPr>
          <a:lstStyle>
            <a:lvl1pPr algn="r">
              <a:defRPr sz="1400">
                <a:solidFill>
                  <a:srgbClr val="A50021"/>
                </a:solidFill>
              </a:defRPr>
            </a:lvl1pPr>
          </a:lstStyle>
          <a:p>
            <a:fld id="{2DC29F8A-BD5B-4F54-A47F-3BDE6EC66617}" type="slidenum">
              <a:rPr lang="ru-RU"/>
              <a:pPr/>
              <a:t>‹Nr.›</a:t>
            </a:fld>
            <a:endParaRPr lang="ru-RU"/>
          </a:p>
        </p:txBody>
      </p:sp>
      <p:sp>
        <p:nvSpPr>
          <p:cNvPr id="18453" name="Rectangle 21"/>
          <p:cNvSpPr>
            <a:spLocks noChangeArrowheads="1"/>
          </p:cNvSpPr>
          <p:nvPr userDrawn="1"/>
        </p:nvSpPr>
        <p:spPr bwMode="auto">
          <a:xfrm>
            <a:off x="4138613" y="3043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graphicFrame>
        <p:nvGraphicFramePr>
          <p:cNvPr id="18457" name="Object 25"/>
          <p:cNvGraphicFramePr>
            <a:graphicFrameLocks noChangeAspect="1"/>
          </p:cNvGraphicFramePr>
          <p:nvPr userDrawn="1"/>
        </p:nvGraphicFramePr>
        <p:xfrm>
          <a:off x="73025" y="73025"/>
          <a:ext cx="682625" cy="692150"/>
        </p:xfrm>
        <a:graphic>
          <a:graphicData uri="http://schemas.openxmlformats.org/presentationml/2006/ole">
            <mc:AlternateContent xmlns:mc="http://schemas.openxmlformats.org/markup-compatibility/2006">
              <mc:Choice xmlns:v="urn:schemas-microsoft-com:vml" Requires="v">
                <p:oleObj spid="_x0000_s18464" name="Документ" r:id="rId17" imgW="705600" imgH="715680" progId="Word.Document.8">
                  <p:embed/>
                </p:oleObj>
              </mc:Choice>
              <mc:Fallback>
                <p:oleObj name="Документ" r:id="rId17" imgW="705600" imgH="715680" progId="Word.Document.8">
                  <p:embed/>
                  <p:pic>
                    <p:nvPicPr>
                      <p:cNvPr id="0" name="Object 2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025" y="73025"/>
                        <a:ext cx="682625" cy="6921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60" name="Rectangle 28"/>
          <p:cNvSpPr>
            <a:spLocks noChangeArrowheads="1"/>
          </p:cNvSpPr>
          <p:nvPr userDrawn="1"/>
        </p:nvSpPr>
        <p:spPr bwMode="auto">
          <a:xfrm>
            <a:off x="323850" y="836613"/>
            <a:ext cx="8485188" cy="5688012"/>
          </a:xfrm>
          <a:prstGeom prst="rect">
            <a:avLst/>
          </a:prstGeom>
          <a:solidFill>
            <a:schemeClr val="bg1"/>
          </a:solidFill>
          <a:ln w="12700" cap="sq">
            <a:solidFill>
              <a:srgbClr val="FFCC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8462" name="Rectangle 30"/>
          <p:cNvSpPr>
            <a:spLocks noChangeArrowheads="1"/>
          </p:cNvSpPr>
          <p:nvPr userDrawn="1"/>
        </p:nvSpPr>
        <p:spPr bwMode="auto">
          <a:xfrm>
            <a:off x="644525" y="6477000"/>
            <a:ext cx="64420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200">
                <a:solidFill>
                  <a:srgbClr val="A50021"/>
                </a:solidFill>
                <a:latin typeface="Arial" charset="0"/>
              </a:rPr>
              <a:t>18</a:t>
            </a:r>
            <a:r>
              <a:rPr lang="en-US" sz="1200" baseline="30000">
                <a:solidFill>
                  <a:srgbClr val="A50021"/>
                </a:solidFill>
                <a:latin typeface="Arial" charset="0"/>
              </a:rPr>
              <a:t>th</a:t>
            </a:r>
            <a:r>
              <a:rPr lang="en-US" sz="1200">
                <a:solidFill>
                  <a:srgbClr val="A50021"/>
                </a:solidFill>
                <a:latin typeface="Arial" charset="0"/>
              </a:rPr>
              <a:t> CEG-SAM meeting    		St. Petersburg     	September 28-30, 2010</a:t>
            </a:r>
            <a:r>
              <a:rPr lang="ru-RU" sz="1600">
                <a:solidFill>
                  <a:srgbClr val="A50021"/>
                </a:solidFill>
                <a:latin typeface="Arial" charset="0"/>
              </a:rPr>
              <a:t> </a:t>
            </a:r>
          </a:p>
        </p:txBody>
      </p:sp>
      <p:pic>
        <p:nvPicPr>
          <p:cNvPr id="18463" name="Picture 31"/>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388350" y="80963"/>
            <a:ext cx="687388"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CC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bg2"/>
        </a:buClr>
        <a:buSzPct val="75000"/>
        <a:buFont typeface="Monotype Sort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5000"/>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75000"/>
        <a:buFont typeface="Monotype Sort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bg2"/>
        </a:buClr>
        <a:buSzPct val="75000"/>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75000"/>
        <a:buChar char="•"/>
        <a:defRPr sz="2000">
          <a:solidFill>
            <a:schemeClr val="tx1"/>
          </a:solidFill>
          <a:latin typeface="+mn-lt"/>
        </a:defRPr>
      </a:lvl5pPr>
      <a:lvl6pPr marL="2514600" indent="-228600" algn="l" rtl="0" eaLnBrk="0" fontAlgn="base" hangingPunct="0">
        <a:spcBef>
          <a:spcPct val="20000"/>
        </a:spcBef>
        <a:spcAft>
          <a:spcPct val="0"/>
        </a:spcAft>
        <a:buClr>
          <a:schemeClr val="bg2"/>
        </a:buClr>
        <a:buSzPct val="75000"/>
        <a:buChar char="•"/>
        <a:defRPr sz="2000">
          <a:solidFill>
            <a:schemeClr val="tx1"/>
          </a:solidFill>
          <a:latin typeface="+mn-lt"/>
        </a:defRPr>
      </a:lvl6pPr>
      <a:lvl7pPr marL="2971800" indent="-228600" algn="l" rtl="0" eaLnBrk="0" fontAlgn="base" hangingPunct="0">
        <a:spcBef>
          <a:spcPct val="20000"/>
        </a:spcBef>
        <a:spcAft>
          <a:spcPct val="0"/>
        </a:spcAft>
        <a:buClr>
          <a:schemeClr val="bg2"/>
        </a:buClr>
        <a:buSzPct val="75000"/>
        <a:buChar char="•"/>
        <a:defRPr sz="2000">
          <a:solidFill>
            <a:schemeClr val="tx1"/>
          </a:solidFill>
          <a:latin typeface="+mn-lt"/>
        </a:defRPr>
      </a:lvl7pPr>
      <a:lvl8pPr marL="3429000" indent="-228600" algn="l" rtl="0" eaLnBrk="0" fontAlgn="base" hangingPunct="0">
        <a:spcBef>
          <a:spcPct val="20000"/>
        </a:spcBef>
        <a:spcAft>
          <a:spcPct val="0"/>
        </a:spcAft>
        <a:buClr>
          <a:schemeClr val="bg2"/>
        </a:buClr>
        <a:buSzPct val="75000"/>
        <a:buChar char="•"/>
        <a:defRPr sz="2000">
          <a:solidFill>
            <a:schemeClr val="tx1"/>
          </a:solidFill>
          <a:latin typeface="+mn-lt"/>
        </a:defRPr>
      </a:lvl8pPr>
      <a:lvl9pPr marL="3886200" indent="-228600" algn="l" rtl="0" eaLnBrk="0" fontAlgn="base" hangingPunct="0">
        <a:spcBef>
          <a:spcPct val="20000"/>
        </a:spcBef>
        <a:spcAft>
          <a:spcPct val="0"/>
        </a:spcAft>
        <a:buClr>
          <a:schemeClr val="bg2"/>
        </a:buClr>
        <a:buSzPct val="75000"/>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1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9.wmf"/><Relationship Id="rId3" Type="http://schemas.openxmlformats.org/officeDocument/2006/relationships/notesSlide" Target="../notesSlides/notesSlide7.xml"/><Relationship Id="rId7" Type="http://schemas.openxmlformats.org/officeDocument/2006/relationships/image" Target="../media/image6.w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5" Type="http://schemas.openxmlformats.org/officeDocument/2006/relationships/image" Target="../media/image10.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 Id="rId1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6DFF70EC-B6E3-4C81-B857-3AB8F9D7EAF7}" type="slidenum">
              <a:rPr lang="ru-RU"/>
              <a:pPr/>
              <a:t>1</a:t>
            </a:fld>
            <a:endParaRPr lang="ru-RU"/>
          </a:p>
        </p:txBody>
      </p:sp>
      <p:sp>
        <p:nvSpPr>
          <p:cNvPr id="74757" name="Text Box 5"/>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74758" name="Text Box 6"/>
          <p:cNvSpPr txBox="1">
            <a:spLocks noChangeArrowheads="1"/>
          </p:cNvSpPr>
          <p:nvPr/>
        </p:nvSpPr>
        <p:spPr bwMode="auto">
          <a:xfrm>
            <a:off x="647700" y="912813"/>
            <a:ext cx="7848600" cy="54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spcBef>
                <a:spcPts val="600"/>
              </a:spcBef>
            </a:pPr>
            <a:r>
              <a:rPr lang="en-US" b="1">
                <a:latin typeface="Arial" charset="0"/>
              </a:rPr>
              <a:t>Progress Report</a:t>
            </a:r>
            <a:r>
              <a:rPr lang="en-US"/>
              <a:t> </a:t>
            </a:r>
            <a:r>
              <a:rPr lang="en-GB" b="1">
                <a:latin typeface="Arial" charset="0"/>
              </a:rPr>
              <a:t>on the ISTC Project # 3876</a:t>
            </a:r>
          </a:p>
          <a:p>
            <a:pPr>
              <a:lnSpc>
                <a:spcPct val="110000"/>
              </a:lnSpc>
              <a:spcBef>
                <a:spcPts val="600"/>
              </a:spcBef>
            </a:pPr>
            <a:r>
              <a:rPr lang="en-GB" b="1">
                <a:solidFill>
                  <a:srgbClr val="003399"/>
                </a:solidFill>
                <a:latin typeface="Arial" charset="0"/>
              </a:rPr>
              <a:t>Thermal Hydraulics of U-Zr-O molten pool under oxidising conditions in multi-scale approach (crucible - bundle - reactor scales) </a:t>
            </a:r>
          </a:p>
          <a:p>
            <a:r>
              <a:rPr lang="en-GB">
                <a:latin typeface="Arial" charset="0"/>
              </a:rPr>
              <a:t>Short title:    </a:t>
            </a:r>
            <a:r>
              <a:rPr lang="en-US" b="1">
                <a:solidFill>
                  <a:srgbClr val="003399"/>
                </a:solidFill>
                <a:latin typeface="Arial" charset="0"/>
              </a:rPr>
              <a:t>THOMAS</a:t>
            </a:r>
            <a:endParaRPr lang="en-GB" b="1">
              <a:solidFill>
                <a:srgbClr val="003399"/>
              </a:solidFill>
              <a:latin typeface="Arial" charset="0"/>
            </a:endParaRPr>
          </a:p>
          <a:p>
            <a:r>
              <a:rPr lang="en-US">
                <a:solidFill>
                  <a:srgbClr val="003399"/>
                </a:solidFill>
                <a:latin typeface="Arial" charset="0"/>
              </a:rPr>
              <a:t> (</a:t>
            </a:r>
            <a:r>
              <a:rPr lang="en-GB" sz="2000" b="1" u="sng">
                <a:solidFill>
                  <a:srgbClr val="003399"/>
                </a:solidFill>
                <a:latin typeface="Arial" charset="0"/>
              </a:rPr>
              <a:t>T</a:t>
            </a:r>
            <a:r>
              <a:rPr lang="en-GB" sz="2000">
                <a:solidFill>
                  <a:srgbClr val="003399"/>
                </a:solidFill>
                <a:latin typeface="Arial" charset="0"/>
              </a:rPr>
              <a:t>hermal </a:t>
            </a:r>
            <a:r>
              <a:rPr lang="en-GB" sz="2000" b="1" u="sng">
                <a:solidFill>
                  <a:srgbClr val="003399"/>
                </a:solidFill>
                <a:latin typeface="Arial" charset="0"/>
              </a:rPr>
              <a:t>H</a:t>
            </a:r>
            <a:r>
              <a:rPr lang="en-GB" sz="2000">
                <a:solidFill>
                  <a:srgbClr val="003399"/>
                </a:solidFill>
                <a:latin typeface="Arial" charset="0"/>
              </a:rPr>
              <a:t>ydraulics of </a:t>
            </a:r>
            <a:r>
              <a:rPr lang="en-GB" sz="2000" b="1" u="sng">
                <a:solidFill>
                  <a:srgbClr val="003399"/>
                </a:solidFill>
                <a:latin typeface="Arial" charset="0"/>
              </a:rPr>
              <a:t>O</a:t>
            </a:r>
            <a:r>
              <a:rPr lang="en-GB" sz="2000">
                <a:solidFill>
                  <a:srgbClr val="003399"/>
                </a:solidFill>
                <a:latin typeface="Arial" charset="0"/>
              </a:rPr>
              <a:t>xidising </a:t>
            </a:r>
            <a:r>
              <a:rPr lang="en-GB" sz="2000" b="1" u="sng">
                <a:solidFill>
                  <a:srgbClr val="003399"/>
                </a:solidFill>
                <a:latin typeface="Arial" charset="0"/>
              </a:rPr>
              <a:t>M</a:t>
            </a:r>
            <a:r>
              <a:rPr lang="en-GB" sz="2000">
                <a:solidFill>
                  <a:srgbClr val="003399"/>
                </a:solidFill>
                <a:latin typeface="Arial" charset="0"/>
              </a:rPr>
              <a:t>elt in </a:t>
            </a:r>
            <a:r>
              <a:rPr lang="en-GB" sz="2000" b="1" u="sng">
                <a:solidFill>
                  <a:srgbClr val="003399"/>
                </a:solidFill>
                <a:latin typeface="Arial" charset="0"/>
              </a:rPr>
              <a:t>S</a:t>
            </a:r>
            <a:r>
              <a:rPr lang="en-GB" sz="2000">
                <a:solidFill>
                  <a:srgbClr val="003399"/>
                </a:solidFill>
                <a:latin typeface="Arial" charset="0"/>
              </a:rPr>
              <a:t>evere (</a:t>
            </a:r>
            <a:r>
              <a:rPr lang="en-GB" sz="2000">
                <a:solidFill>
                  <a:srgbClr val="003399"/>
                </a:solidFill>
                <a:latin typeface="Arial" charset="0"/>
                <a:sym typeface="Symbol" pitchFamily="18" charset="2"/>
              </a:rPr>
              <a:t></a:t>
            </a:r>
            <a:r>
              <a:rPr lang="en-GB" sz="2000">
                <a:solidFill>
                  <a:srgbClr val="003399"/>
                </a:solidFill>
                <a:latin typeface="Arial" charset="0"/>
              </a:rPr>
              <a:t>) </a:t>
            </a:r>
            <a:r>
              <a:rPr lang="en-GB" sz="2000" b="1" u="sng">
                <a:solidFill>
                  <a:srgbClr val="003399"/>
                </a:solidFill>
                <a:latin typeface="Arial" charset="0"/>
              </a:rPr>
              <a:t>A</a:t>
            </a:r>
            <a:r>
              <a:rPr lang="en-GB" sz="2000">
                <a:solidFill>
                  <a:srgbClr val="003399"/>
                </a:solidFill>
                <a:latin typeface="Arial" charset="0"/>
              </a:rPr>
              <a:t>ccidents</a:t>
            </a:r>
            <a:r>
              <a:rPr lang="en-GB">
                <a:solidFill>
                  <a:srgbClr val="003399"/>
                </a:solidFill>
                <a:latin typeface="Arial" charset="0"/>
              </a:rPr>
              <a:t>)</a:t>
            </a:r>
            <a:r>
              <a:rPr lang="ru-RU">
                <a:solidFill>
                  <a:schemeClr val="accent1"/>
                </a:solidFill>
                <a:latin typeface="Arial" charset="0"/>
              </a:rPr>
              <a:t> </a:t>
            </a:r>
            <a:endParaRPr lang="en-US">
              <a:solidFill>
                <a:schemeClr val="accent1"/>
              </a:solidFill>
              <a:latin typeface="Arial" charset="0"/>
            </a:endParaRPr>
          </a:p>
          <a:p>
            <a:endParaRPr lang="en-US">
              <a:solidFill>
                <a:schemeClr val="accent1"/>
              </a:solidFill>
              <a:latin typeface="Arial" charset="0"/>
            </a:endParaRPr>
          </a:p>
          <a:p>
            <a:pPr>
              <a:lnSpc>
                <a:spcPct val="75000"/>
              </a:lnSpc>
            </a:pPr>
            <a:endParaRPr lang="en-US">
              <a:solidFill>
                <a:srgbClr val="003399"/>
              </a:solidFill>
              <a:latin typeface="Arial" charset="0"/>
            </a:endParaRPr>
          </a:p>
          <a:p>
            <a:pPr>
              <a:lnSpc>
                <a:spcPct val="60000"/>
              </a:lnSpc>
            </a:pPr>
            <a:r>
              <a:rPr lang="en-GB" sz="2000" i="1">
                <a:solidFill>
                  <a:srgbClr val="A50021"/>
                </a:solidFill>
                <a:latin typeface="Arial" charset="0"/>
                <a:cs typeface="Times New Roman" pitchFamily="18" charset="0"/>
              </a:rPr>
              <a:t>Presented by</a:t>
            </a:r>
            <a:r>
              <a:rPr lang="en-GB" sz="2000">
                <a:solidFill>
                  <a:srgbClr val="A50021"/>
                </a:solidFill>
                <a:latin typeface="Arial" charset="0"/>
                <a:cs typeface="Times New Roman" pitchFamily="18" charset="0"/>
              </a:rPr>
              <a:t> </a:t>
            </a:r>
          </a:p>
          <a:p>
            <a:pPr>
              <a:lnSpc>
                <a:spcPct val="60000"/>
              </a:lnSpc>
              <a:spcBef>
                <a:spcPct val="50000"/>
              </a:spcBef>
            </a:pPr>
            <a:r>
              <a:rPr lang="en-GB" sz="2000">
                <a:solidFill>
                  <a:srgbClr val="A50021"/>
                </a:solidFill>
                <a:latin typeface="Arial" charset="0"/>
                <a:cs typeface="Times New Roman" pitchFamily="18" charset="0"/>
              </a:rPr>
              <a:t>M.S. Veshchunov (IBRAE)</a:t>
            </a:r>
          </a:p>
          <a:p>
            <a:pPr>
              <a:lnSpc>
                <a:spcPts val="1200"/>
              </a:lnSpc>
              <a:spcBef>
                <a:spcPct val="50000"/>
              </a:spcBef>
            </a:pPr>
            <a:endParaRPr lang="en-GB" sz="2000">
              <a:solidFill>
                <a:srgbClr val="A50021"/>
              </a:solidFill>
              <a:latin typeface="Arial" charset="0"/>
              <a:cs typeface="Times New Roman" pitchFamily="18" charset="0"/>
            </a:endParaRPr>
          </a:p>
          <a:p>
            <a:pPr>
              <a:lnSpc>
                <a:spcPts val="1200"/>
              </a:lnSpc>
              <a:spcBef>
                <a:spcPct val="50000"/>
              </a:spcBef>
            </a:pPr>
            <a:r>
              <a:rPr lang="en-US" sz="2000">
                <a:latin typeface="Arial" charset="0"/>
              </a:rPr>
              <a:t>18</a:t>
            </a:r>
            <a:r>
              <a:rPr lang="en-US" sz="2000" baseline="30000">
                <a:latin typeface="Arial" charset="0"/>
              </a:rPr>
              <a:t>th</a:t>
            </a:r>
            <a:r>
              <a:rPr lang="en-US" sz="2000">
                <a:latin typeface="Arial" charset="0"/>
              </a:rPr>
              <a:t> Meeting CEG-CM</a:t>
            </a:r>
          </a:p>
          <a:p>
            <a:pPr>
              <a:lnSpc>
                <a:spcPts val="1200"/>
              </a:lnSpc>
              <a:spcBef>
                <a:spcPct val="50000"/>
              </a:spcBef>
            </a:pPr>
            <a:endParaRPr lang="en-US" sz="1800">
              <a:latin typeface="Arial" charset="0"/>
            </a:endParaRPr>
          </a:p>
          <a:p>
            <a:r>
              <a:rPr lang="es-ES" sz="2000"/>
              <a:t>St</a:t>
            </a:r>
            <a:r>
              <a:rPr lang="es-ES" sz="2000" b="1"/>
              <a:t>. </a:t>
            </a:r>
            <a:r>
              <a:rPr lang="es-ES" sz="2000"/>
              <a:t>Petersburg</a:t>
            </a:r>
            <a:r>
              <a:rPr lang="es-ES" sz="2000" b="1"/>
              <a:t>,</a:t>
            </a:r>
            <a:r>
              <a:rPr lang="es-ES" sz="2000"/>
              <a:t> Russian Federation</a:t>
            </a:r>
          </a:p>
          <a:p>
            <a:r>
              <a:rPr lang="es-ES" sz="2000"/>
              <a:t>Hotel “Ambassador”</a:t>
            </a:r>
            <a:endParaRPr lang="en-GB" sz="2000"/>
          </a:p>
          <a:p>
            <a:r>
              <a:rPr lang="en-GB" sz="2000"/>
              <a:t>September 28-30, 2010</a:t>
            </a:r>
            <a:endParaRPr lang="de-DE" sz="2000"/>
          </a:p>
        </p:txBody>
      </p:sp>
      <p:sp>
        <p:nvSpPr>
          <p:cNvPr id="74759" name="Rectangle 7"/>
          <p:cNvSpPr>
            <a:spLocks noChangeArrowheads="1"/>
          </p:cNvSpPr>
          <p:nvPr/>
        </p:nvSpPr>
        <p:spPr bwMode="auto">
          <a:xfrm>
            <a:off x="1835150" y="0"/>
            <a:ext cx="57848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b="1">
                <a:solidFill>
                  <a:srgbClr val="A50021"/>
                </a:solidFill>
              </a:rPr>
              <a:t>International Science and Technology Center</a:t>
            </a:r>
            <a:endParaRPr lang="ru-RU" b="1">
              <a:solidFill>
                <a:srgbClr val="A5002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oliennummernplatzhalter 2"/>
          <p:cNvSpPr>
            <a:spLocks noGrp="1"/>
          </p:cNvSpPr>
          <p:nvPr>
            <p:ph type="sldNum" sz="quarter" idx="10"/>
          </p:nvPr>
        </p:nvSpPr>
        <p:spPr/>
        <p:txBody>
          <a:bodyPr/>
          <a:lstStyle/>
          <a:p>
            <a:fld id="{64AC04E8-FE64-46D9-8EE5-9EAB22843C37}" type="slidenum">
              <a:rPr lang="ru-RU"/>
              <a:pPr/>
              <a:t>10</a:t>
            </a:fld>
            <a:endParaRPr lang="ru-RU"/>
          </a:p>
        </p:txBody>
      </p:sp>
      <p:sp>
        <p:nvSpPr>
          <p:cNvPr id="281605" name="Text Box 5"/>
          <p:cNvSpPr txBox="1">
            <a:spLocks noChangeArrowheads="1"/>
          </p:cNvSpPr>
          <p:nvPr/>
        </p:nvSpPr>
        <p:spPr bwMode="auto">
          <a:xfrm>
            <a:off x="1258888" y="103188"/>
            <a:ext cx="6626225"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spcBef>
                <a:spcPct val="50000"/>
              </a:spcBef>
            </a:pPr>
            <a:r>
              <a:rPr lang="en-US" b="1">
                <a:solidFill>
                  <a:srgbClr val="A50021"/>
                </a:solidFill>
                <a:latin typeface="Arial" charset="0"/>
              </a:rPr>
              <a:t>Oxygen diffusion through solid crust </a:t>
            </a:r>
            <a:r>
              <a:rPr lang="en-US" sz="2000" b="1">
                <a:solidFill>
                  <a:srgbClr val="A50021"/>
                </a:solidFill>
                <a:latin typeface="Arial" charset="0"/>
              </a:rPr>
              <a:t>(UO</a:t>
            </a:r>
            <a:r>
              <a:rPr lang="en-US" sz="2000" b="1" baseline="-25000">
                <a:solidFill>
                  <a:srgbClr val="A50021"/>
                </a:solidFill>
                <a:latin typeface="Arial" charset="0"/>
              </a:rPr>
              <a:t>2</a:t>
            </a:r>
            <a:r>
              <a:rPr lang="en-US" sz="2000" b="1">
                <a:solidFill>
                  <a:srgbClr val="A50021"/>
                </a:solidFill>
                <a:latin typeface="Arial" charset="0"/>
              </a:rPr>
              <a:t>+ZrO</a:t>
            </a:r>
            <a:r>
              <a:rPr lang="en-US" sz="2000" b="1" baseline="-25000">
                <a:solidFill>
                  <a:srgbClr val="A50021"/>
                </a:solidFill>
                <a:latin typeface="Arial" charset="0"/>
              </a:rPr>
              <a:t>2</a:t>
            </a:r>
            <a:r>
              <a:rPr lang="en-US" sz="2000" b="1">
                <a:solidFill>
                  <a:srgbClr val="A50021"/>
                </a:solidFill>
                <a:latin typeface="Arial" charset="0"/>
              </a:rPr>
              <a:t> melt)</a:t>
            </a:r>
            <a:endParaRPr lang="ru-RU" sz="2000" b="1">
              <a:solidFill>
                <a:srgbClr val="A50021"/>
              </a:solidFill>
              <a:latin typeface="Arial" charset="0"/>
            </a:endParaRPr>
          </a:p>
        </p:txBody>
      </p:sp>
      <p:sp>
        <p:nvSpPr>
          <p:cNvPr id="281608" name="Rectangle 8"/>
          <p:cNvSpPr>
            <a:spLocks noChangeArrowheads="1"/>
          </p:cNvSpPr>
          <p:nvPr/>
        </p:nvSpPr>
        <p:spPr bwMode="auto">
          <a:xfrm>
            <a:off x="0" y="2514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281675" name="Text Box 75"/>
          <p:cNvSpPr txBox="1">
            <a:spLocks noChangeArrowheads="1"/>
          </p:cNvSpPr>
          <p:nvPr/>
        </p:nvSpPr>
        <p:spPr bwMode="auto">
          <a:xfrm>
            <a:off x="6443663" y="4797425"/>
            <a:ext cx="2376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a:solidFill>
                  <a:srgbClr val="003399"/>
                </a:solidFill>
              </a:rPr>
              <a:t>Solution of diffusion equation </a:t>
            </a:r>
            <a:r>
              <a:rPr lang="en-US" sz="2000">
                <a:solidFill>
                  <a:srgbClr val="003399"/>
                </a:solidFill>
                <a:sym typeface="Symbol" pitchFamily="18" charset="2"/>
              </a:rPr>
              <a:t></a:t>
            </a:r>
            <a:r>
              <a:rPr lang="en-US" sz="2000"/>
              <a:t> </a:t>
            </a:r>
            <a:endParaRPr lang="ru-RU" sz="2000"/>
          </a:p>
        </p:txBody>
      </p:sp>
      <p:graphicFrame>
        <p:nvGraphicFramePr>
          <p:cNvPr id="281679" name="Object 79"/>
          <p:cNvGraphicFramePr>
            <a:graphicFrameLocks noGrp="1" noChangeAspect="1"/>
          </p:cNvGraphicFramePr>
          <p:nvPr>
            <p:ph/>
          </p:nvPr>
        </p:nvGraphicFramePr>
        <p:xfrm>
          <a:off x="8027988" y="5084763"/>
          <a:ext cx="457200" cy="457200"/>
        </p:xfrm>
        <a:graphic>
          <a:graphicData uri="http://schemas.openxmlformats.org/presentationml/2006/ole">
            <mc:AlternateContent xmlns:mc="http://schemas.openxmlformats.org/markup-compatibility/2006">
              <mc:Choice xmlns:v="urn:schemas-microsoft-com:vml" Requires="v">
                <p:oleObj spid="_x0000_s281704" name="Формула" r:id="rId4" imgW="228600" imgH="228600" progId="Equation.3">
                  <p:embed/>
                </p:oleObj>
              </mc:Choice>
              <mc:Fallback>
                <p:oleObj name="Формула" r:id="rId4" imgW="228600" imgH="228600" progId="Equation.3">
                  <p:embed/>
                  <p:pic>
                    <p:nvPicPr>
                      <p:cNvPr id="0" name="Object 7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7988" y="5084763"/>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1699" name="Text Box 99"/>
          <p:cNvSpPr txBox="1">
            <a:spLocks noChangeArrowheads="1"/>
          </p:cNvSpPr>
          <p:nvPr/>
        </p:nvSpPr>
        <p:spPr bwMode="auto">
          <a:xfrm>
            <a:off x="6877050" y="884238"/>
            <a:ext cx="17272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1" hangingPunct="1">
              <a:spcBef>
                <a:spcPct val="50000"/>
              </a:spcBef>
            </a:pPr>
            <a:r>
              <a:rPr lang="en-US" sz="1800">
                <a:latin typeface="Arial" charset="0"/>
              </a:rPr>
              <a:t>Zr-O phase diagram considered as pseudo-binary for U-Zr-O</a:t>
            </a:r>
            <a:endParaRPr lang="ru-RU" sz="1800">
              <a:latin typeface="Arial" charset="0"/>
            </a:endParaRPr>
          </a:p>
        </p:txBody>
      </p:sp>
      <p:grpSp>
        <p:nvGrpSpPr>
          <p:cNvPr id="281703" name="Group 103"/>
          <p:cNvGrpSpPr>
            <a:grpSpLocks/>
          </p:cNvGrpSpPr>
          <p:nvPr/>
        </p:nvGrpSpPr>
        <p:grpSpPr bwMode="auto">
          <a:xfrm>
            <a:off x="1690688" y="836613"/>
            <a:ext cx="5186362" cy="5688012"/>
            <a:chOff x="1065" y="527"/>
            <a:chExt cx="3267" cy="3583"/>
          </a:xfrm>
        </p:grpSpPr>
        <p:sp>
          <p:nvSpPr>
            <p:cNvPr id="281653" name="Text Box 53"/>
            <p:cNvSpPr txBox="1">
              <a:spLocks noChangeArrowheads="1"/>
            </p:cNvSpPr>
            <p:nvPr/>
          </p:nvSpPr>
          <p:spPr bwMode="auto">
            <a:xfrm>
              <a:off x="1473" y="3774"/>
              <a:ext cx="591" cy="336"/>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pPr>
                <a:lnSpc>
                  <a:spcPct val="90000"/>
                </a:lnSpc>
              </a:pPr>
              <a:r>
                <a:rPr lang="en-US" sz="1600">
                  <a:solidFill>
                    <a:srgbClr val="000000"/>
                  </a:solidFill>
                  <a:sym typeface="Symbol" pitchFamily="18" charset="2"/>
                </a:rPr>
                <a:t>U-Zr-O melt</a:t>
              </a:r>
              <a:endParaRPr lang="ru-RU"/>
            </a:p>
          </p:txBody>
        </p:sp>
        <p:grpSp>
          <p:nvGrpSpPr>
            <p:cNvPr id="281687" name="Group 87"/>
            <p:cNvGrpSpPr>
              <a:grpSpLocks/>
            </p:cNvGrpSpPr>
            <p:nvPr/>
          </p:nvGrpSpPr>
          <p:grpSpPr bwMode="auto">
            <a:xfrm>
              <a:off x="1460" y="2704"/>
              <a:ext cx="2145" cy="1346"/>
              <a:chOff x="3379" y="1117"/>
              <a:chExt cx="2145" cy="1346"/>
            </a:xfrm>
          </p:grpSpPr>
          <p:sp>
            <p:nvSpPr>
              <p:cNvPr id="281643" name="Line 43"/>
              <p:cNvSpPr>
                <a:spLocks noChangeShapeType="1"/>
              </p:cNvSpPr>
              <p:nvPr/>
            </p:nvSpPr>
            <p:spPr bwMode="auto">
              <a:xfrm>
                <a:off x="3379" y="1210"/>
                <a:ext cx="0" cy="987"/>
              </a:xfrm>
              <a:prstGeom prst="line">
                <a:avLst/>
              </a:prstGeom>
              <a:noFill/>
              <a:ln w="12700" cap="sq">
                <a:solidFill>
                  <a:srgbClr val="000000"/>
                </a:solidFill>
                <a:round/>
                <a:headEnd type="triangle"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44" name="Text Box 44"/>
              <p:cNvSpPr txBox="1">
                <a:spLocks noChangeArrowheads="1"/>
              </p:cNvSpPr>
              <p:nvPr/>
            </p:nvSpPr>
            <p:spPr bwMode="auto">
              <a:xfrm>
                <a:off x="3523" y="1117"/>
                <a:ext cx="209" cy="212"/>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r>
                  <a:rPr lang="en-US" sz="1600" b="1">
                    <a:solidFill>
                      <a:srgbClr val="008000"/>
                    </a:solidFill>
                  </a:rPr>
                  <a:t>T</a:t>
                </a:r>
                <a:endParaRPr lang="ru-RU" b="1">
                  <a:solidFill>
                    <a:srgbClr val="008000"/>
                  </a:solidFill>
                </a:endParaRPr>
              </a:p>
            </p:txBody>
          </p:sp>
          <p:sp>
            <p:nvSpPr>
              <p:cNvPr id="281645" name="Line 45"/>
              <p:cNvSpPr>
                <a:spLocks noChangeShapeType="1"/>
              </p:cNvSpPr>
              <p:nvPr/>
            </p:nvSpPr>
            <p:spPr bwMode="auto">
              <a:xfrm>
                <a:off x="3379" y="2205"/>
                <a:ext cx="1950" cy="0"/>
              </a:xfrm>
              <a:prstGeom prst="line">
                <a:avLst/>
              </a:prstGeom>
              <a:noFill/>
              <a:ln w="12700" cap="sq">
                <a:solidFill>
                  <a:srgbClr val="000000"/>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46" name="Line 46"/>
              <p:cNvSpPr>
                <a:spLocks noChangeShapeType="1"/>
              </p:cNvSpPr>
              <p:nvPr/>
            </p:nvSpPr>
            <p:spPr bwMode="auto">
              <a:xfrm>
                <a:off x="3909" y="1330"/>
                <a:ext cx="0" cy="858"/>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47" name="Line 47"/>
              <p:cNvSpPr>
                <a:spLocks noChangeShapeType="1"/>
              </p:cNvSpPr>
              <p:nvPr/>
            </p:nvSpPr>
            <p:spPr bwMode="auto">
              <a:xfrm>
                <a:off x="4868" y="1330"/>
                <a:ext cx="0" cy="858"/>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48" name="Line 48"/>
              <p:cNvSpPr>
                <a:spLocks noChangeShapeType="1"/>
              </p:cNvSpPr>
              <p:nvPr/>
            </p:nvSpPr>
            <p:spPr bwMode="auto">
              <a:xfrm>
                <a:off x="3379" y="1298"/>
                <a:ext cx="453" cy="0"/>
              </a:xfrm>
              <a:prstGeom prst="line">
                <a:avLst/>
              </a:prstGeom>
              <a:noFill/>
              <a:ln w="12700" cap="sq">
                <a:solidFill>
                  <a:srgbClr val="339966"/>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49" name="Line 49"/>
              <p:cNvSpPr>
                <a:spLocks noChangeShapeType="1"/>
              </p:cNvSpPr>
              <p:nvPr/>
            </p:nvSpPr>
            <p:spPr bwMode="auto">
              <a:xfrm>
                <a:off x="3919" y="1385"/>
                <a:ext cx="959" cy="378"/>
              </a:xfrm>
              <a:prstGeom prst="line">
                <a:avLst/>
              </a:prstGeom>
              <a:noFill/>
              <a:ln w="12700" cap="sq">
                <a:solidFill>
                  <a:srgbClr val="008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51" name="Text Box 51"/>
              <p:cNvSpPr txBox="1">
                <a:spLocks noChangeArrowheads="1"/>
              </p:cNvSpPr>
              <p:nvPr/>
            </p:nvSpPr>
            <p:spPr bwMode="auto">
              <a:xfrm>
                <a:off x="3832" y="1570"/>
                <a:ext cx="590" cy="231"/>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pPr algn="l"/>
                <a:r>
                  <a:rPr lang="en-US" sz="1800" b="1">
                    <a:solidFill>
                      <a:srgbClr val="FF3300"/>
                    </a:solidFill>
                    <a:sym typeface="Symbol" pitchFamily="18" charset="2"/>
                  </a:rPr>
                  <a:t>c</a:t>
                </a:r>
                <a:r>
                  <a:rPr lang="en-US" sz="1800" b="1" i="1" baseline="-25000">
                    <a:solidFill>
                      <a:srgbClr val="FF3300"/>
                    </a:solidFill>
                  </a:rPr>
                  <a:t>min</a:t>
                </a:r>
                <a:r>
                  <a:rPr lang="en-US" sz="1800" b="1">
                    <a:solidFill>
                      <a:srgbClr val="FF3300"/>
                    </a:solidFill>
                  </a:rPr>
                  <a:t>(T</a:t>
                </a:r>
                <a:r>
                  <a:rPr lang="en-US" sz="1800" b="1" baseline="-25000">
                    <a:solidFill>
                      <a:srgbClr val="FF3300"/>
                    </a:solidFill>
                  </a:rPr>
                  <a:t>+</a:t>
                </a:r>
                <a:r>
                  <a:rPr lang="en-US" sz="1800" b="1">
                    <a:solidFill>
                      <a:srgbClr val="FF3300"/>
                    </a:solidFill>
                  </a:rPr>
                  <a:t>)</a:t>
                </a:r>
                <a:endParaRPr lang="ru-RU" sz="1800" b="1">
                  <a:solidFill>
                    <a:srgbClr val="FF3300"/>
                  </a:solidFill>
                </a:endParaRPr>
              </a:p>
            </p:txBody>
          </p:sp>
          <p:sp>
            <p:nvSpPr>
              <p:cNvPr id="281652" name="Text Box 52"/>
              <p:cNvSpPr txBox="1">
                <a:spLocks noChangeArrowheads="1"/>
              </p:cNvSpPr>
              <p:nvPr/>
            </p:nvSpPr>
            <p:spPr bwMode="auto">
              <a:xfrm>
                <a:off x="3469" y="1434"/>
                <a:ext cx="260" cy="212"/>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pPr algn="l"/>
                <a:r>
                  <a:rPr lang="en-US" sz="1600" b="1" i="1">
                    <a:solidFill>
                      <a:srgbClr val="FF3300"/>
                    </a:solidFill>
                  </a:rPr>
                  <a:t>c</a:t>
                </a:r>
                <a:r>
                  <a:rPr lang="en-US" sz="1600" b="1" i="1" baseline="-25000">
                    <a:solidFill>
                      <a:srgbClr val="FF3300"/>
                    </a:solidFill>
                  </a:rPr>
                  <a:t>O</a:t>
                </a:r>
                <a:endParaRPr lang="ru-RU" b="1">
                  <a:solidFill>
                    <a:srgbClr val="FF3300"/>
                  </a:solidFill>
                </a:endParaRPr>
              </a:p>
            </p:txBody>
          </p:sp>
          <p:sp>
            <p:nvSpPr>
              <p:cNvPr id="281654" name="Text Box 54"/>
              <p:cNvSpPr txBox="1">
                <a:spLocks noChangeArrowheads="1"/>
              </p:cNvSpPr>
              <p:nvPr/>
            </p:nvSpPr>
            <p:spPr bwMode="auto">
              <a:xfrm>
                <a:off x="4150" y="2205"/>
                <a:ext cx="627" cy="212"/>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r>
                  <a:rPr lang="en-US" sz="1600">
                    <a:solidFill>
                      <a:srgbClr val="000000"/>
                    </a:solidFill>
                  </a:rPr>
                  <a:t>(U,Zr)O</a:t>
                </a:r>
                <a:r>
                  <a:rPr lang="en-US" sz="1600" baseline="-25000">
                    <a:solidFill>
                      <a:srgbClr val="000000"/>
                    </a:solidFill>
                  </a:rPr>
                  <a:t>2</a:t>
                </a:r>
                <a:endParaRPr lang="ru-RU"/>
              </a:p>
            </p:txBody>
          </p:sp>
          <p:sp>
            <p:nvSpPr>
              <p:cNvPr id="281655" name="Text Box 55"/>
              <p:cNvSpPr txBox="1">
                <a:spLocks noChangeArrowheads="1"/>
              </p:cNvSpPr>
              <p:nvPr/>
            </p:nvSpPr>
            <p:spPr bwMode="auto">
              <a:xfrm>
                <a:off x="5284" y="2160"/>
                <a:ext cx="240" cy="212"/>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r>
                  <a:rPr lang="en-US" sz="1600" i="1">
                    <a:solidFill>
                      <a:srgbClr val="000000"/>
                    </a:solidFill>
                  </a:rPr>
                  <a:t>x</a:t>
                </a:r>
                <a:endParaRPr lang="ru-RU"/>
              </a:p>
            </p:txBody>
          </p:sp>
          <p:sp>
            <p:nvSpPr>
              <p:cNvPr id="281656" name="Arc 56"/>
              <p:cNvSpPr>
                <a:spLocks/>
              </p:cNvSpPr>
              <p:nvPr/>
            </p:nvSpPr>
            <p:spPr bwMode="auto">
              <a:xfrm>
                <a:off x="3787" y="1434"/>
                <a:ext cx="136"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1657" name="Line 57"/>
              <p:cNvSpPr>
                <a:spLocks noChangeShapeType="1"/>
              </p:cNvSpPr>
              <p:nvPr/>
            </p:nvSpPr>
            <p:spPr bwMode="auto">
              <a:xfrm flipH="1">
                <a:off x="3379" y="1434"/>
                <a:ext cx="408" cy="0"/>
              </a:xfrm>
              <a:prstGeom prst="line">
                <a:avLst/>
              </a:prstGeom>
              <a:noFill/>
              <a:ln w="38100" cap="sq">
                <a:solidFill>
                  <a:srgbClr val="FF33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658" name="Arc 58"/>
              <p:cNvSpPr>
                <a:spLocks/>
              </p:cNvSpPr>
              <p:nvPr/>
            </p:nvSpPr>
            <p:spPr bwMode="auto">
              <a:xfrm>
                <a:off x="3787" y="1298"/>
                <a:ext cx="136" cy="9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sq">
                <a:solidFill>
                  <a:srgbClr val="0080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1659" name="Text Box 59"/>
              <p:cNvSpPr txBox="1">
                <a:spLocks noChangeArrowheads="1"/>
              </p:cNvSpPr>
              <p:nvPr/>
            </p:nvSpPr>
            <p:spPr bwMode="auto">
              <a:xfrm>
                <a:off x="5012" y="2251"/>
                <a:ext cx="36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SS</a:t>
                </a:r>
                <a:endParaRPr lang="ru-RU" sz="1600"/>
              </a:p>
            </p:txBody>
          </p:sp>
          <p:sp>
            <p:nvSpPr>
              <p:cNvPr id="281660" name="Line 60"/>
              <p:cNvSpPr>
                <a:spLocks noChangeShapeType="1"/>
              </p:cNvSpPr>
              <p:nvPr/>
            </p:nvSpPr>
            <p:spPr bwMode="auto">
              <a:xfrm>
                <a:off x="4876" y="1978"/>
                <a:ext cx="226" cy="136"/>
              </a:xfrm>
              <a:prstGeom prst="line">
                <a:avLst/>
              </a:prstGeom>
              <a:noFill/>
              <a:ln w="28575"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661" name="Text Box 61"/>
              <p:cNvSpPr txBox="1">
                <a:spLocks noChangeArrowheads="1"/>
              </p:cNvSpPr>
              <p:nvPr/>
            </p:nvSpPr>
            <p:spPr bwMode="auto">
              <a:xfrm>
                <a:off x="4967" y="1797"/>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i="1"/>
                  <a:t>J</a:t>
                </a:r>
                <a:r>
                  <a:rPr lang="en-US" sz="1800" i="1" baseline="-25000"/>
                  <a:t>ox</a:t>
                </a:r>
                <a:endParaRPr lang="ru-RU" sz="1800" i="1"/>
              </a:p>
            </p:txBody>
          </p:sp>
          <p:sp>
            <p:nvSpPr>
              <p:cNvPr id="281662" name="Text Box 62"/>
              <p:cNvSpPr txBox="1">
                <a:spLocks noChangeArrowheads="1"/>
              </p:cNvSpPr>
              <p:nvPr/>
            </p:nvSpPr>
            <p:spPr bwMode="auto">
              <a:xfrm>
                <a:off x="3787" y="1208"/>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8000"/>
                    </a:solidFill>
                  </a:rPr>
                  <a:t>T</a:t>
                </a:r>
                <a:r>
                  <a:rPr lang="en-US" sz="1800" b="1" baseline="-25000">
                    <a:solidFill>
                      <a:srgbClr val="008000"/>
                    </a:solidFill>
                  </a:rPr>
                  <a:t>+</a:t>
                </a:r>
                <a:endParaRPr lang="ru-RU" sz="1800" b="1">
                  <a:solidFill>
                    <a:srgbClr val="008000"/>
                  </a:solidFill>
                </a:endParaRPr>
              </a:p>
            </p:txBody>
          </p:sp>
          <p:sp>
            <p:nvSpPr>
              <p:cNvPr id="281663" name="Text Box 63"/>
              <p:cNvSpPr txBox="1">
                <a:spLocks noChangeArrowheads="1"/>
              </p:cNvSpPr>
              <p:nvPr/>
            </p:nvSpPr>
            <p:spPr bwMode="auto">
              <a:xfrm>
                <a:off x="4558" y="1480"/>
                <a:ext cx="4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1">
                    <a:solidFill>
                      <a:srgbClr val="008000"/>
                    </a:solidFill>
                  </a:rPr>
                  <a:t>T</a:t>
                </a:r>
                <a:r>
                  <a:rPr lang="en-US" sz="1800" b="1" baseline="-25000">
                    <a:solidFill>
                      <a:srgbClr val="008000"/>
                    </a:solidFill>
                  </a:rPr>
                  <a:t>-</a:t>
                </a:r>
                <a:endParaRPr lang="ru-RU" sz="1800" b="1">
                  <a:solidFill>
                    <a:srgbClr val="008000"/>
                  </a:solidFill>
                </a:endParaRPr>
              </a:p>
            </p:txBody>
          </p:sp>
          <p:sp>
            <p:nvSpPr>
              <p:cNvPr id="281664" name="Text Box 64"/>
              <p:cNvSpPr txBox="1">
                <a:spLocks noChangeArrowheads="1"/>
              </p:cNvSpPr>
              <p:nvPr/>
            </p:nvSpPr>
            <p:spPr bwMode="auto">
              <a:xfrm>
                <a:off x="4377" y="1797"/>
                <a:ext cx="635" cy="231"/>
              </a:xfrm>
              <a:prstGeom prst="rect">
                <a:avLst/>
              </a:prstGeom>
              <a:noFill/>
              <a:ln>
                <a:noFill/>
              </a:ln>
              <a:effectLst/>
              <a:extLst>
                <a:ext uri="{909E8E84-426E-40DD-AFC4-6F175D3DCCD1}">
                  <a14:hiddenFill xmlns:a14="http://schemas.microsoft.com/office/drawing/2010/main">
                    <a:solidFill>
                      <a:srgbClr val="6600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B2B2B2"/>
                      </a:outerShdw>
                    </a:effectLst>
                  </a14:hiddenEffects>
                </a:ext>
              </a:extLst>
            </p:spPr>
            <p:txBody>
              <a:bodyPr>
                <a:spAutoFit/>
              </a:bodyPr>
              <a:lstStyle/>
              <a:p>
                <a:pPr algn="l"/>
                <a:r>
                  <a:rPr lang="en-US" sz="1800" b="1">
                    <a:solidFill>
                      <a:srgbClr val="FF3300"/>
                    </a:solidFill>
                    <a:sym typeface="Symbol" pitchFamily="18" charset="2"/>
                  </a:rPr>
                  <a:t>c</a:t>
                </a:r>
                <a:r>
                  <a:rPr lang="en-US" sz="1800" b="1" i="1" baseline="-25000">
                    <a:solidFill>
                      <a:srgbClr val="FF3300"/>
                    </a:solidFill>
                  </a:rPr>
                  <a:t>min</a:t>
                </a:r>
                <a:r>
                  <a:rPr lang="en-US" sz="1800" b="1">
                    <a:solidFill>
                      <a:srgbClr val="FF3300"/>
                    </a:solidFill>
                  </a:rPr>
                  <a:t>(T</a:t>
                </a:r>
                <a:r>
                  <a:rPr lang="en-US" sz="1800" b="1" baseline="-25000">
                    <a:solidFill>
                      <a:srgbClr val="FF3300"/>
                    </a:solidFill>
                  </a:rPr>
                  <a:t>-</a:t>
                </a:r>
                <a:r>
                  <a:rPr lang="en-US" sz="1800" b="1">
                    <a:solidFill>
                      <a:srgbClr val="FF3300"/>
                    </a:solidFill>
                  </a:rPr>
                  <a:t>)</a:t>
                </a:r>
                <a:endParaRPr lang="ru-RU" sz="1800" b="1">
                  <a:solidFill>
                    <a:srgbClr val="FF3300"/>
                  </a:solidFill>
                </a:endParaRPr>
              </a:p>
            </p:txBody>
          </p:sp>
          <p:sp>
            <p:nvSpPr>
              <p:cNvPr id="281665" name="Arc 65"/>
              <p:cNvSpPr>
                <a:spLocks/>
              </p:cNvSpPr>
              <p:nvPr/>
            </p:nvSpPr>
            <p:spPr bwMode="auto">
              <a:xfrm>
                <a:off x="3923" y="1525"/>
                <a:ext cx="953" cy="45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cap="sq">
                <a:solidFill>
                  <a:srgbClr val="FF3300"/>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1684" name="Line 84"/>
              <p:cNvSpPr>
                <a:spLocks noChangeShapeType="1"/>
              </p:cNvSpPr>
              <p:nvPr/>
            </p:nvSpPr>
            <p:spPr bwMode="auto">
              <a:xfrm>
                <a:off x="4981" y="1344"/>
                <a:ext cx="0" cy="858"/>
              </a:xfrm>
              <a:prstGeom prst="line">
                <a:avLst/>
              </a:prstGeom>
              <a:noFill/>
              <a:ln w="12700">
                <a:solidFill>
                  <a:srgbClr val="00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B2B2B2"/>
                      </a:outerShdw>
                    </a:effectLst>
                  </a14:hiddenEffects>
                </a:ext>
              </a:extLst>
            </p:spPr>
            <p:txBody>
              <a:bodyPr/>
              <a:lstStyle/>
              <a:p>
                <a:endParaRPr lang="de-DE"/>
              </a:p>
            </p:txBody>
          </p:sp>
          <p:sp>
            <p:nvSpPr>
              <p:cNvPr id="281686" name="Text Box 86"/>
              <p:cNvSpPr txBox="1">
                <a:spLocks noChangeArrowheads="1"/>
              </p:cNvSpPr>
              <p:nvPr/>
            </p:nvSpPr>
            <p:spPr bwMode="auto">
              <a:xfrm>
                <a:off x="4738" y="2220"/>
                <a:ext cx="41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FeO</a:t>
                </a:r>
                <a:endParaRPr lang="ru-RU" sz="1600"/>
              </a:p>
            </p:txBody>
          </p:sp>
        </p:grpSp>
        <p:pic>
          <p:nvPicPr>
            <p:cNvPr id="281609" name="Picture 9" descr="PD Zr-O c 22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 y="753"/>
              <a:ext cx="3267" cy="1918"/>
            </a:xfrm>
            <a:prstGeom prst="rect">
              <a:avLst/>
            </a:prstGeom>
            <a:noFill/>
            <a:extLst>
              <a:ext uri="{909E8E84-426E-40DD-AFC4-6F175D3DCCD1}">
                <a14:hiddenFill xmlns:a14="http://schemas.microsoft.com/office/drawing/2010/main">
                  <a:solidFill>
                    <a:srgbClr val="FFFFFF"/>
                  </a:solidFill>
                </a14:hiddenFill>
              </a:ext>
            </a:extLst>
          </p:spPr>
        </p:pic>
        <p:sp>
          <p:nvSpPr>
            <p:cNvPr id="281640" name="Line 40"/>
            <p:cNvSpPr>
              <a:spLocks noChangeShapeType="1"/>
            </p:cNvSpPr>
            <p:nvPr/>
          </p:nvSpPr>
          <p:spPr bwMode="auto">
            <a:xfrm flipV="1">
              <a:off x="2041" y="799"/>
              <a:ext cx="1973" cy="2178"/>
            </a:xfrm>
            <a:prstGeom prst="line">
              <a:avLst/>
            </a:prstGeom>
            <a:noFill/>
            <a:ln w="12700">
              <a:solidFill>
                <a:schemeClr val="tx1"/>
              </a:solidFill>
              <a:prstDash val="dash"/>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690" name="AutoShape 90"/>
            <p:cNvSpPr>
              <a:spLocks noChangeAspect="1" noChangeArrowheads="1"/>
            </p:cNvSpPr>
            <p:nvPr/>
          </p:nvSpPr>
          <p:spPr bwMode="auto">
            <a:xfrm>
              <a:off x="3969" y="527"/>
              <a:ext cx="136" cy="136"/>
            </a:xfrm>
            <a:prstGeom prst="star5">
              <a:avLst/>
            </a:prstGeom>
            <a:solidFill>
              <a:srgbClr val="FF0000"/>
            </a:solidFill>
            <a:ln w="635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81691" name="Line 91"/>
            <p:cNvSpPr>
              <a:spLocks noChangeShapeType="1"/>
            </p:cNvSpPr>
            <p:nvPr/>
          </p:nvSpPr>
          <p:spPr bwMode="auto">
            <a:xfrm flipH="1">
              <a:off x="3969" y="799"/>
              <a:ext cx="45" cy="1134"/>
            </a:xfrm>
            <a:prstGeom prst="line">
              <a:avLst/>
            </a:prstGeom>
            <a:noFill/>
            <a:ln w="31750">
              <a:solidFill>
                <a:srgbClr val="FF33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692" name="Line 92"/>
            <p:cNvSpPr>
              <a:spLocks noChangeShapeType="1"/>
            </p:cNvSpPr>
            <p:nvPr/>
          </p:nvSpPr>
          <p:spPr bwMode="auto">
            <a:xfrm>
              <a:off x="4014" y="663"/>
              <a:ext cx="0" cy="182"/>
            </a:xfrm>
            <a:prstGeom prst="line">
              <a:avLst/>
            </a:prstGeom>
            <a:noFill/>
            <a:ln w="31750">
              <a:solidFill>
                <a:srgbClr val="FF33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694" name="Line 94"/>
            <p:cNvSpPr>
              <a:spLocks noChangeShapeType="1"/>
            </p:cNvSpPr>
            <p:nvPr/>
          </p:nvSpPr>
          <p:spPr bwMode="auto">
            <a:xfrm flipV="1">
              <a:off x="2970" y="1933"/>
              <a:ext cx="953" cy="1406"/>
            </a:xfrm>
            <a:prstGeom prst="line">
              <a:avLst/>
            </a:prstGeom>
            <a:noFill/>
            <a:ln w="12700">
              <a:solidFill>
                <a:schemeClr val="tx1"/>
              </a:solidFill>
              <a:prstDash val="dash"/>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701" name="Line 101"/>
            <p:cNvSpPr>
              <a:spLocks noChangeShapeType="1"/>
            </p:cNvSpPr>
            <p:nvPr/>
          </p:nvSpPr>
          <p:spPr bwMode="auto">
            <a:xfrm>
              <a:off x="1882" y="3022"/>
              <a:ext cx="1089" cy="0"/>
            </a:xfrm>
            <a:prstGeom prst="line">
              <a:avLst/>
            </a:prstGeom>
            <a:noFill/>
            <a:ln w="19050">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1702" name="Text Box 102"/>
            <p:cNvSpPr txBox="1">
              <a:spLocks noChangeArrowheads="1"/>
            </p:cNvSpPr>
            <p:nvPr/>
          </p:nvSpPr>
          <p:spPr bwMode="auto">
            <a:xfrm>
              <a:off x="2336" y="2875"/>
              <a:ext cx="54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i="1"/>
                <a:t>t </a:t>
              </a:r>
              <a:r>
                <a:rPr lang="en-US" sz="1400"/>
                <a:t>= 0</a:t>
              </a:r>
              <a:endParaRPr lang="ru-RU" sz="1400" i="1"/>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3"/>
          <p:cNvSpPr>
            <a:spLocks noGrp="1"/>
          </p:cNvSpPr>
          <p:nvPr>
            <p:ph type="sldNum" sz="quarter" idx="10"/>
          </p:nvPr>
        </p:nvSpPr>
        <p:spPr/>
        <p:txBody>
          <a:bodyPr/>
          <a:lstStyle/>
          <a:p>
            <a:fld id="{4F98B166-BCE9-4A8A-9F6F-6CD45A9D88E7}" type="slidenum">
              <a:rPr lang="ru-RU"/>
              <a:pPr/>
              <a:t>11</a:t>
            </a:fld>
            <a:endParaRPr lang="ru-RU"/>
          </a:p>
        </p:txBody>
      </p:sp>
      <p:sp>
        <p:nvSpPr>
          <p:cNvPr id="288770" name="Rectangle 2"/>
          <p:cNvSpPr>
            <a:spLocks noGrp="1" noChangeArrowheads="1"/>
          </p:cNvSpPr>
          <p:nvPr>
            <p:ph type="title"/>
          </p:nvPr>
        </p:nvSpPr>
        <p:spPr bwMode="auto">
          <a:xfrm>
            <a:off x="1692275" y="115888"/>
            <a:ext cx="5759450" cy="777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SS oxidation model</a:t>
            </a:r>
            <a:endParaRPr lang="ru-RU" sz="2400">
              <a:solidFill>
                <a:srgbClr val="A50021"/>
              </a:solidFill>
              <a:latin typeface="Arial" charset="0"/>
            </a:endParaRPr>
          </a:p>
        </p:txBody>
      </p:sp>
      <p:sp>
        <p:nvSpPr>
          <p:cNvPr id="288771" name="Rectangle 3"/>
          <p:cNvSpPr>
            <a:spLocks noGrp="1" noChangeArrowheads="1"/>
          </p:cNvSpPr>
          <p:nvPr>
            <p:ph type="body" idx="1"/>
          </p:nvPr>
        </p:nvSpPr>
        <p:spPr bwMode="auto">
          <a:xfrm>
            <a:off x="601663" y="1125538"/>
            <a:ext cx="4114800" cy="4603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a:solidFill>
                  <a:srgbClr val="003399"/>
                </a:solidFill>
                <a:latin typeface="Arial" charset="0"/>
              </a:rPr>
              <a:t>SVECHA model</a:t>
            </a:r>
            <a:endParaRPr lang="ru-RU" sz="2400">
              <a:solidFill>
                <a:srgbClr val="003399"/>
              </a:solidFill>
              <a:latin typeface="Arial" charset="0"/>
            </a:endParaRPr>
          </a:p>
        </p:txBody>
      </p:sp>
      <p:pic>
        <p:nvPicPr>
          <p:cNvPr id="2887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989138"/>
            <a:ext cx="4103687" cy="202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5" name="Text Box 7"/>
          <p:cNvSpPr txBox="1">
            <a:spLocks noChangeArrowheads="1"/>
          </p:cNvSpPr>
          <p:nvPr/>
        </p:nvSpPr>
        <p:spPr bwMode="auto">
          <a:xfrm>
            <a:off x="684213" y="4149725"/>
            <a:ext cx="38877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sz="2000">
                <a:latin typeface="Arial" charset="0"/>
              </a:rPr>
              <a:t>Parabolic correlation from METCOR tests (</a:t>
            </a:r>
            <a:r>
              <a:rPr lang="en-US" sz="2000">
                <a:solidFill>
                  <a:srgbClr val="003399"/>
                </a:solidFill>
                <a:latin typeface="Arial" charset="0"/>
              </a:rPr>
              <a:t>15 Kh2NMFA</a:t>
            </a:r>
            <a:r>
              <a:rPr lang="ru-RU" sz="2000">
                <a:latin typeface="Arial" charset="0"/>
              </a:rPr>
              <a:t> </a:t>
            </a:r>
            <a:r>
              <a:rPr lang="en-US" sz="2000">
                <a:latin typeface="Arial" charset="0"/>
              </a:rPr>
              <a:t>vessel steel)</a:t>
            </a:r>
            <a:endParaRPr lang="ru-RU" sz="2000">
              <a:latin typeface="Arial" charset="0"/>
            </a:endParaRPr>
          </a:p>
        </p:txBody>
      </p:sp>
      <p:sp>
        <p:nvSpPr>
          <p:cNvPr id="288776" name="Text Box 8"/>
          <p:cNvSpPr txBox="1">
            <a:spLocks noChangeArrowheads="1"/>
          </p:cNvSpPr>
          <p:nvPr/>
        </p:nvSpPr>
        <p:spPr bwMode="auto">
          <a:xfrm>
            <a:off x="611188" y="5159375"/>
            <a:ext cx="792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5125" indent="-365125"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50000"/>
              </a:spcBef>
              <a:buFontTx/>
              <a:buChar char="•"/>
            </a:pPr>
            <a:r>
              <a:rPr lang="en-US" sz="2000">
                <a:latin typeface="Arial" charset="0"/>
              </a:rPr>
              <a:t>“Oxygen starvation” regime:  </a:t>
            </a:r>
            <a:r>
              <a:rPr lang="en-US" sz="2000">
                <a:solidFill>
                  <a:srgbClr val="003399"/>
                </a:solidFill>
                <a:latin typeface="Arial" charset="0"/>
              </a:rPr>
              <a:t>oxygen flux </a:t>
            </a:r>
            <a:r>
              <a:rPr lang="en-US" sz="2000" i="1">
                <a:solidFill>
                  <a:srgbClr val="003399"/>
                </a:solidFill>
                <a:latin typeface="Arial" charset="0"/>
              </a:rPr>
              <a:t>J</a:t>
            </a:r>
            <a:r>
              <a:rPr lang="en-US" sz="2000" i="1" baseline="-25000">
                <a:solidFill>
                  <a:srgbClr val="003399"/>
                </a:solidFill>
                <a:latin typeface="Arial" charset="0"/>
              </a:rPr>
              <a:t>ox</a:t>
            </a:r>
            <a:r>
              <a:rPr lang="en-US" sz="2000" i="1">
                <a:solidFill>
                  <a:srgbClr val="003399"/>
                </a:solidFill>
                <a:latin typeface="Arial" charset="0"/>
              </a:rPr>
              <a:t> </a:t>
            </a:r>
            <a:r>
              <a:rPr lang="en-US" sz="2000">
                <a:solidFill>
                  <a:srgbClr val="003399"/>
                </a:solidFill>
                <a:latin typeface="Arial" charset="0"/>
              </a:rPr>
              <a:t>through the crust (above calculated) is rate controlling during relatively long period of interactions</a:t>
            </a:r>
            <a:endParaRPr lang="ru-RU" sz="1800">
              <a:solidFill>
                <a:srgbClr val="003399"/>
              </a:solidFill>
              <a:latin typeface="Arial" charset="0"/>
            </a:endParaRPr>
          </a:p>
        </p:txBody>
      </p:sp>
      <p:pic>
        <p:nvPicPr>
          <p:cNvPr id="28877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8375" y="1322388"/>
            <a:ext cx="4041775"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8778" name="Text Box 10"/>
          <p:cNvSpPr txBox="1">
            <a:spLocks noChangeArrowheads="1"/>
          </p:cNvSpPr>
          <p:nvPr/>
        </p:nvSpPr>
        <p:spPr bwMode="auto">
          <a:xfrm>
            <a:off x="6227763" y="908050"/>
            <a:ext cx="2087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latin typeface="Arial" charset="0"/>
              </a:rPr>
              <a:t>T=1273 K</a:t>
            </a:r>
            <a:endParaRPr lang="ru-RU" sz="1800">
              <a:latin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3"/>
          <p:cNvSpPr>
            <a:spLocks noGrp="1"/>
          </p:cNvSpPr>
          <p:nvPr>
            <p:ph type="sldNum" sz="quarter" idx="10"/>
          </p:nvPr>
        </p:nvSpPr>
        <p:spPr/>
        <p:txBody>
          <a:bodyPr/>
          <a:lstStyle/>
          <a:p>
            <a:fld id="{47DDD6F6-1972-4651-9C29-8DEE2E7810DF}" type="slidenum">
              <a:rPr lang="ru-RU"/>
              <a:pPr/>
              <a:t>12</a:t>
            </a:fld>
            <a:endParaRPr lang="ru-RU"/>
          </a:p>
        </p:txBody>
      </p:sp>
      <p:sp>
        <p:nvSpPr>
          <p:cNvPr id="389122" name="Rectangle 2"/>
          <p:cNvSpPr>
            <a:spLocks noGrp="1" noChangeArrowheads="1"/>
          </p:cNvSpPr>
          <p:nvPr>
            <p:ph type="title"/>
          </p:nvPr>
        </p:nvSpPr>
        <p:spPr bwMode="auto">
          <a:xfrm>
            <a:off x="1692275" y="115888"/>
            <a:ext cx="5759450" cy="777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METCOR observations</a:t>
            </a:r>
            <a:endParaRPr lang="ru-RU" sz="2400">
              <a:solidFill>
                <a:srgbClr val="A50021"/>
              </a:solidFill>
              <a:latin typeface="Arial" charset="0"/>
            </a:endParaRPr>
          </a:p>
        </p:txBody>
      </p:sp>
      <p:sp>
        <p:nvSpPr>
          <p:cNvPr id="389124" name="Text Box 4"/>
          <p:cNvSpPr txBox="1">
            <a:spLocks noChangeArrowheads="1"/>
          </p:cNvSpPr>
          <p:nvPr/>
        </p:nvSpPr>
        <p:spPr bwMode="auto">
          <a:xfrm>
            <a:off x="395288" y="4724400"/>
            <a:ext cx="8280400" cy="1717675"/>
          </a:xfrm>
          <a:prstGeom prst="rect">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7800" indent="-177800"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5000"/>
              </a:lnSpc>
              <a:spcBef>
                <a:spcPct val="25000"/>
              </a:spcBef>
            </a:pPr>
            <a:r>
              <a:rPr lang="en-US" sz="2000" b="1">
                <a:solidFill>
                  <a:srgbClr val="A50021"/>
                </a:solidFill>
                <a:latin typeface="Arial" charset="0"/>
              </a:rPr>
              <a:t>	</a:t>
            </a:r>
            <a:r>
              <a:rPr lang="en-US" b="1">
                <a:solidFill>
                  <a:srgbClr val="A50021"/>
                </a:solidFill>
                <a:latin typeface="Arial" charset="0"/>
              </a:rPr>
              <a:t>Conclusions:</a:t>
            </a:r>
            <a:r>
              <a:rPr lang="en-US" sz="2000">
                <a:latin typeface="Arial" charset="0"/>
              </a:rPr>
              <a:t> </a:t>
            </a:r>
          </a:p>
          <a:p>
            <a:pPr algn="just">
              <a:lnSpc>
                <a:spcPct val="95000"/>
              </a:lnSpc>
              <a:spcBef>
                <a:spcPct val="25000"/>
              </a:spcBef>
              <a:buFontTx/>
              <a:buChar char="•"/>
            </a:pPr>
            <a:r>
              <a:rPr lang="en-US" sz="1800">
                <a:latin typeface="Arial" charset="0"/>
              </a:rPr>
              <a:t>In “low temperature” tests corrosion thickness (</a:t>
            </a:r>
            <a:r>
              <a:rPr lang="en-US" sz="1800">
                <a:latin typeface="Arial" charset="0"/>
                <a:sym typeface="Symbol" pitchFamily="18" charset="2"/>
              </a:rPr>
              <a:t> 1 mm)</a:t>
            </a:r>
            <a:r>
              <a:rPr lang="en-US" sz="1800">
                <a:latin typeface="Arial" charset="0"/>
              </a:rPr>
              <a:t> roughly coincides with FeO thickness (i.e. steel is “substituted” by oxide), whereas in “high temperature” tests</a:t>
            </a:r>
            <a:r>
              <a:rPr lang="en-US" sz="1800"/>
              <a:t> </a:t>
            </a:r>
            <a:r>
              <a:rPr lang="en-US" sz="1800">
                <a:latin typeface="Arial" charset="0"/>
              </a:rPr>
              <a:t>FeO (</a:t>
            </a:r>
            <a:r>
              <a:rPr lang="en-US" sz="1800">
                <a:latin typeface="Arial" charset="0"/>
                <a:sym typeface="Symbol" pitchFamily="18" charset="2"/>
              </a:rPr>
              <a:t> 5 mm !!</a:t>
            </a:r>
            <a:r>
              <a:rPr lang="en-US">
                <a:sym typeface="Symbol" pitchFamily="18" charset="2"/>
              </a:rPr>
              <a:t>)</a:t>
            </a:r>
            <a:r>
              <a:rPr lang="en-US"/>
              <a:t> </a:t>
            </a:r>
            <a:r>
              <a:rPr lang="en-US" sz="1800">
                <a:latin typeface="Arial" charset="0"/>
              </a:rPr>
              <a:t>is completely “extruded” through the crust</a:t>
            </a:r>
          </a:p>
          <a:p>
            <a:pPr algn="just">
              <a:lnSpc>
                <a:spcPct val="95000"/>
              </a:lnSpc>
              <a:spcBef>
                <a:spcPct val="25000"/>
              </a:spcBef>
              <a:buFontTx/>
              <a:buChar char="•"/>
            </a:pPr>
            <a:r>
              <a:rPr lang="en-US" sz="1800">
                <a:solidFill>
                  <a:srgbClr val="000099"/>
                </a:solidFill>
                <a:latin typeface="Arial" charset="0"/>
              </a:rPr>
              <a:t>A theoretical model has to take into consideration the “drainage” mechanism</a:t>
            </a:r>
            <a:endParaRPr lang="ru-RU" sz="1800">
              <a:solidFill>
                <a:srgbClr val="000099"/>
              </a:solidFill>
              <a:latin typeface="Arial" charset="0"/>
            </a:endParaRPr>
          </a:p>
        </p:txBody>
      </p:sp>
      <p:pic>
        <p:nvPicPr>
          <p:cNvPr id="38912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95438" y="1700213"/>
            <a:ext cx="29765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2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628775"/>
            <a:ext cx="2559050" cy="257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29" name="Text Box 9"/>
          <p:cNvSpPr txBox="1">
            <a:spLocks noChangeArrowheads="1"/>
          </p:cNvSpPr>
          <p:nvPr/>
        </p:nvSpPr>
        <p:spPr bwMode="auto">
          <a:xfrm>
            <a:off x="1403350" y="4292600"/>
            <a:ext cx="3313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000099"/>
                </a:solidFill>
                <a:latin typeface="Arial" charset="0"/>
              </a:rPr>
              <a:t>Interaction zone in MC-2 test</a:t>
            </a:r>
            <a:r>
              <a:rPr lang="en-US" sz="1800"/>
              <a:t> </a:t>
            </a:r>
            <a:endParaRPr lang="ru-RU"/>
          </a:p>
        </p:txBody>
      </p:sp>
      <p:sp>
        <p:nvSpPr>
          <p:cNvPr id="389130" name="Text Box 10"/>
          <p:cNvSpPr txBox="1">
            <a:spLocks noChangeArrowheads="1"/>
          </p:cNvSpPr>
          <p:nvPr/>
        </p:nvSpPr>
        <p:spPr bwMode="auto">
          <a:xfrm>
            <a:off x="684213" y="981075"/>
            <a:ext cx="3382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0099"/>
                </a:solidFill>
                <a:latin typeface="Arial" charset="0"/>
              </a:rPr>
              <a:t>Low temperature tests</a:t>
            </a:r>
            <a:endParaRPr lang="ru-RU" sz="2000">
              <a:solidFill>
                <a:srgbClr val="000099"/>
              </a:solidFill>
              <a:latin typeface="Arial" charset="0"/>
            </a:endParaRPr>
          </a:p>
        </p:txBody>
      </p:sp>
      <p:sp>
        <p:nvSpPr>
          <p:cNvPr id="389131" name="Text Box 11"/>
          <p:cNvSpPr txBox="1">
            <a:spLocks noChangeArrowheads="1"/>
          </p:cNvSpPr>
          <p:nvPr/>
        </p:nvSpPr>
        <p:spPr bwMode="auto">
          <a:xfrm>
            <a:off x="4211638" y="981075"/>
            <a:ext cx="295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0099"/>
                </a:solidFill>
                <a:latin typeface="Arial" charset="0"/>
              </a:rPr>
              <a:t>High temperature tests</a:t>
            </a:r>
            <a:endParaRPr lang="ru-RU" sz="2000">
              <a:solidFill>
                <a:srgbClr val="000099"/>
              </a:solidFill>
              <a:latin typeface="Arial" charset="0"/>
            </a:endParaRPr>
          </a:p>
        </p:txBody>
      </p:sp>
      <p:sp>
        <p:nvSpPr>
          <p:cNvPr id="389132" name="Text Box 12"/>
          <p:cNvSpPr txBox="1">
            <a:spLocks noChangeArrowheads="1"/>
          </p:cNvSpPr>
          <p:nvPr/>
        </p:nvSpPr>
        <p:spPr bwMode="auto">
          <a:xfrm>
            <a:off x="323850" y="1700213"/>
            <a:ext cx="1439863" cy="922337"/>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US" sz="1600">
                <a:latin typeface="Arial" charset="0"/>
              </a:rPr>
              <a:t>Initial position of specimen surface</a:t>
            </a:r>
            <a:r>
              <a:rPr lang="ru-RU"/>
              <a:t> </a:t>
            </a:r>
          </a:p>
        </p:txBody>
      </p:sp>
      <p:sp>
        <p:nvSpPr>
          <p:cNvPr id="389135" name="Line 15"/>
          <p:cNvSpPr>
            <a:spLocks noChangeShapeType="1"/>
          </p:cNvSpPr>
          <p:nvPr/>
        </p:nvSpPr>
        <p:spPr bwMode="auto">
          <a:xfrm>
            <a:off x="971550" y="2636838"/>
            <a:ext cx="863600" cy="431800"/>
          </a:xfrm>
          <a:prstGeom prst="line">
            <a:avLst/>
          </a:prstGeom>
          <a:noFill/>
          <a:ln w="25400" cap="sq">
            <a:solidFill>
              <a:srgbClr val="000099"/>
            </a:solidFill>
            <a:round/>
            <a:headEnd type="none" w="sm" len="sm"/>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36" name="Text Box 16"/>
          <p:cNvSpPr txBox="1">
            <a:spLocks noChangeArrowheads="1"/>
          </p:cNvSpPr>
          <p:nvPr/>
        </p:nvSpPr>
        <p:spPr bwMode="auto">
          <a:xfrm>
            <a:off x="323850" y="3159125"/>
            <a:ext cx="1511300" cy="538163"/>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sz="1600">
                <a:latin typeface="Arial" charset="0"/>
              </a:rPr>
              <a:t>FeO corrosion layer</a:t>
            </a:r>
            <a:r>
              <a:rPr lang="ru-RU"/>
              <a:t> </a:t>
            </a:r>
          </a:p>
        </p:txBody>
      </p:sp>
      <p:sp>
        <p:nvSpPr>
          <p:cNvPr id="389137" name="AutoShape 17"/>
          <p:cNvSpPr>
            <a:spLocks noChangeArrowheads="1"/>
          </p:cNvSpPr>
          <p:nvPr/>
        </p:nvSpPr>
        <p:spPr bwMode="auto">
          <a:xfrm>
            <a:off x="1835150" y="3429000"/>
            <a:ext cx="504825" cy="144463"/>
          </a:xfrm>
          <a:prstGeom prst="rightArrow">
            <a:avLst>
              <a:gd name="adj1" fmla="val 50000"/>
              <a:gd name="adj2" fmla="val 8736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9138" name="Text Box 18"/>
          <p:cNvSpPr txBox="1">
            <a:spLocks noChangeArrowheads="1"/>
          </p:cNvSpPr>
          <p:nvPr/>
        </p:nvSpPr>
        <p:spPr bwMode="auto">
          <a:xfrm>
            <a:off x="323850" y="3789363"/>
            <a:ext cx="1511300" cy="282575"/>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sz="1600">
                <a:latin typeface="Arial" charset="0"/>
              </a:rPr>
              <a:t>Steel</a:t>
            </a:r>
            <a:endParaRPr lang="ru-RU" sz="1600">
              <a:latin typeface="Arial" charset="0"/>
            </a:endParaRPr>
          </a:p>
        </p:txBody>
      </p:sp>
      <p:sp>
        <p:nvSpPr>
          <p:cNvPr id="389139" name="AutoShape 19"/>
          <p:cNvSpPr>
            <a:spLocks noChangeArrowheads="1"/>
          </p:cNvSpPr>
          <p:nvPr/>
        </p:nvSpPr>
        <p:spPr bwMode="auto">
          <a:xfrm>
            <a:off x="1835150" y="3860800"/>
            <a:ext cx="504825" cy="144463"/>
          </a:xfrm>
          <a:prstGeom prst="rightArrow">
            <a:avLst>
              <a:gd name="adj1" fmla="val 50000"/>
              <a:gd name="adj2" fmla="val 87362"/>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9140" name="Text Box 20"/>
          <p:cNvSpPr txBox="1">
            <a:spLocks noChangeArrowheads="1"/>
          </p:cNvSpPr>
          <p:nvPr/>
        </p:nvSpPr>
        <p:spPr bwMode="auto">
          <a:xfrm>
            <a:off x="4859338" y="4292600"/>
            <a:ext cx="3457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olidFill>
                  <a:srgbClr val="000099"/>
                </a:solidFill>
                <a:latin typeface="Arial" charset="0"/>
              </a:rPr>
              <a:t>Interaction zone in </a:t>
            </a:r>
            <a:r>
              <a:rPr lang="en-GB" sz="1800">
                <a:solidFill>
                  <a:srgbClr val="000099"/>
                </a:solidFill>
                <a:latin typeface="Arial" charset="0"/>
              </a:rPr>
              <a:t>MCP-2 test</a:t>
            </a:r>
            <a:r>
              <a:rPr lang="ru-RU" sz="1800">
                <a:latin typeface="Arial" charset="0"/>
              </a:rPr>
              <a:t> </a:t>
            </a:r>
          </a:p>
        </p:txBody>
      </p:sp>
      <p:sp>
        <p:nvSpPr>
          <p:cNvPr id="389141" name="Text Box 21"/>
          <p:cNvSpPr txBox="1">
            <a:spLocks noChangeArrowheads="1"/>
          </p:cNvSpPr>
          <p:nvPr/>
        </p:nvSpPr>
        <p:spPr bwMode="auto">
          <a:xfrm>
            <a:off x="7812088" y="3357563"/>
            <a:ext cx="936625" cy="282575"/>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sz="1600">
                <a:latin typeface="Arial" charset="0"/>
              </a:rPr>
              <a:t>Steel</a:t>
            </a:r>
            <a:endParaRPr lang="ru-RU" sz="1600">
              <a:latin typeface="Arial" charset="0"/>
            </a:endParaRPr>
          </a:p>
        </p:txBody>
      </p:sp>
      <p:sp>
        <p:nvSpPr>
          <p:cNvPr id="389142" name="Text Box 22"/>
          <p:cNvSpPr txBox="1">
            <a:spLocks noChangeArrowheads="1"/>
          </p:cNvSpPr>
          <p:nvPr/>
        </p:nvSpPr>
        <p:spPr bwMode="auto">
          <a:xfrm>
            <a:off x="7812088" y="2425700"/>
            <a:ext cx="933450" cy="282575"/>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pPr>
            <a:r>
              <a:rPr lang="en-US" sz="1600">
                <a:latin typeface="Arial" charset="0"/>
              </a:rPr>
              <a:t>Crust</a:t>
            </a:r>
            <a:endParaRPr lang="ru-RU" sz="1600">
              <a:latin typeface="Arial" charset="0"/>
            </a:endParaRPr>
          </a:p>
        </p:txBody>
      </p:sp>
      <p:sp>
        <p:nvSpPr>
          <p:cNvPr id="389144" name="AutoShape 24"/>
          <p:cNvSpPr>
            <a:spLocks noChangeArrowheads="1"/>
          </p:cNvSpPr>
          <p:nvPr/>
        </p:nvSpPr>
        <p:spPr bwMode="auto">
          <a:xfrm>
            <a:off x="7308850" y="3429000"/>
            <a:ext cx="503238" cy="144463"/>
          </a:xfrm>
          <a:prstGeom prst="leftArrow">
            <a:avLst>
              <a:gd name="adj1" fmla="val 50000"/>
              <a:gd name="adj2" fmla="val 87088"/>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9145" name="AutoShape 25"/>
          <p:cNvSpPr>
            <a:spLocks noChangeArrowheads="1"/>
          </p:cNvSpPr>
          <p:nvPr/>
        </p:nvSpPr>
        <p:spPr bwMode="auto">
          <a:xfrm>
            <a:off x="7308850" y="2492375"/>
            <a:ext cx="503238" cy="144463"/>
          </a:xfrm>
          <a:prstGeom prst="leftArrow">
            <a:avLst>
              <a:gd name="adj1" fmla="val 50000"/>
              <a:gd name="adj2" fmla="val 87088"/>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9146" name="Text Box 26"/>
          <p:cNvSpPr txBox="1">
            <a:spLocks noChangeArrowheads="1"/>
          </p:cNvSpPr>
          <p:nvPr/>
        </p:nvSpPr>
        <p:spPr bwMode="auto">
          <a:xfrm>
            <a:off x="7380288" y="1125538"/>
            <a:ext cx="1439862" cy="922337"/>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US" sz="1600">
                <a:latin typeface="Arial" charset="0"/>
              </a:rPr>
              <a:t>Initial position of specimen surface</a:t>
            </a:r>
            <a:r>
              <a:rPr lang="ru-RU"/>
              <a:t> </a:t>
            </a:r>
          </a:p>
        </p:txBody>
      </p:sp>
      <p:sp>
        <p:nvSpPr>
          <p:cNvPr id="389147" name="Line 27"/>
          <p:cNvSpPr>
            <a:spLocks noChangeShapeType="1"/>
          </p:cNvSpPr>
          <p:nvPr/>
        </p:nvSpPr>
        <p:spPr bwMode="auto">
          <a:xfrm flipH="1">
            <a:off x="7092950" y="1268413"/>
            <a:ext cx="287338" cy="0"/>
          </a:xfrm>
          <a:prstGeom prst="line">
            <a:avLst/>
          </a:prstGeom>
          <a:noFill/>
          <a:ln w="12700" cap="sq">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48" name="Line 28"/>
          <p:cNvSpPr>
            <a:spLocks noChangeShapeType="1"/>
          </p:cNvSpPr>
          <p:nvPr/>
        </p:nvSpPr>
        <p:spPr bwMode="auto">
          <a:xfrm>
            <a:off x="7235825" y="1268413"/>
            <a:ext cx="0" cy="1728787"/>
          </a:xfrm>
          <a:prstGeom prst="line">
            <a:avLst/>
          </a:prstGeom>
          <a:noFill/>
          <a:ln w="12700" cap="sq">
            <a:solidFill>
              <a:schemeClr val="tx1"/>
            </a:solidFill>
            <a:round/>
            <a:headEnd type="triangl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49" name="Line 29"/>
          <p:cNvSpPr>
            <a:spLocks noChangeShapeType="1"/>
          </p:cNvSpPr>
          <p:nvPr/>
        </p:nvSpPr>
        <p:spPr bwMode="auto">
          <a:xfrm>
            <a:off x="7164388" y="2997200"/>
            <a:ext cx="287337" cy="0"/>
          </a:xfrm>
          <a:prstGeom prst="line">
            <a:avLst/>
          </a:prstGeom>
          <a:noFill/>
          <a:ln w="12700" cap="sq">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50" name="Text Box 30"/>
          <p:cNvSpPr txBox="1">
            <a:spLocks noChangeArrowheads="1"/>
          </p:cNvSpPr>
          <p:nvPr/>
        </p:nvSpPr>
        <p:spPr bwMode="auto">
          <a:xfrm>
            <a:off x="7237413" y="2781300"/>
            <a:ext cx="10795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ru-RU" sz="1800">
                <a:solidFill>
                  <a:srgbClr val="FF0000"/>
                </a:solidFill>
                <a:latin typeface="Arial" charset="0"/>
                <a:sym typeface="Symbol" pitchFamily="18" charset="2"/>
              </a:rPr>
              <a:t></a:t>
            </a:r>
            <a:r>
              <a:rPr lang="en-US" sz="1800">
                <a:solidFill>
                  <a:srgbClr val="FF0000"/>
                </a:solidFill>
                <a:latin typeface="Arial" charset="0"/>
                <a:sym typeface="Symbol" pitchFamily="18" charset="2"/>
              </a:rPr>
              <a:t>5 mm</a:t>
            </a:r>
            <a:endParaRPr lang="ru-RU" sz="1800">
              <a:solidFill>
                <a:srgbClr val="FF0000"/>
              </a:solidFill>
              <a:latin typeface="Arial" charset="0"/>
              <a:sym typeface="Symbol" pitchFamily="18" charset="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AFAABE24-6E6E-4524-84C3-B3904A0F917C}" type="slidenum">
              <a:rPr lang="ru-RU"/>
              <a:pPr/>
              <a:t>13</a:t>
            </a:fld>
            <a:endParaRPr lang="ru-RU"/>
          </a:p>
        </p:txBody>
      </p:sp>
      <p:sp>
        <p:nvSpPr>
          <p:cNvPr id="391170" name="Rectangle 2"/>
          <p:cNvSpPr>
            <a:spLocks noGrp="1" noChangeArrowheads="1"/>
          </p:cNvSpPr>
          <p:nvPr>
            <p:ph type="title"/>
          </p:nvPr>
        </p:nvSpPr>
        <p:spPr bwMode="auto">
          <a:xfrm>
            <a:off x="457200" y="115888"/>
            <a:ext cx="8229600" cy="5619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Observations</a:t>
            </a:r>
            <a:r>
              <a:rPr lang="en-US" sz="3200" b="1">
                <a:solidFill>
                  <a:srgbClr val="A50021"/>
                </a:solidFill>
              </a:rPr>
              <a:t> </a:t>
            </a:r>
            <a:r>
              <a:rPr lang="en-US" sz="2800" b="1">
                <a:solidFill>
                  <a:srgbClr val="A50021"/>
                </a:solidFill>
                <a:latin typeface="Arial" charset="0"/>
              </a:rPr>
              <a:t>in earlier tests</a:t>
            </a:r>
            <a:endParaRPr lang="ru-RU" sz="2800" b="1">
              <a:solidFill>
                <a:srgbClr val="A50021"/>
              </a:solidFill>
              <a:latin typeface="Arial" charset="0"/>
            </a:endParaRPr>
          </a:p>
        </p:txBody>
      </p:sp>
      <p:sp>
        <p:nvSpPr>
          <p:cNvPr id="391171" name="Rectangle 3"/>
          <p:cNvSpPr>
            <a:spLocks noChangeArrowheads="1"/>
          </p:cNvSpPr>
          <p:nvPr/>
        </p:nvSpPr>
        <p:spPr bwMode="auto">
          <a:xfrm>
            <a:off x="714375" y="998538"/>
            <a:ext cx="7715250" cy="531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68288" indent="-268288" algn="just">
              <a:spcBef>
                <a:spcPct val="45000"/>
              </a:spcBef>
              <a:buFont typeface="Wingdings" pitchFamily="2" charset="2"/>
              <a:buChar char="Ø"/>
            </a:pPr>
            <a:r>
              <a:rPr lang="en-US" sz="1800">
                <a:latin typeface="Arial" charset="0"/>
              </a:rPr>
              <a:t>A similar effect of rapid eutectic penetration in vessel steel interacting with hot ceramic material (fuel or crust) was described in the literature (in 80-90-ies)</a:t>
            </a:r>
            <a:r>
              <a:rPr lang="en-GB" sz="1800">
                <a:latin typeface="Arial" charset="0"/>
              </a:rPr>
              <a:t>: “</a:t>
            </a:r>
            <a:r>
              <a:rPr lang="en-US" sz="1800" b="1" i="1">
                <a:solidFill>
                  <a:srgbClr val="000099"/>
                </a:solidFill>
              </a:rPr>
              <a:t>The normal melting point of the steel is around 1700 K, but chemical interactions between fuel and the steel components are likely to lower the effective melting temperature of the steel. The rapid eutectic penetration temperature is approximately 1400 K.</a:t>
            </a:r>
            <a:r>
              <a:rPr lang="ru-RU" sz="2000" b="1" i="1">
                <a:solidFill>
                  <a:srgbClr val="000099"/>
                </a:solidFill>
              </a:rPr>
              <a:t> </a:t>
            </a:r>
            <a:r>
              <a:rPr lang="en-US" sz="1800" b="1" i="1">
                <a:solidFill>
                  <a:srgbClr val="000099"/>
                </a:solidFill>
              </a:rPr>
              <a:t>Melt-through of the reactor vessel might occur if direct contact with fuel was established and the vessel cooling was insufficient to maintain the local wall temperature below the effective melting temperature</a:t>
            </a:r>
            <a:r>
              <a:rPr lang="en-US" sz="1800">
                <a:latin typeface="Arial" charset="0"/>
              </a:rPr>
              <a:t>”</a:t>
            </a:r>
            <a:r>
              <a:rPr lang="ru-RU" sz="1800">
                <a:latin typeface="Arial" charset="0"/>
              </a:rPr>
              <a:t> </a:t>
            </a:r>
            <a:r>
              <a:rPr lang="en-US" sz="1800">
                <a:latin typeface="Arial" charset="0"/>
              </a:rPr>
              <a:t>[SA research Review paper for Fast Breeder Reactors, Report ANL-2010]</a:t>
            </a:r>
            <a:endParaRPr lang="en-US" sz="1600">
              <a:latin typeface="Arial" charset="0"/>
            </a:endParaRPr>
          </a:p>
          <a:p>
            <a:pPr marL="268288" indent="-268288" algn="just">
              <a:spcBef>
                <a:spcPct val="45000"/>
              </a:spcBef>
              <a:buFont typeface="Wingdings" pitchFamily="2" charset="2"/>
              <a:buChar char="Ø"/>
            </a:pPr>
            <a:r>
              <a:rPr lang="en-US" sz="1800">
                <a:latin typeface="Arial" charset="0"/>
              </a:rPr>
              <a:t>A similar effect of steel corrosion acceleration and melt-through, owing to steel liquefaction on the interface between the steel wrapper and U-Zr-O corium crust and “drainage” of the formed melt into corium, was observed in the French tests SCARABEE</a:t>
            </a:r>
          </a:p>
          <a:p>
            <a:pPr marL="268288" indent="-268288" algn="just">
              <a:spcBef>
                <a:spcPct val="45000"/>
              </a:spcBef>
              <a:buFont typeface="Wingdings" pitchFamily="2" charset="2"/>
              <a:buChar char="Ø"/>
            </a:pPr>
            <a:r>
              <a:rPr lang="en-US" sz="1800">
                <a:latin typeface="Arial" charset="0"/>
              </a:rPr>
              <a:t>METCOR tests provide some additional (above presented) microstructure observations that allow </a:t>
            </a:r>
            <a:r>
              <a:rPr lang="en-US" sz="1800" i="1">
                <a:latin typeface="Arial" charset="0"/>
              </a:rPr>
              <a:t>qualitative</a:t>
            </a:r>
            <a:r>
              <a:rPr lang="en-US" sz="1800">
                <a:latin typeface="Arial" charset="0"/>
              </a:rPr>
              <a:t> clarification of the “drainage” mechanism (of eutectic melt) earlier observed in the integral tests </a:t>
            </a:r>
            <a:r>
              <a:rPr lang="en-US" sz="1800" i="1"/>
              <a:t>(despite such mechanism was rejected by the METCOR team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oliennummernplatzhalter 3"/>
          <p:cNvSpPr>
            <a:spLocks noGrp="1"/>
          </p:cNvSpPr>
          <p:nvPr>
            <p:ph type="sldNum" sz="quarter" idx="10"/>
          </p:nvPr>
        </p:nvSpPr>
        <p:spPr/>
        <p:txBody>
          <a:bodyPr/>
          <a:lstStyle/>
          <a:p>
            <a:fld id="{34162A83-6B77-4B57-A322-1C648356CB7F}" type="slidenum">
              <a:rPr lang="ru-RU"/>
              <a:pPr/>
              <a:t>14</a:t>
            </a:fld>
            <a:endParaRPr lang="ru-RU"/>
          </a:p>
        </p:txBody>
      </p:sp>
      <p:sp>
        <p:nvSpPr>
          <p:cNvPr id="342018" name="Text Box 2"/>
          <p:cNvSpPr txBox="1">
            <a:spLocks noChangeArrowheads="1"/>
          </p:cNvSpPr>
          <p:nvPr/>
        </p:nvSpPr>
        <p:spPr bwMode="auto">
          <a:xfrm>
            <a:off x="900113" y="908050"/>
            <a:ext cx="712787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FontTx/>
              <a:buChar char="•"/>
            </a:pPr>
            <a:r>
              <a:rPr lang="en-US">
                <a:solidFill>
                  <a:srgbClr val="003399"/>
                </a:solidFill>
                <a:latin typeface="Arial" charset="0"/>
              </a:rPr>
              <a:t>  “Flowering” mechanism: </a:t>
            </a:r>
          </a:p>
          <a:p>
            <a:pPr lvl="1" algn="l">
              <a:spcBef>
                <a:spcPct val="50000"/>
              </a:spcBef>
            </a:pPr>
            <a:r>
              <a:rPr lang="en-US" sz="2000">
                <a:solidFill>
                  <a:srgbClr val="003399"/>
                </a:solidFill>
                <a:latin typeface="Arial" charset="0"/>
              </a:rPr>
              <a:t>formation of FeO/crust eutectic melt and its extrusion (or “drainage”) through the crust</a:t>
            </a:r>
            <a:endParaRPr lang="ru-RU" sz="1600">
              <a:solidFill>
                <a:srgbClr val="003399"/>
              </a:solidFill>
              <a:latin typeface="Arial" charset="0"/>
            </a:endParaRPr>
          </a:p>
        </p:txBody>
      </p:sp>
      <p:sp>
        <p:nvSpPr>
          <p:cNvPr id="342019" name="Rectangle 3"/>
          <p:cNvSpPr>
            <a:spLocks noGrp="1" noChangeArrowheads="1"/>
          </p:cNvSpPr>
          <p:nvPr>
            <p:ph type="title"/>
          </p:nvPr>
        </p:nvSpPr>
        <p:spPr bwMode="auto">
          <a:xfrm>
            <a:off x="1187450" y="0"/>
            <a:ext cx="6769100" cy="8366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nSpc>
                <a:spcPct val="85000"/>
              </a:lnSpc>
            </a:pPr>
            <a:r>
              <a:rPr lang="en-US" sz="2400">
                <a:solidFill>
                  <a:srgbClr val="A50021"/>
                </a:solidFill>
                <a:latin typeface="Arial" charset="0"/>
              </a:rPr>
              <a:t>Physical mechanisms of enhanced SS corrosion at high temperatures</a:t>
            </a:r>
            <a:endParaRPr lang="ru-RU" sz="2000">
              <a:solidFill>
                <a:srgbClr val="A50021"/>
              </a:solidFill>
              <a:latin typeface="Arial" charset="0"/>
            </a:endParaRPr>
          </a:p>
        </p:txBody>
      </p:sp>
      <p:sp>
        <p:nvSpPr>
          <p:cNvPr id="342022" name="AutoShape 6"/>
          <p:cNvSpPr>
            <a:spLocks noChangeAspect="1" noChangeArrowheads="1"/>
          </p:cNvSpPr>
          <p:nvPr/>
        </p:nvSpPr>
        <p:spPr bwMode="auto">
          <a:xfrm>
            <a:off x="323850" y="1341438"/>
            <a:ext cx="58293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2104" name="Text Box 88"/>
          <p:cNvSpPr txBox="1">
            <a:spLocks noChangeArrowheads="1"/>
          </p:cNvSpPr>
          <p:nvPr/>
        </p:nvSpPr>
        <p:spPr bwMode="auto">
          <a:xfrm>
            <a:off x="684213" y="6021388"/>
            <a:ext cx="3671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Arial" charset="0"/>
              </a:rPr>
              <a:t>Low temperatures</a:t>
            </a:r>
            <a:endParaRPr lang="ru-RU" sz="2000">
              <a:latin typeface="Arial" charset="0"/>
            </a:endParaRPr>
          </a:p>
        </p:txBody>
      </p:sp>
      <p:sp>
        <p:nvSpPr>
          <p:cNvPr id="342105" name="Text Box 89"/>
          <p:cNvSpPr txBox="1">
            <a:spLocks noChangeArrowheads="1"/>
          </p:cNvSpPr>
          <p:nvPr/>
        </p:nvSpPr>
        <p:spPr bwMode="auto">
          <a:xfrm>
            <a:off x="4932363" y="6021388"/>
            <a:ext cx="36718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latin typeface="Arial" charset="0"/>
              </a:rPr>
              <a:t>High temperatures</a:t>
            </a:r>
            <a:endParaRPr lang="ru-RU" sz="2000">
              <a:latin typeface="Arial" charset="0"/>
            </a:endParaRPr>
          </a:p>
        </p:txBody>
      </p:sp>
      <p:sp>
        <p:nvSpPr>
          <p:cNvPr id="342023" name="Rectangle 7"/>
          <p:cNvSpPr>
            <a:spLocks noChangeArrowheads="1"/>
          </p:cNvSpPr>
          <p:nvPr/>
        </p:nvSpPr>
        <p:spPr bwMode="auto">
          <a:xfrm>
            <a:off x="1131888" y="4787900"/>
            <a:ext cx="2324100" cy="409575"/>
          </a:xfrm>
          <a:prstGeom prst="rect">
            <a:avLst/>
          </a:prstGeom>
          <a:pattFill prst="dashVert">
            <a:fgClr>
              <a:srgbClr val="000000"/>
            </a:fgClr>
            <a:bgClr>
              <a:srgbClr val="FFFFFF"/>
            </a:bgClr>
          </a:pattFill>
          <a:ln w="9525">
            <a:solidFill>
              <a:srgbClr val="000000"/>
            </a:solidFill>
            <a:miter lim="800000"/>
            <a:headEnd/>
            <a:tailEnd/>
          </a:ln>
        </p:spPr>
        <p:txBody>
          <a:bodyPr/>
          <a:lstStyle/>
          <a:p>
            <a:endParaRPr lang="de-DE"/>
          </a:p>
        </p:txBody>
      </p:sp>
      <p:sp>
        <p:nvSpPr>
          <p:cNvPr id="342024" name="Rectangle 8" descr="10%"/>
          <p:cNvSpPr>
            <a:spLocks noChangeArrowheads="1"/>
          </p:cNvSpPr>
          <p:nvPr/>
        </p:nvSpPr>
        <p:spPr bwMode="auto">
          <a:xfrm>
            <a:off x="1131888" y="4175125"/>
            <a:ext cx="2324100" cy="612775"/>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de-DE"/>
          </a:p>
        </p:txBody>
      </p:sp>
      <p:sp>
        <p:nvSpPr>
          <p:cNvPr id="342025" name="Rectangle 9" descr="Светлый диагональный 2"/>
          <p:cNvSpPr>
            <a:spLocks noChangeArrowheads="1"/>
          </p:cNvSpPr>
          <p:nvPr/>
        </p:nvSpPr>
        <p:spPr bwMode="auto">
          <a:xfrm>
            <a:off x="1131888" y="3357563"/>
            <a:ext cx="2324100" cy="817562"/>
          </a:xfrm>
          <a:prstGeom prst="rect">
            <a:avLst/>
          </a:prstGeom>
          <a:pattFill prst="ltUpDiag">
            <a:fgClr>
              <a:srgbClr val="808080"/>
            </a:fgClr>
            <a:bgClr>
              <a:srgbClr val="FFFFFF"/>
            </a:bgClr>
          </a:pattFill>
          <a:ln w="9525">
            <a:solidFill>
              <a:srgbClr val="000000"/>
            </a:solidFill>
            <a:miter lim="800000"/>
            <a:headEnd/>
            <a:tailEnd/>
          </a:ln>
        </p:spPr>
        <p:txBody>
          <a:bodyPr/>
          <a:lstStyle/>
          <a:p>
            <a:endParaRPr lang="de-DE"/>
          </a:p>
        </p:txBody>
      </p:sp>
      <p:sp>
        <p:nvSpPr>
          <p:cNvPr id="342026" name="Rectangle 10" descr="Волны"/>
          <p:cNvSpPr>
            <a:spLocks noChangeArrowheads="1"/>
          </p:cNvSpPr>
          <p:nvPr/>
        </p:nvSpPr>
        <p:spPr bwMode="auto">
          <a:xfrm>
            <a:off x="1131888" y="2540000"/>
            <a:ext cx="2324100" cy="817563"/>
          </a:xfrm>
          <a:prstGeom prst="rect">
            <a:avLst/>
          </a:prstGeom>
          <a:pattFill prst="wave">
            <a:fgClr>
              <a:srgbClr val="808080"/>
            </a:fgClr>
            <a:bgClr>
              <a:srgbClr val="FFFFFF"/>
            </a:bgClr>
          </a:pattFill>
          <a:ln w="9525">
            <a:solidFill>
              <a:srgbClr val="000000"/>
            </a:solidFill>
            <a:miter lim="800000"/>
            <a:headEnd/>
            <a:tailEnd/>
          </a:ln>
        </p:spPr>
        <p:txBody>
          <a:bodyPr/>
          <a:lstStyle/>
          <a:p>
            <a:endParaRPr lang="de-DE"/>
          </a:p>
        </p:txBody>
      </p:sp>
      <p:sp>
        <p:nvSpPr>
          <p:cNvPr id="342027" name="Rectangle 11"/>
          <p:cNvSpPr>
            <a:spLocks noChangeArrowheads="1"/>
          </p:cNvSpPr>
          <p:nvPr/>
        </p:nvSpPr>
        <p:spPr bwMode="auto">
          <a:xfrm>
            <a:off x="728663" y="2336800"/>
            <a:ext cx="3130550" cy="3063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28" name="Rectangle 12"/>
          <p:cNvSpPr>
            <a:spLocks noChangeArrowheads="1"/>
          </p:cNvSpPr>
          <p:nvPr/>
        </p:nvSpPr>
        <p:spPr bwMode="auto">
          <a:xfrm>
            <a:off x="1131888" y="2336800"/>
            <a:ext cx="2324100" cy="203200"/>
          </a:xfrm>
          <a:prstGeom prst="rect">
            <a:avLst/>
          </a:prstGeom>
          <a:solidFill>
            <a:srgbClr val="FFFFFF"/>
          </a:solidFill>
          <a:ln w="9525">
            <a:solidFill>
              <a:srgbClr val="000000"/>
            </a:solidFill>
            <a:miter lim="800000"/>
            <a:headEnd/>
            <a:tailEnd/>
          </a:ln>
        </p:spPr>
        <p:txBody>
          <a:bodyPr/>
          <a:lstStyle/>
          <a:p>
            <a:endParaRPr lang="de-DE"/>
          </a:p>
        </p:txBody>
      </p:sp>
      <p:sp>
        <p:nvSpPr>
          <p:cNvPr id="342029" name="Rectangle 13"/>
          <p:cNvSpPr>
            <a:spLocks noChangeArrowheads="1"/>
          </p:cNvSpPr>
          <p:nvPr/>
        </p:nvSpPr>
        <p:spPr bwMode="auto">
          <a:xfrm>
            <a:off x="1131888" y="2144713"/>
            <a:ext cx="2324100" cy="20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2030" name="Line 14"/>
          <p:cNvSpPr>
            <a:spLocks noChangeShapeType="1"/>
          </p:cNvSpPr>
          <p:nvPr/>
        </p:nvSpPr>
        <p:spPr bwMode="auto">
          <a:xfrm>
            <a:off x="1131888" y="4583113"/>
            <a:ext cx="232410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31" name="AutoShape 15"/>
          <p:cNvSpPr>
            <a:spLocks noChangeArrowheads="1"/>
          </p:cNvSpPr>
          <p:nvPr/>
        </p:nvSpPr>
        <p:spPr bwMode="auto">
          <a:xfrm>
            <a:off x="2243138" y="4175125"/>
            <a:ext cx="201612" cy="204788"/>
          </a:xfrm>
          <a:prstGeom prst="downArrow">
            <a:avLst>
              <a:gd name="adj1" fmla="val 50000"/>
              <a:gd name="adj2" fmla="val 25394"/>
            </a:avLst>
          </a:prstGeom>
          <a:solidFill>
            <a:srgbClr val="FFFFFF"/>
          </a:solidFill>
          <a:ln w="9525">
            <a:solidFill>
              <a:srgbClr val="000000"/>
            </a:solidFill>
            <a:miter lim="800000"/>
            <a:headEnd/>
            <a:tailEnd/>
          </a:ln>
        </p:spPr>
        <p:txBody>
          <a:bodyPr/>
          <a:lstStyle/>
          <a:p>
            <a:endParaRPr lang="de-DE"/>
          </a:p>
        </p:txBody>
      </p:sp>
      <p:sp>
        <p:nvSpPr>
          <p:cNvPr id="342032" name="AutoShape 16"/>
          <p:cNvSpPr>
            <a:spLocks noChangeArrowheads="1"/>
          </p:cNvSpPr>
          <p:nvPr/>
        </p:nvSpPr>
        <p:spPr bwMode="auto">
          <a:xfrm>
            <a:off x="2243138" y="4583113"/>
            <a:ext cx="201612" cy="204787"/>
          </a:xfrm>
          <a:prstGeom prst="upArrow">
            <a:avLst>
              <a:gd name="adj1" fmla="val 50000"/>
              <a:gd name="adj2" fmla="val 25394"/>
            </a:avLst>
          </a:prstGeom>
          <a:solidFill>
            <a:srgbClr val="FFFFFF"/>
          </a:solidFill>
          <a:ln w="9525">
            <a:solidFill>
              <a:srgbClr val="000000"/>
            </a:solidFill>
            <a:miter lim="800000"/>
            <a:headEnd/>
            <a:tailEnd/>
          </a:ln>
        </p:spPr>
        <p:txBody>
          <a:bodyPr/>
          <a:lstStyle/>
          <a:p>
            <a:endParaRPr lang="de-DE"/>
          </a:p>
        </p:txBody>
      </p:sp>
      <p:sp>
        <p:nvSpPr>
          <p:cNvPr id="342033" name="Text Box 17"/>
          <p:cNvSpPr txBox="1">
            <a:spLocks noChangeArrowheads="1"/>
          </p:cNvSpPr>
          <p:nvPr/>
        </p:nvSpPr>
        <p:spPr bwMode="auto">
          <a:xfrm>
            <a:off x="2747963" y="2779713"/>
            <a:ext cx="504825" cy="271462"/>
          </a:xfrm>
          <a:prstGeom prst="rect">
            <a:avLst/>
          </a:prstGeom>
          <a:solidFill>
            <a:srgbClr val="FFFFFF"/>
          </a:solidFill>
          <a:ln w="9525">
            <a:solidFill>
              <a:srgbClr val="000000"/>
            </a:solidFill>
            <a:miter lim="800000"/>
            <a:headEnd/>
            <a:tailEnd/>
          </a:ln>
        </p:spPr>
        <p:txBody>
          <a:bodyPr/>
          <a:lstStyle/>
          <a:p>
            <a:pPr algn="l"/>
            <a:r>
              <a:rPr lang="en-US" sz="1200"/>
              <a:t>Melt</a:t>
            </a:r>
            <a:endParaRPr lang="ru-RU"/>
          </a:p>
        </p:txBody>
      </p:sp>
      <p:sp>
        <p:nvSpPr>
          <p:cNvPr id="342034" name="Text Box 18"/>
          <p:cNvSpPr txBox="1">
            <a:spLocks noChangeArrowheads="1"/>
          </p:cNvSpPr>
          <p:nvPr/>
        </p:nvSpPr>
        <p:spPr bwMode="auto">
          <a:xfrm>
            <a:off x="2747963" y="3500438"/>
            <a:ext cx="600075" cy="266700"/>
          </a:xfrm>
          <a:prstGeom prst="rect">
            <a:avLst/>
          </a:prstGeom>
          <a:solidFill>
            <a:srgbClr val="FFFFFF"/>
          </a:solidFill>
          <a:ln w="9525">
            <a:solidFill>
              <a:srgbClr val="000000"/>
            </a:solidFill>
            <a:miter lim="800000"/>
            <a:headEnd/>
            <a:tailEnd/>
          </a:ln>
        </p:spPr>
        <p:txBody>
          <a:bodyPr/>
          <a:lstStyle/>
          <a:p>
            <a:pPr algn="l"/>
            <a:r>
              <a:rPr lang="en-US" sz="1200"/>
              <a:t>Crust</a:t>
            </a:r>
            <a:endParaRPr lang="ru-RU"/>
          </a:p>
        </p:txBody>
      </p:sp>
      <p:sp>
        <p:nvSpPr>
          <p:cNvPr id="342035" name="Text Box 19"/>
          <p:cNvSpPr txBox="1">
            <a:spLocks noChangeArrowheads="1"/>
          </p:cNvSpPr>
          <p:nvPr/>
        </p:nvSpPr>
        <p:spPr bwMode="auto">
          <a:xfrm>
            <a:off x="2747963" y="4276725"/>
            <a:ext cx="600075" cy="231775"/>
          </a:xfrm>
          <a:prstGeom prst="rect">
            <a:avLst/>
          </a:prstGeom>
          <a:solidFill>
            <a:srgbClr val="FFFFFF"/>
          </a:solidFill>
          <a:ln w="9525">
            <a:solidFill>
              <a:srgbClr val="000000"/>
            </a:solidFill>
            <a:miter lim="800000"/>
            <a:headEnd/>
            <a:tailEnd/>
          </a:ln>
        </p:spPr>
        <p:txBody>
          <a:bodyPr/>
          <a:lstStyle/>
          <a:p>
            <a:r>
              <a:rPr lang="en-US" sz="1200"/>
              <a:t>FeO</a:t>
            </a:r>
            <a:endParaRPr lang="ru-RU"/>
          </a:p>
        </p:txBody>
      </p:sp>
      <p:sp>
        <p:nvSpPr>
          <p:cNvPr id="342036" name="Line 20"/>
          <p:cNvSpPr>
            <a:spLocks noChangeShapeType="1"/>
          </p:cNvSpPr>
          <p:nvPr/>
        </p:nvSpPr>
        <p:spPr bwMode="auto">
          <a:xfrm flipH="1">
            <a:off x="323850" y="4583113"/>
            <a:ext cx="808038"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37" name="Text Box 21"/>
          <p:cNvSpPr txBox="1">
            <a:spLocks noChangeArrowheads="1"/>
          </p:cNvSpPr>
          <p:nvPr/>
        </p:nvSpPr>
        <p:spPr bwMode="auto">
          <a:xfrm>
            <a:off x="525463" y="5481638"/>
            <a:ext cx="1819275" cy="539750"/>
          </a:xfrm>
          <a:prstGeom prst="rect">
            <a:avLst/>
          </a:prstGeom>
          <a:solidFill>
            <a:srgbClr val="FFFFFF"/>
          </a:solidFill>
          <a:ln w="9525">
            <a:solidFill>
              <a:srgbClr val="000000"/>
            </a:solidFill>
            <a:miter lim="800000"/>
            <a:headEnd/>
            <a:tailEnd/>
          </a:ln>
        </p:spPr>
        <p:txBody>
          <a:bodyPr/>
          <a:lstStyle/>
          <a:p>
            <a:pPr algn="l"/>
            <a:r>
              <a:rPr lang="en-US" sz="1400"/>
              <a:t>Initial position of Fe boundary</a:t>
            </a:r>
            <a:endParaRPr lang="ru-RU" sz="1400"/>
          </a:p>
        </p:txBody>
      </p:sp>
      <p:sp>
        <p:nvSpPr>
          <p:cNvPr id="342038" name="Line 22"/>
          <p:cNvSpPr>
            <a:spLocks noChangeShapeType="1"/>
          </p:cNvSpPr>
          <p:nvPr/>
        </p:nvSpPr>
        <p:spPr bwMode="auto">
          <a:xfrm>
            <a:off x="323850" y="4583113"/>
            <a:ext cx="0" cy="112395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39" name="Line 23"/>
          <p:cNvSpPr>
            <a:spLocks noChangeShapeType="1"/>
          </p:cNvSpPr>
          <p:nvPr/>
        </p:nvSpPr>
        <p:spPr bwMode="auto">
          <a:xfrm>
            <a:off x="323850" y="5707063"/>
            <a:ext cx="201613"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40" name="Line 24"/>
          <p:cNvSpPr>
            <a:spLocks noChangeShapeType="1"/>
          </p:cNvSpPr>
          <p:nvPr/>
        </p:nvSpPr>
        <p:spPr bwMode="auto">
          <a:xfrm flipV="1">
            <a:off x="3455988" y="4725988"/>
            <a:ext cx="539750" cy="61912"/>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41" name="Line 25"/>
          <p:cNvSpPr>
            <a:spLocks noChangeShapeType="1"/>
          </p:cNvSpPr>
          <p:nvPr/>
        </p:nvSpPr>
        <p:spPr bwMode="auto">
          <a:xfrm>
            <a:off x="3455988" y="4175125"/>
            <a:ext cx="539750" cy="4603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42" name="Line 26"/>
          <p:cNvSpPr>
            <a:spLocks noChangeShapeType="1"/>
          </p:cNvSpPr>
          <p:nvPr/>
        </p:nvSpPr>
        <p:spPr bwMode="auto">
          <a:xfrm>
            <a:off x="3455988" y="3357563"/>
            <a:ext cx="611187" cy="7143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43" name="Text Box 27"/>
          <p:cNvSpPr txBox="1">
            <a:spLocks noChangeArrowheads="1"/>
          </p:cNvSpPr>
          <p:nvPr/>
        </p:nvSpPr>
        <p:spPr bwMode="auto">
          <a:xfrm>
            <a:off x="3995738" y="4208463"/>
            <a:ext cx="1190625" cy="508000"/>
          </a:xfrm>
          <a:prstGeom prst="rect">
            <a:avLst/>
          </a:prstGeom>
          <a:solidFill>
            <a:srgbClr val="FFFFFF"/>
          </a:solidFill>
          <a:ln w="9525">
            <a:solidFill>
              <a:srgbClr val="000000"/>
            </a:solidFill>
            <a:miter lim="800000"/>
            <a:headEnd/>
            <a:tailEnd/>
          </a:ln>
        </p:spPr>
        <p:txBody>
          <a:bodyPr/>
          <a:lstStyle/>
          <a:p>
            <a:r>
              <a:rPr lang="en-US" sz="1400"/>
              <a:t>Compressive stresses</a:t>
            </a:r>
            <a:endParaRPr lang="ru-RU" sz="1400"/>
          </a:p>
        </p:txBody>
      </p:sp>
      <p:sp>
        <p:nvSpPr>
          <p:cNvPr id="342044" name="Text Box 28"/>
          <p:cNvSpPr txBox="1">
            <a:spLocks noChangeArrowheads="1"/>
          </p:cNvSpPr>
          <p:nvPr/>
        </p:nvSpPr>
        <p:spPr bwMode="auto">
          <a:xfrm>
            <a:off x="4067175" y="3433763"/>
            <a:ext cx="1004888" cy="536575"/>
          </a:xfrm>
          <a:prstGeom prst="rect">
            <a:avLst/>
          </a:prstGeom>
          <a:solidFill>
            <a:srgbClr val="FFFFFF"/>
          </a:solidFill>
          <a:ln w="9525">
            <a:solidFill>
              <a:srgbClr val="000000"/>
            </a:solidFill>
            <a:miter lim="800000"/>
            <a:headEnd/>
            <a:tailEnd/>
          </a:ln>
        </p:spPr>
        <p:txBody>
          <a:bodyPr/>
          <a:lstStyle/>
          <a:p>
            <a:r>
              <a:rPr lang="en-US" sz="1400"/>
              <a:t>Tensile stresses</a:t>
            </a:r>
            <a:endParaRPr lang="ru-RU" sz="1400"/>
          </a:p>
        </p:txBody>
      </p:sp>
      <p:sp>
        <p:nvSpPr>
          <p:cNvPr id="342045" name="Freeform 29"/>
          <p:cNvSpPr>
            <a:spLocks/>
          </p:cNvSpPr>
          <p:nvPr/>
        </p:nvSpPr>
        <p:spPr bwMode="auto">
          <a:xfrm>
            <a:off x="1404938" y="3381375"/>
            <a:ext cx="168275" cy="790575"/>
          </a:xfrm>
          <a:custGeom>
            <a:avLst/>
            <a:gdLst>
              <a:gd name="T0" fmla="*/ 201 w 301"/>
              <a:gd name="T1" fmla="*/ 1392 h 1392"/>
              <a:gd name="T2" fmla="*/ 177 w 301"/>
              <a:gd name="T3" fmla="*/ 1296 h 1392"/>
              <a:gd name="T4" fmla="*/ 105 w 301"/>
              <a:gd name="T5" fmla="*/ 1188 h 1392"/>
              <a:gd name="T6" fmla="*/ 57 w 301"/>
              <a:gd name="T7" fmla="*/ 1128 h 1392"/>
              <a:gd name="T8" fmla="*/ 33 w 301"/>
              <a:gd name="T9" fmla="*/ 1092 h 1392"/>
              <a:gd name="T10" fmla="*/ 9 w 301"/>
              <a:gd name="T11" fmla="*/ 1020 h 1392"/>
              <a:gd name="T12" fmla="*/ 93 w 301"/>
              <a:gd name="T13" fmla="*/ 768 h 1392"/>
              <a:gd name="T14" fmla="*/ 237 w 301"/>
              <a:gd name="T15" fmla="*/ 648 h 1392"/>
              <a:gd name="T16" fmla="*/ 213 w 301"/>
              <a:gd name="T17" fmla="*/ 372 h 1392"/>
              <a:gd name="T18" fmla="*/ 189 w 301"/>
              <a:gd name="T19" fmla="*/ 336 h 1392"/>
              <a:gd name="T20" fmla="*/ 153 w 301"/>
              <a:gd name="T21" fmla="*/ 312 h 1392"/>
              <a:gd name="T22" fmla="*/ 69 w 301"/>
              <a:gd name="T23" fmla="*/ 168 h 1392"/>
              <a:gd name="T24" fmla="*/ 93 w 301"/>
              <a:gd name="T25"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392">
                <a:moveTo>
                  <a:pt x="201" y="1392"/>
                </a:moveTo>
                <a:cubicBezTo>
                  <a:pt x="198" y="1375"/>
                  <a:pt x="189" y="1317"/>
                  <a:pt x="177" y="1296"/>
                </a:cubicBezTo>
                <a:cubicBezTo>
                  <a:pt x="156" y="1258"/>
                  <a:pt x="119" y="1229"/>
                  <a:pt x="105" y="1188"/>
                </a:cubicBezTo>
                <a:cubicBezTo>
                  <a:pt x="88" y="1138"/>
                  <a:pt x="104" y="1159"/>
                  <a:pt x="57" y="1128"/>
                </a:cubicBezTo>
                <a:cubicBezTo>
                  <a:pt x="49" y="1116"/>
                  <a:pt x="39" y="1105"/>
                  <a:pt x="33" y="1092"/>
                </a:cubicBezTo>
                <a:cubicBezTo>
                  <a:pt x="23" y="1069"/>
                  <a:pt x="9" y="1020"/>
                  <a:pt x="9" y="1020"/>
                </a:cubicBezTo>
                <a:cubicBezTo>
                  <a:pt x="14" y="945"/>
                  <a:pt x="0" y="799"/>
                  <a:pt x="93" y="768"/>
                </a:cubicBezTo>
                <a:cubicBezTo>
                  <a:pt x="136" y="725"/>
                  <a:pt x="186" y="682"/>
                  <a:pt x="237" y="648"/>
                </a:cubicBezTo>
                <a:cubicBezTo>
                  <a:pt x="293" y="565"/>
                  <a:pt x="301" y="431"/>
                  <a:pt x="213" y="372"/>
                </a:cubicBezTo>
                <a:cubicBezTo>
                  <a:pt x="205" y="360"/>
                  <a:pt x="199" y="346"/>
                  <a:pt x="189" y="336"/>
                </a:cubicBezTo>
                <a:cubicBezTo>
                  <a:pt x="179" y="326"/>
                  <a:pt x="162" y="323"/>
                  <a:pt x="153" y="312"/>
                </a:cubicBezTo>
                <a:cubicBezTo>
                  <a:pt x="111" y="264"/>
                  <a:pt x="103" y="218"/>
                  <a:pt x="69" y="168"/>
                </a:cubicBezTo>
                <a:cubicBezTo>
                  <a:pt x="82" y="15"/>
                  <a:pt x="59" y="67"/>
                  <a:pt x="93"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46" name="Freeform 30"/>
          <p:cNvSpPr>
            <a:spLocks/>
          </p:cNvSpPr>
          <p:nvPr/>
        </p:nvSpPr>
        <p:spPr bwMode="auto">
          <a:xfrm>
            <a:off x="1952625" y="3367088"/>
            <a:ext cx="188913" cy="790575"/>
          </a:xfrm>
          <a:custGeom>
            <a:avLst/>
            <a:gdLst>
              <a:gd name="T0" fmla="*/ 103 w 337"/>
              <a:gd name="T1" fmla="*/ 1392 h 1392"/>
              <a:gd name="T2" fmla="*/ 7 w 337"/>
              <a:gd name="T3" fmla="*/ 1212 h 1392"/>
              <a:gd name="T4" fmla="*/ 127 w 337"/>
              <a:gd name="T5" fmla="*/ 948 h 1392"/>
              <a:gd name="T6" fmla="*/ 163 w 337"/>
              <a:gd name="T7" fmla="*/ 804 h 1392"/>
              <a:gd name="T8" fmla="*/ 199 w 337"/>
              <a:gd name="T9" fmla="*/ 780 h 1392"/>
              <a:gd name="T10" fmla="*/ 235 w 337"/>
              <a:gd name="T11" fmla="*/ 744 h 1392"/>
              <a:gd name="T12" fmla="*/ 307 w 337"/>
              <a:gd name="T13" fmla="*/ 720 h 1392"/>
              <a:gd name="T14" fmla="*/ 223 w 337"/>
              <a:gd name="T15" fmla="*/ 504 h 1392"/>
              <a:gd name="T16" fmla="*/ 199 w 337"/>
              <a:gd name="T17" fmla="*/ 468 h 1392"/>
              <a:gd name="T18" fmla="*/ 163 w 337"/>
              <a:gd name="T19" fmla="*/ 444 h 1392"/>
              <a:gd name="T20" fmla="*/ 115 w 337"/>
              <a:gd name="T21" fmla="*/ 372 h 1392"/>
              <a:gd name="T22" fmla="*/ 91 w 337"/>
              <a:gd name="T23" fmla="*/ 336 h 1392"/>
              <a:gd name="T24" fmla="*/ 103 w 337"/>
              <a:gd name="T25" fmla="*/ 240 h 1392"/>
              <a:gd name="T26" fmla="*/ 139 w 337"/>
              <a:gd name="T27" fmla="*/ 216 h 1392"/>
              <a:gd name="T28" fmla="*/ 139 w 337"/>
              <a:gd name="T29"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1392">
                <a:moveTo>
                  <a:pt x="103" y="1392"/>
                </a:moveTo>
                <a:cubicBezTo>
                  <a:pt x="81" y="1325"/>
                  <a:pt x="29" y="1278"/>
                  <a:pt x="7" y="1212"/>
                </a:cubicBezTo>
                <a:cubicBezTo>
                  <a:pt x="16" y="1089"/>
                  <a:pt x="0" y="990"/>
                  <a:pt x="127" y="948"/>
                </a:cubicBezTo>
                <a:cubicBezTo>
                  <a:pt x="134" y="888"/>
                  <a:pt x="122" y="845"/>
                  <a:pt x="163" y="804"/>
                </a:cubicBezTo>
                <a:cubicBezTo>
                  <a:pt x="173" y="794"/>
                  <a:pt x="188" y="789"/>
                  <a:pt x="199" y="780"/>
                </a:cubicBezTo>
                <a:cubicBezTo>
                  <a:pt x="212" y="769"/>
                  <a:pt x="220" y="752"/>
                  <a:pt x="235" y="744"/>
                </a:cubicBezTo>
                <a:cubicBezTo>
                  <a:pt x="257" y="732"/>
                  <a:pt x="307" y="720"/>
                  <a:pt x="307" y="720"/>
                </a:cubicBezTo>
                <a:cubicBezTo>
                  <a:pt x="337" y="630"/>
                  <a:pt x="297" y="553"/>
                  <a:pt x="223" y="504"/>
                </a:cubicBezTo>
                <a:cubicBezTo>
                  <a:pt x="215" y="492"/>
                  <a:pt x="209" y="478"/>
                  <a:pt x="199" y="468"/>
                </a:cubicBezTo>
                <a:cubicBezTo>
                  <a:pt x="189" y="458"/>
                  <a:pt x="172" y="455"/>
                  <a:pt x="163" y="444"/>
                </a:cubicBezTo>
                <a:cubicBezTo>
                  <a:pt x="144" y="422"/>
                  <a:pt x="131" y="396"/>
                  <a:pt x="115" y="372"/>
                </a:cubicBezTo>
                <a:cubicBezTo>
                  <a:pt x="107" y="360"/>
                  <a:pt x="91" y="336"/>
                  <a:pt x="91" y="336"/>
                </a:cubicBezTo>
                <a:cubicBezTo>
                  <a:pt x="95" y="304"/>
                  <a:pt x="91" y="270"/>
                  <a:pt x="103" y="240"/>
                </a:cubicBezTo>
                <a:cubicBezTo>
                  <a:pt x="108" y="227"/>
                  <a:pt x="137" y="230"/>
                  <a:pt x="139" y="216"/>
                </a:cubicBezTo>
                <a:cubicBezTo>
                  <a:pt x="150" y="145"/>
                  <a:pt x="139" y="72"/>
                  <a:pt x="139"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47" name="Freeform 31"/>
          <p:cNvSpPr>
            <a:spLocks/>
          </p:cNvSpPr>
          <p:nvPr/>
        </p:nvSpPr>
        <p:spPr bwMode="auto">
          <a:xfrm>
            <a:off x="2514600" y="3360738"/>
            <a:ext cx="119063" cy="811212"/>
          </a:xfrm>
          <a:custGeom>
            <a:avLst/>
            <a:gdLst>
              <a:gd name="T0" fmla="*/ 156 w 211"/>
              <a:gd name="T1" fmla="*/ 1428 h 1428"/>
              <a:gd name="T2" fmla="*/ 144 w 211"/>
              <a:gd name="T3" fmla="*/ 1320 h 1428"/>
              <a:gd name="T4" fmla="*/ 36 w 211"/>
              <a:gd name="T5" fmla="*/ 1140 h 1428"/>
              <a:gd name="T6" fmla="*/ 108 w 211"/>
              <a:gd name="T7" fmla="*/ 840 h 1428"/>
              <a:gd name="T8" fmla="*/ 120 w 211"/>
              <a:gd name="T9" fmla="*/ 804 h 1428"/>
              <a:gd name="T10" fmla="*/ 144 w 211"/>
              <a:gd name="T11" fmla="*/ 768 h 1428"/>
              <a:gd name="T12" fmla="*/ 72 w 211"/>
              <a:gd name="T13" fmla="*/ 612 h 1428"/>
              <a:gd name="T14" fmla="*/ 0 w 211"/>
              <a:gd name="T15" fmla="*/ 516 h 1428"/>
              <a:gd name="T16" fmla="*/ 60 w 211"/>
              <a:gd name="T17" fmla="*/ 312 h 1428"/>
              <a:gd name="T18" fmla="*/ 72 w 211"/>
              <a:gd name="T19" fmla="*/ 276 h 1428"/>
              <a:gd name="T20" fmla="*/ 108 w 211"/>
              <a:gd name="T21" fmla="*/ 264 h 1428"/>
              <a:gd name="T22" fmla="*/ 180 w 211"/>
              <a:gd name="T23" fmla="*/ 216 h 1428"/>
              <a:gd name="T24" fmla="*/ 168 w 211"/>
              <a:gd name="T25" fmla="*/ 108 h 1428"/>
              <a:gd name="T26" fmla="*/ 96 w 211"/>
              <a:gd name="T27" fmla="*/ 60 h 1428"/>
              <a:gd name="T28" fmla="*/ 84 w 211"/>
              <a:gd name="T29" fmla="*/ 0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1428">
                <a:moveTo>
                  <a:pt x="156" y="1428"/>
                </a:moveTo>
                <a:cubicBezTo>
                  <a:pt x="152" y="1392"/>
                  <a:pt x="155" y="1354"/>
                  <a:pt x="144" y="1320"/>
                </a:cubicBezTo>
                <a:cubicBezTo>
                  <a:pt x="122" y="1254"/>
                  <a:pt x="59" y="1208"/>
                  <a:pt x="36" y="1140"/>
                </a:cubicBezTo>
                <a:cubicBezTo>
                  <a:pt x="44" y="1018"/>
                  <a:pt x="24" y="924"/>
                  <a:pt x="108" y="840"/>
                </a:cubicBezTo>
                <a:cubicBezTo>
                  <a:pt x="112" y="828"/>
                  <a:pt x="114" y="815"/>
                  <a:pt x="120" y="804"/>
                </a:cubicBezTo>
                <a:cubicBezTo>
                  <a:pt x="126" y="791"/>
                  <a:pt x="143" y="782"/>
                  <a:pt x="144" y="768"/>
                </a:cubicBezTo>
                <a:cubicBezTo>
                  <a:pt x="151" y="687"/>
                  <a:pt x="131" y="651"/>
                  <a:pt x="72" y="612"/>
                </a:cubicBezTo>
                <a:cubicBezTo>
                  <a:pt x="42" y="567"/>
                  <a:pt x="17" y="566"/>
                  <a:pt x="0" y="516"/>
                </a:cubicBezTo>
                <a:cubicBezTo>
                  <a:pt x="14" y="419"/>
                  <a:pt x="19" y="394"/>
                  <a:pt x="60" y="312"/>
                </a:cubicBezTo>
                <a:cubicBezTo>
                  <a:pt x="66" y="301"/>
                  <a:pt x="63" y="285"/>
                  <a:pt x="72" y="276"/>
                </a:cubicBezTo>
                <a:cubicBezTo>
                  <a:pt x="81" y="267"/>
                  <a:pt x="97" y="270"/>
                  <a:pt x="108" y="264"/>
                </a:cubicBezTo>
                <a:cubicBezTo>
                  <a:pt x="133" y="250"/>
                  <a:pt x="180" y="216"/>
                  <a:pt x="180" y="216"/>
                </a:cubicBezTo>
                <a:cubicBezTo>
                  <a:pt x="207" y="175"/>
                  <a:pt x="211" y="146"/>
                  <a:pt x="168" y="108"/>
                </a:cubicBezTo>
                <a:cubicBezTo>
                  <a:pt x="146" y="89"/>
                  <a:pt x="96" y="60"/>
                  <a:pt x="96" y="60"/>
                </a:cubicBezTo>
                <a:cubicBezTo>
                  <a:pt x="81" y="16"/>
                  <a:pt x="84" y="37"/>
                  <a:pt x="84"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48" name="Line 32"/>
          <p:cNvSpPr>
            <a:spLocks noChangeShapeType="1"/>
          </p:cNvSpPr>
          <p:nvPr/>
        </p:nvSpPr>
        <p:spPr bwMode="auto">
          <a:xfrm flipH="1">
            <a:off x="2647950" y="2852738"/>
            <a:ext cx="1492250" cy="608012"/>
          </a:xfrm>
          <a:prstGeom prst="line">
            <a:avLst/>
          </a:prstGeom>
          <a:noFill/>
          <a:ln w="9525">
            <a:solidFill>
              <a:srgbClr val="00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42049" name="Text Box 33"/>
          <p:cNvSpPr txBox="1">
            <a:spLocks noChangeArrowheads="1"/>
          </p:cNvSpPr>
          <p:nvPr/>
        </p:nvSpPr>
        <p:spPr bwMode="auto">
          <a:xfrm>
            <a:off x="4140200" y="2540000"/>
            <a:ext cx="885825" cy="508000"/>
          </a:xfrm>
          <a:prstGeom prst="rect">
            <a:avLst/>
          </a:prstGeom>
          <a:solidFill>
            <a:srgbClr val="FFFFFF"/>
          </a:solidFill>
          <a:ln w="9525">
            <a:solidFill>
              <a:srgbClr val="000000"/>
            </a:solidFill>
            <a:miter lim="800000"/>
            <a:headEnd/>
            <a:tailEnd/>
          </a:ln>
        </p:spPr>
        <p:txBody>
          <a:bodyPr/>
          <a:lstStyle/>
          <a:p>
            <a:r>
              <a:rPr lang="en-US" sz="1400"/>
              <a:t>Cracks and tears</a:t>
            </a:r>
            <a:endParaRPr lang="ru-RU" sz="1400"/>
          </a:p>
        </p:txBody>
      </p:sp>
      <p:sp>
        <p:nvSpPr>
          <p:cNvPr id="342056" name="Rectangle 40"/>
          <p:cNvSpPr>
            <a:spLocks noChangeArrowheads="1"/>
          </p:cNvSpPr>
          <p:nvPr/>
        </p:nvSpPr>
        <p:spPr bwMode="auto">
          <a:xfrm>
            <a:off x="5846763" y="4789488"/>
            <a:ext cx="2324100" cy="409575"/>
          </a:xfrm>
          <a:prstGeom prst="rect">
            <a:avLst/>
          </a:prstGeom>
          <a:pattFill prst="dashVert">
            <a:fgClr>
              <a:srgbClr val="000000"/>
            </a:fgClr>
            <a:bgClr>
              <a:srgbClr val="FFFFFF"/>
            </a:bgClr>
          </a:pattFill>
          <a:ln w="9525">
            <a:solidFill>
              <a:srgbClr val="000000"/>
            </a:solidFill>
            <a:miter lim="800000"/>
            <a:headEnd/>
            <a:tailEnd/>
          </a:ln>
        </p:spPr>
        <p:txBody>
          <a:bodyPr/>
          <a:lstStyle/>
          <a:p>
            <a:endParaRPr lang="de-DE"/>
          </a:p>
        </p:txBody>
      </p:sp>
      <p:sp>
        <p:nvSpPr>
          <p:cNvPr id="342057" name="Rectangle 41" descr="10%"/>
          <p:cNvSpPr>
            <a:spLocks noChangeArrowheads="1"/>
          </p:cNvSpPr>
          <p:nvPr/>
        </p:nvSpPr>
        <p:spPr bwMode="auto">
          <a:xfrm>
            <a:off x="5846763" y="4176713"/>
            <a:ext cx="2324100" cy="612775"/>
          </a:xfrm>
          <a:prstGeom prst="rect">
            <a:avLst/>
          </a:prstGeom>
          <a:pattFill prst="pct10">
            <a:fgClr>
              <a:srgbClr val="000000"/>
            </a:fgClr>
            <a:bgClr>
              <a:srgbClr val="FFFFFF"/>
            </a:bgClr>
          </a:pattFill>
          <a:ln w="9525">
            <a:solidFill>
              <a:srgbClr val="000000"/>
            </a:solidFill>
            <a:miter lim="800000"/>
            <a:headEnd/>
            <a:tailEnd/>
          </a:ln>
        </p:spPr>
        <p:txBody>
          <a:bodyPr/>
          <a:lstStyle/>
          <a:p>
            <a:endParaRPr lang="de-DE"/>
          </a:p>
        </p:txBody>
      </p:sp>
      <p:sp>
        <p:nvSpPr>
          <p:cNvPr id="342058" name="Rectangle 42" descr="Светлый диагональный 2"/>
          <p:cNvSpPr>
            <a:spLocks noChangeArrowheads="1"/>
          </p:cNvSpPr>
          <p:nvPr/>
        </p:nvSpPr>
        <p:spPr bwMode="auto">
          <a:xfrm>
            <a:off x="5846763" y="3359150"/>
            <a:ext cx="2324100" cy="817563"/>
          </a:xfrm>
          <a:prstGeom prst="rect">
            <a:avLst/>
          </a:prstGeom>
          <a:pattFill prst="ltUpDiag">
            <a:fgClr>
              <a:srgbClr val="808080"/>
            </a:fgClr>
            <a:bgClr>
              <a:srgbClr val="FFFFFF"/>
            </a:bgClr>
          </a:pattFill>
          <a:ln w="9525">
            <a:solidFill>
              <a:srgbClr val="000000"/>
            </a:solidFill>
            <a:miter lim="800000"/>
            <a:headEnd/>
            <a:tailEnd/>
          </a:ln>
        </p:spPr>
        <p:txBody>
          <a:bodyPr/>
          <a:lstStyle/>
          <a:p>
            <a:endParaRPr lang="de-DE"/>
          </a:p>
        </p:txBody>
      </p:sp>
      <p:sp>
        <p:nvSpPr>
          <p:cNvPr id="342060" name="Rectangle 44"/>
          <p:cNvSpPr>
            <a:spLocks noChangeArrowheads="1"/>
          </p:cNvSpPr>
          <p:nvPr/>
        </p:nvSpPr>
        <p:spPr bwMode="auto">
          <a:xfrm>
            <a:off x="5443538" y="2338388"/>
            <a:ext cx="3130550" cy="306387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61" name="Rectangle 45"/>
          <p:cNvSpPr>
            <a:spLocks noChangeArrowheads="1"/>
          </p:cNvSpPr>
          <p:nvPr/>
        </p:nvSpPr>
        <p:spPr bwMode="auto">
          <a:xfrm>
            <a:off x="5846763" y="2338388"/>
            <a:ext cx="2324100" cy="203200"/>
          </a:xfrm>
          <a:prstGeom prst="rect">
            <a:avLst/>
          </a:prstGeom>
          <a:solidFill>
            <a:srgbClr val="FFFFFF"/>
          </a:solidFill>
          <a:ln w="9525">
            <a:solidFill>
              <a:srgbClr val="000000"/>
            </a:solidFill>
            <a:miter lim="800000"/>
            <a:headEnd/>
            <a:tailEnd/>
          </a:ln>
        </p:spPr>
        <p:txBody>
          <a:bodyPr/>
          <a:lstStyle/>
          <a:p>
            <a:endParaRPr lang="de-DE"/>
          </a:p>
        </p:txBody>
      </p:sp>
      <p:sp>
        <p:nvSpPr>
          <p:cNvPr id="342062" name="Rectangle 46"/>
          <p:cNvSpPr>
            <a:spLocks noChangeArrowheads="1"/>
          </p:cNvSpPr>
          <p:nvPr/>
        </p:nvSpPr>
        <p:spPr bwMode="auto">
          <a:xfrm>
            <a:off x="5846763" y="2144713"/>
            <a:ext cx="2324100" cy="2047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2063" name="Line 47"/>
          <p:cNvSpPr>
            <a:spLocks noChangeShapeType="1"/>
          </p:cNvSpPr>
          <p:nvPr/>
        </p:nvSpPr>
        <p:spPr bwMode="auto">
          <a:xfrm>
            <a:off x="5846763" y="4584700"/>
            <a:ext cx="2324100" cy="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42066" name="Text Box 50"/>
          <p:cNvSpPr txBox="1">
            <a:spLocks noChangeArrowheads="1"/>
          </p:cNvSpPr>
          <p:nvPr/>
        </p:nvSpPr>
        <p:spPr bwMode="auto">
          <a:xfrm>
            <a:off x="7462838" y="2781300"/>
            <a:ext cx="504825" cy="271463"/>
          </a:xfrm>
          <a:prstGeom prst="rect">
            <a:avLst/>
          </a:prstGeom>
          <a:solidFill>
            <a:srgbClr val="FFFFFF"/>
          </a:solidFill>
          <a:ln w="9525">
            <a:solidFill>
              <a:srgbClr val="000000"/>
            </a:solidFill>
            <a:miter lim="800000"/>
            <a:headEnd/>
            <a:tailEnd/>
          </a:ln>
        </p:spPr>
        <p:txBody>
          <a:bodyPr/>
          <a:lstStyle/>
          <a:p>
            <a:pPr algn="l"/>
            <a:r>
              <a:rPr lang="en-US" sz="1200"/>
              <a:t>Melt</a:t>
            </a:r>
            <a:endParaRPr lang="ru-RU"/>
          </a:p>
        </p:txBody>
      </p:sp>
      <p:sp>
        <p:nvSpPr>
          <p:cNvPr id="342067" name="Text Box 51"/>
          <p:cNvSpPr txBox="1">
            <a:spLocks noChangeArrowheads="1"/>
          </p:cNvSpPr>
          <p:nvPr/>
        </p:nvSpPr>
        <p:spPr bwMode="auto">
          <a:xfrm>
            <a:off x="7462838" y="3502025"/>
            <a:ext cx="600075" cy="266700"/>
          </a:xfrm>
          <a:prstGeom prst="rect">
            <a:avLst/>
          </a:prstGeom>
          <a:solidFill>
            <a:srgbClr val="FFFFFF"/>
          </a:solidFill>
          <a:ln w="9525">
            <a:solidFill>
              <a:srgbClr val="000000"/>
            </a:solidFill>
            <a:miter lim="800000"/>
            <a:headEnd/>
            <a:tailEnd/>
          </a:ln>
        </p:spPr>
        <p:txBody>
          <a:bodyPr/>
          <a:lstStyle/>
          <a:p>
            <a:pPr algn="l"/>
            <a:r>
              <a:rPr lang="en-US" sz="1200"/>
              <a:t>Crust</a:t>
            </a:r>
            <a:endParaRPr lang="ru-RU"/>
          </a:p>
        </p:txBody>
      </p:sp>
      <p:sp>
        <p:nvSpPr>
          <p:cNvPr id="342068" name="Text Box 52"/>
          <p:cNvSpPr txBox="1">
            <a:spLocks noChangeArrowheads="1"/>
          </p:cNvSpPr>
          <p:nvPr/>
        </p:nvSpPr>
        <p:spPr bwMode="auto">
          <a:xfrm>
            <a:off x="7462838" y="4494213"/>
            <a:ext cx="600075" cy="231775"/>
          </a:xfrm>
          <a:prstGeom prst="rect">
            <a:avLst/>
          </a:prstGeom>
          <a:solidFill>
            <a:srgbClr val="FFFFFF"/>
          </a:solidFill>
          <a:ln w="9525">
            <a:solidFill>
              <a:srgbClr val="000000"/>
            </a:solidFill>
            <a:miter lim="800000"/>
            <a:headEnd/>
            <a:tailEnd/>
          </a:ln>
        </p:spPr>
        <p:txBody>
          <a:bodyPr/>
          <a:lstStyle/>
          <a:p>
            <a:r>
              <a:rPr lang="en-US" sz="1200"/>
              <a:t>FeO</a:t>
            </a:r>
            <a:endParaRPr lang="ru-RU"/>
          </a:p>
        </p:txBody>
      </p:sp>
      <p:sp>
        <p:nvSpPr>
          <p:cNvPr id="342078" name="Freeform 62"/>
          <p:cNvSpPr>
            <a:spLocks/>
          </p:cNvSpPr>
          <p:nvPr/>
        </p:nvSpPr>
        <p:spPr bwMode="auto">
          <a:xfrm>
            <a:off x="6119813" y="3382963"/>
            <a:ext cx="168275" cy="790575"/>
          </a:xfrm>
          <a:custGeom>
            <a:avLst/>
            <a:gdLst>
              <a:gd name="T0" fmla="*/ 201 w 301"/>
              <a:gd name="T1" fmla="*/ 1392 h 1392"/>
              <a:gd name="T2" fmla="*/ 177 w 301"/>
              <a:gd name="T3" fmla="*/ 1296 h 1392"/>
              <a:gd name="T4" fmla="*/ 105 w 301"/>
              <a:gd name="T5" fmla="*/ 1188 h 1392"/>
              <a:gd name="T6" fmla="*/ 57 w 301"/>
              <a:gd name="T7" fmla="*/ 1128 h 1392"/>
              <a:gd name="T8" fmla="*/ 33 w 301"/>
              <a:gd name="T9" fmla="*/ 1092 h 1392"/>
              <a:gd name="T10" fmla="*/ 9 w 301"/>
              <a:gd name="T11" fmla="*/ 1020 h 1392"/>
              <a:gd name="T12" fmla="*/ 93 w 301"/>
              <a:gd name="T13" fmla="*/ 768 h 1392"/>
              <a:gd name="T14" fmla="*/ 237 w 301"/>
              <a:gd name="T15" fmla="*/ 648 h 1392"/>
              <a:gd name="T16" fmla="*/ 213 w 301"/>
              <a:gd name="T17" fmla="*/ 372 h 1392"/>
              <a:gd name="T18" fmla="*/ 189 w 301"/>
              <a:gd name="T19" fmla="*/ 336 h 1392"/>
              <a:gd name="T20" fmla="*/ 153 w 301"/>
              <a:gd name="T21" fmla="*/ 312 h 1392"/>
              <a:gd name="T22" fmla="*/ 69 w 301"/>
              <a:gd name="T23" fmla="*/ 168 h 1392"/>
              <a:gd name="T24" fmla="*/ 93 w 301"/>
              <a:gd name="T25"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392">
                <a:moveTo>
                  <a:pt x="201" y="1392"/>
                </a:moveTo>
                <a:cubicBezTo>
                  <a:pt x="198" y="1375"/>
                  <a:pt x="189" y="1317"/>
                  <a:pt x="177" y="1296"/>
                </a:cubicBezTo>
                <a:cubicBezTo>
                  <a:pt x="156" y="1258"/>
                  <a:pt x="119" y="1229"/>
                  <a:pt x="105" y="1188"/>
                </a:cubicBezTo>
                <a:cubicBezTo>
                  <a:pt x="88" y="1138"/>
                  <a:pt x="104" y="1159"/>
                  <a:pt x="57" y="1128"/>
                </a:cubicBezTo>
                <a:cubicBezTo>
                  <a:pt x="49" y="1116"/>
                  <a:pt x="39" y="1105"/>
                  <a:pt x="33" y="1092"/>
                </a:cubicBezTo>
                <a:cubicBezTo>
                  <a:pt x="23" y="1069"/>
                  <a:pt x="9" y="1020"/>
                  <a:pt x="9" y="1020"/>
                </a:cubicBezTo>
                <a:cubicBezTo>
                  <a:pt x="14" y="945"/>
                  <a:pt x="0" y="799"/>
                  <a:pt x="93" y="768"/>
                </a:cubicBezTo>
                <a:cubicBezTo>
                  <a:pt x="136" y="725"/>
                  <a:pt x="186" y="682"/>
                  <a:pt x="237" y="648"/>
                </a:cubicBezTo>
                <a:cubicBezTo>
                  <a:pt x="293" y="565"/>
                  <a:pt x="301" y="431"/>
                  <a:pt x="213" y="372"/>
                </a:cubicBezTo>
                <a:cubicBezTo>
                  <a:pt x="205" y="360"/>
                  <a:pt x="199" y="346"/>
                  <a:pt x="189" y="336"/>
                </a:cubicBezTo>
                <a:cubicBezTo>
                  <a:pt x="179" y="326"/>
                  <a:pt x="162" y="323"/>
                  <a:pt x="153" y="312"/>
                </a:cubicBezTo>
                <a:cubicBezTo>
                  <a:pt x="111" y="264"/>
                  <a:pt x="103" y="218"/>
                  <a:pt x="69" y="168"/>
                </a:cubicBezTo>
                <a:cubicBezTo>
                  <a:pt x="82" y="15"/>
                  <a:pt x="59" y="67"/>
                  <a:pt x="93"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79" name="Freeform 63"/>
          <p:cNvSpPr>
            <a:spLocks/>
          </p:cNvSpPr>
          <p:nvPr/>
        </p:nvSpPr>
        <p:spPr bwMode="auto">
          <a:xfrm>
            <a:off x="6667500" y="3368675"/>
            <a:ext cx="188913" cy="790575"/>
          </a:xfrm>
          <a:custGeom>
            <a:avLst/>
            <a:gdLst>
              <a:gd name="T0" fmla="*/ 103 w 337"/>
              <a:gd name="T1" fmla="*/ 1392 h 1392"/>
              <a:gd name="T2" fmla="*/ 7 w 337"/>
              <a:gd name="T3" fmla="*/ 1212 h 1392"/>
              <a:gd name="T4" fmla="*/ 127 w 337"/>
              <a:gd name="T5" fmla="*/ 948 h 1392"/>
              <a:gd name="T6" fmla="*/ 163 w 337"/>
              <a:gd name="T7" fmla="*/ 804 h 1392"/>
              <a:gd name="T8" fmla="*/ 199 w 337"/>
              <a:gd name="T9" fmla="*/ 780 h 1392"/>
              <a:gd name="T10" fmla="*/ 235 w 337"/>
              <a:gd name="T11" fmla="*/ 744 h 1392"/>
              <a:gd name="T12" fmla="*/ 307 w 337"/>
              <a:gd name="T13" fmla="*/ 720 h 1392"/>
              <a:gd name="T14" fmla="*/ 223 w 337"/>
              <a:gd name="T15" fmla="*/ 504 h 1392"/>
              <a:gd name="T16" fmla="*/ 199 w 337"/>
              <a:gd name="T17" fmla="*/ 468 h 1392"/>
              <a:gd name="T18" fmla="*/ 163 w 337"/>
              <a:gd name="T19" fmla="*/ 444 h 1392"/>
              <a:gd name="T20" fmla="*/ 115 w 337"/>
              <a:gd name="T21" fmla="*/ 372 h 1392"/>
              <a:gd name="T22" fmla="*/ 91 w 337"/>
              <a:gd name="T23" fmla="*/ 336 h 1392"/>
              <a:gd name="T24" fmla="*/ 103 w 337"/>
              <a:gd name="T25" fmla="*/ 240 h 1392"/>
              <a:gd name="T26" fmla="*/ 139 w 337"/>
              <a:gd name="T27" fmla="*/ 216 h 1392"/>
              <a:gd name="T28" fmla="*/ 139 w 337"/>
              <a:gd name="T29"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7" h="1392">
                <a:moveTo>
                  <a:pt x="103" y="1392"/>
                </a:moveTo>
                <a:cubicBezTo>
                  <a:pt x="81" y="1325"/>
                  <a:pt x="29" y="1278"/>
                  <a:pt x="7" y="1212"/>
                </a:cubicBezTo>
                <a:cubicBezTo>
                  <a:pt x="16" y="1089"/>
                  <a:pt x="0" y="990"/>
                  <a:pt x="127" y="948"/>
                </a:cubicBezTo>
                <a:cubicBezTo>
                  <a:pt x="134" y="888"/>
                  <a:pt x="122" y="845"/>
                  <a:pt x="163" y="804"/>
                </a:cubicBezTo>
                <a:cubicBezTo>
                  <a:pt x="173" y="794"/>
                  <a:pt x="188" y="789"/>
                  <a:pt x="199" y="780"/>
                </a:cubicBezTo>
                <a:cubicBezTo>
                  <a:pt x="212" y="769"/>
                  <a:pt x="220" y="752"/>
                  <a:pt x="235" y="744"/>
                </a:cubicBezTo>
                <a:cubicBezTo>
                  <a:pt x="257" y="732"/>
                  <a:pt x="307" y="720"/>
                  <a:pt x="307" y="720"/>
                </a:cubicBezTo>
                <a:cubicBezTo>
                  <a:pt x="337" y="630"/>
                  <a:pt x="297" y="553"/>
                  <a:pt x="223" y="504"/>
                </a:cubicBezTo>
                <a:cubicBezTo>
                  <a:pt x="215" y="492"/>
                  <a:pt x="209" y="478"/>
                  <a:pt x="199" y="468"/>
                </a:cubicBezTo>
                <a:cubicBezTo>
                  <a:pt x="189" y="458"/>
                  <a:pt x="172" y="455"/>
                  <a:pt x="163" y="444"/>
                </a:cubicBezTo>
                <a:cubicBezTo>
                  <a:pt x="144" y="422"/>
                  <a:pt x="131" y="396"/>
                  <a:pt x="115" y="372"/>
                </a:cubicBezTo>
                <a:cubicBezTo>
                  <a:pt x="107" y="360"/>
                  <a:pt x="91" y="336"/>
                  <a:pt x="91" y="336"/>
                </a:cubicBezTo>
                <a:cubicBezTo>
                  <a:pt x="95" y="304"/>
                  <a:pt x="91" y="270"/>
                  <a:pt x="103" y="240"/>
                </a:cubicBezTo>
                <a:cubicBezTo>
                  <a:pt x="108" y="227"/>
                  <a:pt x="137" y="230"/>
                  <a:pt x="139" y="216"/>
                </a:cubicBezTo>
                <a:cubicBezTo>
                  <a:pt x="150" y="145"/>
                  <a:pt x="139" y="72"/>
                  <a:pt x="139"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80" name="Freeform 64"/>
          <p:cNvSpPr>
            <a:spLocks/>
          </p:cNvSpPr>
          <p:nvPr/>
        </p:nvSpPr>
        <p:spPr bwMode="auto">
          <a:xfrm>
            <a:off x="7229475" y="3362325"/>
            <a:ext cx="119063" cy="811213"/>
          </a:xfrm>
          <a:custGeom>
            <a:avLst/>
            <a:gdLst>
              <a:gd name="T0" fmla="*/ 156 w 211"/>
              <a:gd name="T1" fmla="*/ 1428 h 1428"/>
              <a:gd name="T2" fmla="*/ 144 w 211"/>
              <a:gd name="T3" fmla="*/ 1320 h 1428"/>
              <a:gd name="T4" fmla="*/ 36 w 211"/>
              <a:gd name="T5" fmla="*/ 1140 h 1428"/>
              <a:gd name="T6" fmla="*/ 108 w 211"/>
              <a:gd name="T7" fmla="*/ 840 h 1428"/>
              <a:gd name="T8" fmla="*/ 120 w 211"/>
              <a:gd name="T9" fmla="*/ 804 h 1428"/>
              <a:gd name="T10" fmla="*/ 144 w 211"/>
              <a:gd name="T11" fmla="*/ 768 h 1428"/>
              <a:gd name="T12" fmla="*/ 72 w 211"/>
              <a:gd name="T13" fmla="*/ 612 h 1428"/>
              <a:gd name="T14" fmla="*/ 0 w 211"/>
              <a:gd name="T15" fmla="*/ 516 h 1428"/>
              <a:gd name="T16" fmla="*/ 60 w 211"/>
              <a:gd name="T17" fmla="*/ 312 h 1428"/>
              <a:gd name="T18" fmla="*/ 72 w 211"/>
              <a:gd name="T19" fmla="*/ 276 h 1428"/>
              <a:gd name="T20" fmla="*/ 108 w 211"/>
              <a:gd name="T21" fmla="*/ 264 h 1428"/>
              <a:gd name="T22" fmla="*/ 180 w 211"/>
              <a:gd name="T23" fmla="*/ 216 h 1428"/>
              <a:gd name="T24" fmla="*/ 168 w 211"/>
              <a:gd name="T25" fmla="*/ 108 h 1428"/>
              <a:gd name="T26" fmla="*/ 96 w 211"/>
              <a:gd name="T27" fmla="*/ 60 h 1428"/>
              <a:gd name="T28" fmla="*/ 84 w 211"/>
              <a:gd name="T29" fmla="*/ 0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1" h="1428">
                <a:moveTo>
                  <a:pt x="156" y="1428"/>
                </a:moveTo>
                <a:cubicBezTo>
                  <a:pt x="152" y="1392"/>
                  <a:pt x="155" y="1354"/>
                  <a:pt x="144" y="1320"/>
                </a:cubicBezTo>
                <a:cubicBezTo>
                  <a:pt x="122" y="1254"/>
                  <a:pt x="59" y="1208"/>
                  <a:pt x="36" y="1140"/>
                </a:cubicBezTo>
                <a:cubicBezTo>
                  <a:pt x="44" y="1018"/>
                  <a:pt x="24" y="924"/>
                  <a:pt x="108" y="840"/>
                </a:cubicBezTo>
                <a:cubicBezTo>
                  <a:pt x="112" y="828"/>
                  <a:pt x="114" y="815"/>
                  <a:pt x="120" y="804"/>
                </a:cubicBezTo>
                <a:cubicBezTo>
                  <a:pt x="126" y="791"/>
                  <a:pt x="143" y="782"/>
                  <a:pt x="144" y="768"/>
                </a:cubicBezTo>
                <a:cubicBezTo>
                  <a:pt x="151" y="687"/>
                  <a:pt x="131" y="651"/>
                  <a:pt x="72" y="612"/>
                </a:cubicBezTo>
                <a:cubicBezTo>
                  <a:pt x="42" y="567"/>
                  <a:pt x="17" y="566"/>
                  <a:pt x="0" y="516"/>
                </a:cubicBezTo>
                <a:cubicBezTo>
                  <a:pt x="14" y="419"/>
                  <a:pt x="19" y="394"/>
                  <a:pt x="60" y="312"/>
                </a:cubicBezTo>
                <a:cubicBezTo>
                  <a:pt x="66" y="301"/>
                  <a:pt x="63" y="285"/>
                  <a:pt x="72" y="276"/>
                </a:cubicBezTo>
                <a:cubicBezTo>
                  <a:pt x="81" y="267"/>
                  <a:pt x="97" y="270"/>
                  <a:pt x="108" y="264"/>
                </a:cubicBezTo>
                <a:cubicBezTo>
                  <a:pt x="133" y="250"/>
                  <a:pt x="180" y="216"/>
                  <a:pt x="180" y="216"/>
                </a:cubicBezTo>
                <a:cubicBezTo>
                  <a:pt x="207" y="175"/>
                  <a:pt x="211" y="146"/>
                  <a:pt x="168" y="108"/>
                </a:cubicBezTo>
                <a:cubicBezTo>
                  <a:pt x="146" y="89"/>
                  <a:pt x="96" y="60"/>
                  <a:pt x="96" y="60"/>
                </a:cubicBezTo>
                <a:cubicBezTo>
                  <a:pt x="81" y="16"/>
                  <a:pt x="84" y="37"/>
                  <a:pt x="84"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086" name="Rectangle 70" descr="Зигзаг"/>
          <p:cNvSpPr>
            <a:spLocks noChangeArrowheads="1"/>
          </p:cNvSpPr>
          <p:nvPr/>
        </p:nvSpPr>
        <p:spPr bwMode="auto">
          <a:xfrm>
            <a:off x="5848350" y="3933825"/>
            <a:ext cx="2324100" cy="504825"/>
          </a:xfrm>
          <a:prstGeom prst="rect">
            <a:avLst/>
          </a:prstGeom>
          <a:pattFill prst="zigZag">
            <a:fgClr>
              <a:srgbClr val="000000"/>
            </a:fgClr>
            <a:bgClr>
              <a:srgbClr val="FFFFFF"/>
            </a:bgClr>
          </a:pattFill>
          <a:ln w="9525">
            <a:solidFill>
              <a:srgbClr val="000000"/>
            </a:solidFill>
            <a:miter lim="800000"/>
            <a:headEnd/>
            <a:tailEnd/>
          </a:ln>
        </p:spPr>
        <p:txBody>
          <a:bodyPr/>
          <a:lstStyle/>
          <a:p>
            <a:endParaRPr lang="de-DE"/>
          </a:p>
        </p:txBody>
      </p:sp>
      <p:sp>
        <p:nvSpPr>
          <p:cNvPr id="342088" name="Text Box 72"/>
          <p:cNvSpPr txBox="1">
            <a:spLocks noChangeArrowheads="1"/>
          </p:cNvSpPr>
          <p:nvPr/>
        </p:nvSpPr>
        <p:spPr bwMode="auto">
          <a:xfrm>
            <a:off x="7380288" y="4078288"/>
            <a:ext cx="792162" cy="287337"/>
          </a:xfrm>
          <a:prstGeom prst="rect">
            <a:avLst/>
          </a:prstGeom>
          <a:solidFill>
            <a:srgbClr val="FFFFFF"/>
          </a:solidFill>
          <a:ln w="9525">
            <a:solidFill>
              <a:srgbClr val="000000"/>
            </a:solidFill>
            <a:miter lim="800000"/>
            <a:headEnd/>
            <a:tailEnd/>
          </a:ln>
        </p:spPr>
        <p:txBody>
          <a:bodyPr/>
          <a:lstStyle/>
          <a:p>
            <a:pPr algn="l"/>
            <a:r>
              <a:rPr lang="en-US" sz="1200"/>
              <a:t>Eutectics</a:t>
            </a:r>
            <a:endParaRPr lang="ru-RU"/>
          </a:p>
        </p:txBody>
      </p:sp>
      <p:sp>
        <p:nvSpPr>
          <p:cNvPr id="342091" name="AutoShape 75"/>
          <p:cNvSpPr>
            <a:spLocks noChangeArrowheads="1"/>
          </p:cNvSpPr>
          <p:nvPr/>
        </p:nvSpPr>
        <p:spPr bwMode="auto">
          <a:xfrm rot="203568" flipV="1">
            <a:off x="5940425" y="3862388"/>
            <a:ext cx="217488" cy="431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2092" name="AutoShape 76"/>
          <p:cNvSpPr>
            <a:spLocks noChangeArrowheads="1"/>
          </p:cNvSpPr>
          <p:nvPr/>
        </p:nvSpPr>
        <p:spPr bwMode="auto">
          <a:xfrm rot="203568" flipV="1">
            <a:off x="6516688" y="3862388"/>
            <a:ext cx="217487" cy="431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2093" name="AutoShape 77"/>
          <p:cNvSpPr>
            <a:spLocks noChangeArrowheads="1"/>
          </p:cNvSpPr>
          <p:nvPr/>
        </p:nvSpPr>
        <p:spPr bwMode="auto">
          <a:xfrm rot="203568" flipV="1">
            <a:off x="7019925" y="3862388"/>
            <a:ext cx="217488" cy="431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2094" name="AutoShape 78"/>
          <p:cNvSpPr>
            <a:spLocks noChangeArrowheads="1"/>
          </p:cNvSpPr>
          <p:nvPr/>
        </p:nvSpPr>
        <p:spPr bwMode="auto">
          <a:xfrm rot="203568">
            <a:off x="1190625" y="2997200"/>
            <a:ext cx="288925" cy="431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2095" name="AutoShape 79"/>
          <p:cNvSpPr>
            <a:spLocks noChangeArrowheads="1"/>
          </p:cNvSpPr>
          <p:nvPr/>
        </p:nvSpPr>
        <p:spPr bwMode="auto">
          <a:xfrm rot="203568">
            <a:off x="1762125" y="2997200"/>
            <a:ext cx="288925" cy="431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2096" name="AutoShape 80"/>
          <p:cNvSpPr>
            <a:spLocks noChangeArrowheads="1"/>
          </p:cNvSpPr>
          <p:nvPr/>
        </p:nvSpPr>
        <p:spPr bwMode="auto">
          <a:xfrm rot="203568">
            <a:off x="2266950" y="2997200"/>
            <a:ext cx="288925" cy="4318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42097" name="Line 81"/>
          <p:cNvSpPr>
            <a:spLocks noChangeShapeType="1"/>
          </p:cNvSpPr>
          <p:nvPr/>
        </p:nvSpPr>
        <p:spPr bwMode="auto">
          <a:xfrm>
            <a:off x="5219700" y="4725988"/>
            <a:ext cx="647700" cy="7143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2098" name="Line 82"/>
          <p:cNvSpPr>
            <a:spLocks noChangeShapeType="1"/>
          </p:cNvSpPr>
          <p:nvPr/>
        </p:nvSpPr>
        <p:spPr bwMode="auto">
          <a:xfrm flipV="1">
            <a:off x="5219700" y="3933825"/>
            <a:ext cx="647700" cy="287338"/>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2099" name="Line 83"/>
          <p:cNvSpPr>
            <a:spLocks noChangeShapeType="1"/>
          </p:cNvSpPr>
          <p:nvPr/>
        </p:nvSpPr>
        <p:spPr bwMode="auto">
          <a:xfrm>
            <a:off x="5076825" y="3933825"/>
            <a:ext cx="790575" cy="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2100" name="Line 84"/>
          <p:cNvSpPr>
            <a:spLocks noChangeShapeType="1"/>
          </p:cNvSpPr>
          <p:nvPr/>
        </p:nvSpPr>
        <p:spPr bwMode="auto">
          <a:xfrm flipV="1">
            <a:off x="5076825" y="3357563"/>
            <a:ext cx="790575" cy="7143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2101" name="Line 85"/>
          <p:cNvSpPr>
            <a:spLocks noChangeShapeType="1"/>
          </p:cNvSpPr>
          <p:nvPr/>
        </p:nvSpPr>
        <p:spPr bwMode="auto">
          <a:xfrm flipH="1">
            <a:off x="3492500" y="3933825"/>
            <a:ext cx="574675" cy="215900"/>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2102" name="Rectangle 86" descr="Волны"/>
          <p:cNvSpPr>
            <a:spLocks noChangeArrowheads="1"/>
          </p:cNvSpPr>
          <p:nvPr/>
        </p:nvSpPr>
        <p:spPr bwMode="auto">
          <a:xfrm>
            <a:off x="5848350" y="2540000"/>
            <a:ext cx="2324100" cy="817563"/>
          </a:xfrm>
          <a:prstGeom prst="rect">
            <a:avLst/>
          </a:prstGeom>
          <a:pattFill prst="wave">
            <a:fgClr>
              <a:srgbClr val="808080"/>
            </a:fgClr>
            <a:bgClr>
              <a:srgbClr val="FFFFFF"/>
            </a:bgClr>
          </a:pattFill>
          <a:ln w="9525">
            <a:solidFill>
              <a:srgbClr val="000000"/>
            </a:solidFill>
            <a:miter lim="800000"/>
            <a:headEnd/>
            <a:tailEnd/>
          </a:ln>
        </p:spPr>
        <p:txBody>
          <a:bodyPr/>
          <a:lstStyle/>
          <a:p>
            <a:endParaRPr lang="de-DE"/>
          </a:p>
        </p:txBody>
      </p:sp>
      <p:sp>
        <p:nvSpPr>
          <p:cNvPr id="342107" name="Line 91"/>
          <p:cNvSpPr>
            <a:spLocks noChangeShapeType="1"/>
          </p:cNvSpPr>
          <p:nvPr/>
        </p:nvSpPr>
        <p:spPr bwMode="auto">
          <a:xfrm>
            <a:off x="4859338" y="2708275"/>
            <a:ext cx="1296987" cy="720725"/>
          </a:xfrm>
          <a:prstGeom prst="line">
            <a:avLst/>
          </a:prstGeom>
          <a:noFill/>
          <a:ln w="12700">
            <a:solidFill>
              <a:srgbClr val="000099"/>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2108" name="Text Box 92"/>
          <p:cNvSpPr txBox="1">
            <a:spLocks noChangeArrowheads="1"/>
          </p:cNvSpPr>
          <p:nvPr/>
        </p:nvSpPr>
        <p:spPr bwMode="auto">
          <a:xfrm>
            <a:off x="7451725" y="2781300"/>
            <a:ext cx="504825" cy="271463"/>
          </a:xfrm>
          <a:prstGeom prst="rect">
            <a:avLst/>
          </a:prstGeom>
          <a:solidFill>
            <a:srgbClr val="FFFFFF"/>
          </a:solidFill>
          <a:ln w="9525">
            <a:solidFill>
              <a:srgbClr val="000000"/>
            </a:solidFill>
            <a:miter lim="800000"/>
            <a:headEnd/>
            <a:tailEnd/>
          </a:ln>
        </p:spPr>
        <p:txBody>
          <a:bodyPr/>
          <a:lstStyle/>
          <a:p>
            <a:pPr algn="l"/>
            <a:r>
              <a:rPr lang="en-US" sz="1200"/>
              <a:t>Melt</a:t>
            </a:r>
            <a:endParaRPr lang="ru-RU"/>
          </a:p>
        </p:txBody>
      </p:sp>
      <p:sp>
        <p:nvSpPr>
          <p:cNvPr id="342110" name="Text Box 94"/>
          <p:cNvSpPr txBox="1">
            <a:spLocks noChangeArrowheads="1"/>
          </p:cNvSpPr>
          <p:nvPr/>
        </p:nvSpPr>
        <p:spPr bwMode="auto">
          <a:xfrm>
            <a:off x="2771775" y="4870450"/>
            <a:ext cx="600075" cy="231775"/>
          </a:xfrm>
          <a:prstGeom prst="rect">
            <a:avLst/>
          </a:prstGeom>
          <a:solidFill>
            <a:srgbClr val="FFFFFF"/>
          </a:solidFill>
          <a:ln w="9525">
            <a:solidFill>
              <a:srgbClr val="000000"/>
            </a:solidFill>
            <a:miter lim="800000"/>
            <a:headEnd/>
            <a:tailEnd/>
          </a:ln>
        </p:spPr>
        <p:txBody>
          <a:bodyPr/>
          <a:lstStyle/>
          <a:p>
            <a:r>
              <a:rPr lang="en-US" sz="1200"/>
              <a:t>SS</a:t>
            </a:r>
            <a:endParaRPr lang="ru-RU"/>
          </a:p>
        </p:txBody>
      </p:sp>
      <p:sp>
        <p:nvSpPr>
          <p:cNvPr id="342111" name="Text Box 95"/>
          <p:cNvSpPr txBox="1">
            <a:spLocks noChangeArrowheads="1"/>
          </p:cNvSpPr>
          <p:nvPr/>
        </p:nvSpPr>
        <p:spPr bwMode="auto">
          <a:xfrm>
            <a:off x="7451725" y="4870450"/>
            <a:ext cx="600075" cy="231775"/>
          </a:xfrm>
          <a:prstGeom prst="rect">
            <a:avLst/>
          </a:prstGeom>
          <a:solidFill>
            <a:srgbClr val="FFFFFF"/>
          </a:solidFill>
          <a:ln w="9525">
            <a:solidFill>
              <a:srgbClr val="000000"/>
            </a:solidFill>
            <a:miter lim="800000"/>
            <a:headEnd/>
            <a:tailEnd/>
          </a:ln>
        </p:spPr>
        <p:txBody>
          <a:bodyPr/>
          <a:lstStyle/>
          <a:p>
            <a:r>
              <a:rPr lang="en-US" sz="1200"/>
              <a:t>SS</a:t>
            </a:r>
            <a:endParaRPr lang="ru-RU"/>
          </a:p>
        </p:txBody>
      </p:sp>
      <p:sp>
        <p:nvSpPr>
          <p:cNvPr id="342114" name="Freeform 98"/>
          <p:cNvSpPr>
            <a:spLocks/>
          </p:cNvSpPr>
          <p:nvPr/>
        </p:nvSpPr>
        <p:spPr bwMode="auto">
          <a:xfrm>
            <a:off x="5795963" y="3429000"/>
            <a:ext cx="71437" cy="504825"/>
          </a:xfrm>
          <a:custGeom>
            <a:avLst/>
            <a:gdLst>
              <a:gd name="T0" fmla="*/ 201 w 301"/>
              <a:gd name="T1" fmla="*/ 1392 h 1392"/>
              <a:gd name="T2" fmla="*/ 177 w 301"/>
              <a:gd name="T3" fmla="*/ 1296 h 1392"/>
              <a:gd name="T4" fmla="*/ 105 w 301"/>
              <a:gd name="T5" fmla="*/ 1188 h 1392"/>
              <a:gd name="T6" fmla="*/ 57 w 301"/>
              <a:gd name="T7" fmla="*/ 1128 h 1392"/>
              <a:gd name="T8" fmla="*/ 33 w 301"/>
              <a:gd name="T9" fmla="*/ 1092 h 1392"/>
              <a:gd name="T10" fmla="*/ 9 w 301"/>
              <a:gd name="T11" fmla="*/ 1020 h 1392"/>
              <a:gd name="T12" fmla="*/ 93 w 301"/>
              <a:gd name="T13" fmla="*/ 768 h 1392"/>
              <a:gd name="T14" fmla="*/ 237 w 301"/>
              <a:gd name="T15" fmla="*/ 648 h 1392"/>
              <a:gd name="T16" fmla="*/ 213 w 301"/>
              <a:gd name="T17" fmla="*/ 372 h 1392"/>
              <a:gd name="T18" fmla="*/ 189 w 301"/>
              <a:gd name="T19" fmla="*/ 336 h 1392"/>
              <a:gd name="T20" fmla="*/ 153 w 301"/>
              <a:gd name="T21" fmla="*/ 312 h 1392"/>
              <a:gd name="T22" fmla="*/ 69 w 301"/>
              <a:gd name="T23" fmla="*/ 168 h 1392"/>
              <a:gd name="T24" fmla="*/ 93 w 301"/>
              <a:gd name="T25" fmla="*/ 0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1" h="1392">
                <a:moveTo>
                  <a:pt x="201" y="1392"/>
                </a:moveTo>
                <a:cubicBezTo>
                  <a:pt x="198" y="1375"/>
                  <a:pt x="189" y="1317"/>
                  <a:pt x="177" y="1296"/>
                </a:cubicBezTo>
                <a:cubicBezTo>
                  <a:pt x="156" y="1258"/>
                  <a:pt x="119" y="1229"/>
                  <a:pt x="105" y="1188"/>
                </a:cubicBezTo>
                <a:cubicBezTo>
                  <a:pt x="88" y="1138"/>
                  <a:pt x="104" y="1159"/>
                  <a:pt x="57" y="1128"/>
                </a:cubicBezTo>
                <a:cubicBezTo>
                  <a:pt x="49" y="1116"/>
                  <a:pt x="39" y="1105"/>
                  <a:pt x="33" y="1092"/>
                </a:cubicBezTo>
                <a:cubicBezTo>
                  <a:pt x="23" y="1069"/>
                  <a:pt x="9" y="1020"/>
                  <a:pt x="9" y="1020"/>
                </a:cubicBezTo>
                <a:cubicBezTo>
                  <a:pt x="14" y="945"/>
                  <a:pt x="0" y="799"/>
                  <a:pt x="93" y="768"/>
                </a:cubicBezTo>
                <a:cubicBezTo>
                  <a:pt x="136" y="725"/>
                  <a:pt x="186" y="682"/>
                  <a:pt x="237" y="648"/>
                </a:cubicBezTo>
                <a:cubicBezTo>
                  <a:pt x="293" y="565"/>
                  <a:pt x="301" y="431"/>
                  <a:pt x="213" y="372"/>
                </a:cubicBezTo>
                <a:cubicBezTo>
                  <a:pt x="205" y="360"/>
                  <a:pt x="199" y="346"/>
                  <a:pt x="189" y="336"/>
                </a:cubicBezTo>
                <a:cubicBezTo>
                  <a:pt x="179" y="326"/>
                  <a:pt x="162" y="323"/>
                  <a:pt x="153" y="312"/>
                </a:cubicBezTo>
                <a:cubicBezTo>
                  <a:pt x="111" y="264"/>
                  <a:pt x="103" y="218"/>
                  <a:pt x="69" y="168"/>
                </a:cubicBezTo>
                <a:cubicBezTo>
                  <a:pt x="82" y="15"/>
                  <a:pt x="59" y="67"/>
                  <a:pt x="93" y="0"/>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42115" name="Line 99"/>
          <p:cNvSpPr>
            <a:spLocks noChangeShapeType="1"/>
          </p:cNvSpPr>
          <p:nvPr/>
        </p:nvSpPr>
        <p:spPr bwMode="auto">
          <a:xfrm>
            <a:off x="4787900" y="2997200"/>
            <a:ext cx="1008063" cy="792163"/>
          </a:xfrm>
          <a:prstGeom prst="line">
            <a:avLst/>
          </a:prstGeom>
          <a:noFill/>
          <a:ln w="12700">
            <a:solidFill>
              <a:srgbClr val="000099"/>
            </a:solidFill>
            <a:prstDash val="dash"/>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1"/>
          <p:cNvSpPr>
            <a:spLocks noGrp="1"/>
          </p:cNvSpPr>
          <p:nvPr>
            <p:ph type="sldNum" sz="quarter" idx="10"/>
          </p:nvPr>
        </p:nvSpPr>
        <p:spPr/>
        <p:txBody>
          <a:bodyPr/>
          <a:lstStyle/>
          <a:p>
            <a:fld id="{AE78A630-8C74-4217-84FF-D263161CDCB2}" type="slidenum">
              <a:rPr lang="ru-RU"/>
              <a:pPr/>
              <a:t>15</a:t>
            </a:fld>
            <a:endParaRPr lang="ru-RU"/>
          </a:p>
        </p:txBody>
      </p:sp>
      <p:sp>
        <p:nvSpPr>
          <p:cNvPr id="4" name="Заголовок 3"/>
          <p:cNvSpPr>
            <a:spLocks noGrp="1"/>
          </p:cNvSpPr>
          <p:nvPr>
            <p:ph type="title" idx="4294967295"/>
          </p:nvPr>
        </p:nvSpPr>
        <p:spPr bwMode="auto">
          <a:xfrm>
            <a:off x="1331913" y="44450"/>
            <a:ext cx="6480175" cy="792163"/>
          </a:xfrm>
          <a:prstGeom prst="rect">
            <a:avLst/>
          </a:prstGeom>
          <a:noFill/>
          <a:ln/>
          <a:extLst>
            <a:ext uri="{909E8E84-426E-40DD-AFC4-6F175D3DCCD1}">
              <a14:hiddenFill xmlns:a14="http://schemas.microsoft.com/office/drawing/2010/main">
                <a:solidFill>
                  <a:srgbClr val="E6E0EC"/>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a:solidFill>
                  <a:srgbClr val="A50021"/>
                </a:solidFill>
                <a:latin typeface="Arial" charset="0"/>
              </a:rPr>
              <a:t>Development  of the 1-D numerical module for U-Zr-O corium melt - steel oxidation</a:t>
            </a:r>
            <a:endParaRPr lang="ru-RU" sz="2400" b="1">
              <a:solidFill>
                <a:srgbClr val="A50021"/>
              </a:solidFill>
              <a:latin typeface="Arial" charset="0"/>
            </a:endParaRPr>
          </a:p>
        </p:txBody>
      </p:sp>
      <p:sp>
        <p:nvSpPr>
          <p:cNvPr id="5" name="Содержимое 4"/>
          <p:cNvSpPr>
            <a:spLocks noGrp="1"/>
          </p:cNvSpPr>
          <p:nvPr>
            <p:ph idx="4294967295"/>
          </p:nvPr>
        </p:nvSpPr>
        <p:spPr bwMode="auto">
          <a:xfrm>
            <a:off x="457200" y="1628775"/>
            <a:ext cx="8229600" cy="3600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25000"/>
              </a:spcBef>
              <a:spcAft>
                <a:spcPct val="25000"/>
              </a:spcAft>
            </a:pPr>
            <a:r>
              <a:rPr lang="en-US" sz="2000">
                <a:latin typeface="Arial" charset="0"/>
              </a:rPr>
              <a:t>Transformation of the 2-D stand-alone numerical model (</a:t>
            </a:r>
            <a:r>
              <a:rPr lang="en-US" sz="2000" i="1">
                <a:latin typeface="Arial" charset="0"/>
              </a:rPr>
              <a:t>for the simplified geometry of the tests</a:t>
            </a:r>
            <a:r>
              <a:rPr lang="en-US" sz="2000">
                <a:latin typeface="Arial" charset="0"/>
              </a:rPr>
              <a:t>)  into the 1-D corium melt - steel oxidation model, in order to describe local interactions at the corium-steel interface (</a:t>
            </a:r>
            <a:r>
              <a:rPr lang="en-US" sz="2000" i="1">
                <a:latin typeface="Arial" charset="0"/>
              </a:rPr>
              <a:t>in the geometry of the pressure vessel</a:t>
            </a:r>
            <a:r>
              <a:rPr lang="en-US" sz="2000">
                <a:latin typeface="Arial" charset="0"/>
              </a:rPr>
              <a:t>)</a:t>
            </a:r>
            <a:r>
              <a:rPr lang="ru-RU" sz="2000">
                <a:latin typeface="Arial" charset="0"/>
              </a:rPr>
              <a:t> </a:t>
            </a:r>
            <a:endParaRPr lang="en-US" sz="2000">
              <a:latin typeface="Arial" charset="0"/>
            </a:endParaRPr>
          </a:p>
          <a:p>
            <a:pPr algn="just">
              <a:spcBef>
                <a:spcPct val="25000"/>
              </a:spcBef>
              <a:spcAft>
                <a:spcPct val="25000"/>
              </a:spcAft>
            </a:pPr>
            <a:r>
              <a:rPr lang="en-US" sz="2000">
                <a:latin typeface="Arial" charset="0"/>
              </a:rPr>
              <a:t>This allows to exclude a simplified description of the heat and mass exchange between the U-Zr-O corium melt and crust, and to use (in future) detailed thermo-hydraulic approach of the CONV code </a:t>
            </a:r>
          </a:p>
          <a:p>
            <a:pPr algn="just">
              <a:spcBef>
                <a:spcPct val="25000"/>
              </a:spcBef>
              <a:spcAft>
                <a:spcPct val="25000"/>
              </a:spcAft>
            </a:pPr>
            <a:r>
              <a:rPr lang="en-US" sz="2000">
                <a:latin typeface="Arial" charset="0"/>
              </a:rPr>
              <a:t>Development of the interface between the 1-D module (melt–steel oxidation) and the 2-D thermo-hydraulic code (U-Zr-O corium melt), in order to implement the module into the code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fld id="{F5934A95-1A3B-454A-862E-EFEBD4FA1055}" type="slidenum">
              <a:rPr lang="ru-RU"/>
              <a:pPr/>
              <a:t>16</a:t>
            </a:fld>
            <a:endParaRPr lang="ru-RU"/>
          </a:p>
        </p:txBody>
      </p:sp>
      <p:sp>
        <p:nvSpPr>
          <p:cNvPr id="4" name="Заголовок 3"/>
          <p:cNvSpPr>
            <a:spLocks noGrp="1"/>
          </p:cNvSpPr>
          <p:nvPr>
            <p:ph type="title" idx="4294967295"/>
          </p:nvPr>
        </p:nvSpPr>
        <p:spPr bwMode="auto">
          <a:xfrm>
            <a:off x="457200" y="115888"/>
            <a:ext cx="8229600" cy="654050"/>
          </a:xfrm>
          <a:prstGeom prst="rect">
            <a:avLst/>
          </a:prstGeom>
          <a:noFill/>
          <a:ln/>
          <a:extLst>
            <a:ext uri="{909E8E84-426E-40DD-AFC4-6F175D3DCCD1}">
              <a14:hiddenFill xmlns:a14="http://schemas.microsoft.com/office/drawing/2010/main">
                <a:solidFill>
                  <a:srgbClr val="E6E0EC"/>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2400" b="1">
                <a:solidFill>
                  <a:srgbClr val="A50021"/>
                </a:solidFill>
                <a:latin typeface="Arial" charset="0"/>
              </a:rPr>
              <a:t>1D model</a:t>
            </a:r>
            <a:r>
              <a:rPr lang="en-US" sz="2000" b="1"/>
              <a:t> </a:t>
            </a:r>
            <a:r>
              <a:rPr lang="en-US" sz="2400" b="1">
                <a:solidFill>
                  <a:srgbClr val="A50021"/>
                </a:solidFill>
                <a:latin typeface="Arial" charset="0"/>
              </a:rPr>
              <a:t>for</a:t>
            </a:r>
            <a:r>
              <a:rPr lang="en-US" sz="2000" b="1"/>
              <a:t> </a:t>
            </a:r>
            <a:r>
              <a:rPr lang="en-US" sz="2400" b="1">
                <a:solidFill>
                  <a:srgbClr val="A50021"/>
                </a:solidFill>
                <a:latin typeface="Arial" charset="0"/>
              </a:rPr>
              <a:t>U-Zr-O corium melt - steel oxidation</a:t>
            </a:r>
            <a:endParaRPr lang="ru-RU" sz="2400" b="1">
              <a:solidFill>
                <a:srgbClr val="A50021"/>
              </a:solidFill>
              <a:latin typeface="Arial" charset="0"/>
            </a:endParaRPr>
          </a:p>
        </p:txBody>
      </p:sp>
      <p:sp>
        <p:nvSpPr>
          <p:cNvPr id="382979" name="TextBox 4"/>
          <p:cNvSpPr txBox="1">
            <a:spLocks noChangeArrowheads="1"/>
          </p:cNvSpPr>
          <p:nvPr/>
        </p:nvSpPr>
        <p:spPr bwMode="auto">
          <a:xfrm>
            <a:off x="428625" y="1125538"/>
            <a:ext cx="2703513"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90000"/>
              </a:lnSpc>
              <a:spcBef>
                <a:spcPct val="35000"/>
              </a:spcBef>
              <a:buClr>
                <a:srgbClr val="003399"/>
              </a:buClr>
              <a:buFont typeface="Arial" charset="0"/>
              <a:buChar char="•"/>
            </a:pPr>
            <a:r>
              <a:rPr lang="en-US" sz="2000">
                <a:latin typeface="Calibri" pitchFamily="34" charset="0"/>
              </a:rPr>
              <a:t>U-Zr-O corium melt temperature and composition evolutions are calculated in 2-D thermo-hydraulic code</a:t>
            </a:r>
          </a:p>
          <a:p>
            <a:pPr algn="just" eaLnBrk="1" hangingPunct="1">
              <a:lnSpc>
                <a:spcPct val="90000"/>
              </a:lnSpc>
              <a:spcBef>
                <a:spcPct val="35000"/>
              </a:spcBef>
              <a:buClr>
                <a:srgbClr val="003399"/>
              </a:buClr>
              <a:buFont typeface="Arial" charset="0"/>
              <a:buChar char="•"/>
            </a:pPr>
            <a:r>
              <a:rPr lang="en-US" sz="2000">
                <a:latin typeface="Calibri" pitchFamily="34" charset="0"/>
              </a:rPr>
              <a:t>Oxidation module calculates the solid phases thicknesses, temperatures and U, Zr, O fluxes into melt</a:t>
            </a:r>
          </a:p>
          <a:p>
            <a:pPr algn="just" eaLnBrk="1" hangingPunct="1">
              <a:lnSpc>
                <a:spcPct val="90000"/>
              </a:lnSpc>
              <a:spcBef>
                <a:spcPct val="35000"/>
              </a:spcBef>
              <a:buClr>
                <a:srgbClr val="003399"/>
              </a:buClr>
              <a:buFont typeface="Arial" charset="0"/>
              <a:buChar char="•"/>
            </a:pPr>
            <a:r>
              <a:rPr lang="en-US" sz="2000">
                <a:latin typeface="Calibri" pitchFamily="34" charset="0"/>
              </a:rPr>
              <a:t>Oxidation module is coupled with 2-D thermo-hydraulic  code through the </a:t>
            </a:r>
            <a:r>
              <a:rPr lang="en-US" sz="2000" b="1">
                <a:latin typeface="Calibri" pitchFamily="34" charset="0"/>
              </a:rPr>
              <a:t>heat flux</a:t>
            </a:r>
            <a:r>
              <a:rPr lang="en-US" sz="2000">
                <a:latin typeface="Calibri" pitchFamily="34" charset="0"/>
              </a:rPr>
              <a:t> and  </a:t>
            </a:r>
            <a:r>
              <a:rPr lang="en-US" sz="2000" b="1">
                <a:latin typeface="Calibri" pitchFamily="34" charset="0"/>
              </a:rPr>
              <a:t>oxygen mass flux</a:t>
            </a:r>
            <a:r>
              <a:rPr lang="en-US" sz="2000">
                <a:latin typeface="Calibri" pitchFamily="34" charset="0"/>
              </a:rPr>
              <a:t> at the melt-solid interface</a:t>
            </a:r>
            <a:endParaRPr lang="ru-RU" sz="2000">
              <a:latin typeface="Calibri" pitchFamily="34" charset="0"/>
            </a:endParaRPr>
          </a:p>
        </p:txBody>
      </p:sp>
      <p:pic>
        <p:nvPicPr>
          <p:cNvPr id="38298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1988" y="714375"/>
            <a:ext cx="5942012"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10"/>
          </p:nvPr>
        </p:nvSpPr>
        <p:spPr/>
        <p:txBody>
          <a:bodyPr/>
          <a:lstStyle/>
          <a:p>
            <a:fld id="{37F339D6-DE40-48B8-B7BE-99C184986578}" type="slidenum">
              <a:rPr lang="ru-RU"/>
              <a:pPr/>
              <a:t>17</a:t>
            </a:fld>
            <a:endParaRPr lang="ru-RU"/>
          </a:p>
        </p:txBody>
      </p:sp>
      <p:sp>
        <p:nvSpPr>
          <p:cNvPr id="327684" name="Rectangle 4"/>
          <p:cNvSpPr>
            <a:spLocks noGrp="1" noChangeArrowheads="1"/>
          </p:cNvSpPr>
          <p:nvPr>
            <p:ph type="title"/>
          </p:nvPr>
        </p:nvSpPr>
        <p:spPr bwMode="auto">
          <a:xfrm>
            <a:off x="1331913" y="-26988"/>
            <a:ext cx="6480175" cy="77787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Simulation of crust growth and SS corrosion by 1-d model</a:t>
            </a:r>
            <a:endParaRPr lang="ru-RU" sz="2000" b="1">
              <a:solidFill>
                <a:srgbClr val="003399"/>
              </a:solidFill>
            </a:endParaRPr>
          </a:p>
        </p:txBody>
      </p:sp>
      <p:pic>
        <p:nvPicPr>
          <p:cNvPr id="327692"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850" y="881063"/>
            <a:ext cx="561657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693"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3716338"/>
            <a:ext cx="5616575" cy="276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694" name="Text Box 14"/>
          <p:cNvSpPr txBox="1">
            <a:spLocks noChangeArrowheads="1"/>
          </p:cNvSpPr>
          <p:nvPr/>
        </p:nvSpPr>
        <p:spPr bwMode="auto">
          <a:xfrm>
            <a:off x="5940425" y="908050"/>
            <a:ext cx="26638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solidFill>
                  <a:srgbClr val="000099"/>
                </a:solidFill>
                <a:latin typeface="Arial" charset="0"/>
              </a:rPr>
              <a:t>Temperature</a:t>
            </a:r>
            <a:r>
              <a:rPr lang="en-US">
                <a:solidFill>
                  <a:srgbClr val="000099"/>
                </a:solidFill>
              </a:rPr>
              <a:t> </a:t>
            </a:r>
            <a:r>
              <a:rPr lang="en-US" sz="2000">
                <a:solidFill>
                  <a:srgbClr val="000099"/>
                </a:solidFill>
                <a:latin typeface="Arial" charset="0"/>
              </a:rPr>
              <a:t>evolution under fixed boundary conditions:</a:t>
            </a:r>
            <a:endParaRPr lang="ru-RU" sz="2000">
              <a:solidFill>
                <a:srgbClr val="000099"/>
              </a:solidFill>
              <a:latin typeface="Arial" charset="0"/>
            </a:endParaRPr>
          </a:p>
        </p:txBody>
      </p:sp>
      <p:sp>
        <p:nvSpPr>
          <p:cNvPr id="327695" name="Text Box 15"/>
          <p:cNvSpPr txBox="1">
            <a:spLocks noChangeArrowheads="1"/>
          </p:cNvSpPr>
          <p:nvPr/>
        </p:nvSpPr>
        <p:spPr bwMode="auto">
          <a:xfrm>
            <a:off x="6011863" y="5157788"/>
            <a:ext cx="2663825" cy="935037"/>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a:latin typeface="Arial" charset="0"/>
              </a:rPr>
              <a:t>2. Unlimited oxygen supply to the corrosion layer (through the crust)</a:t>
            </a:r>
            <a:endParaRPr lang="ru-RU" sz="1800">
              <a:latin typeface="Arial" charset="0"/>
            </a:endParaRPr>
          </a:p>
        </p:txBody>
      </p:sp>
      <p:sp>
        <p:nvSpPr>
          <p:cNvPr id="327696" name="Text Box 16"/>
          <p:cNvSpPr txBox="1">
            <a:spLocks noChangeArrowheads="1"/>
          </p:cNvSpPr>
          <p:nvPr/>
        </p:nvSpPr>
        <p:spPr bwMode="auto">
          <a:xfrm>
            <a:off x="5940425" y="2205038"/>
            <a:ext cx="2663825" cy="1484312"/>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a:latin typeface="Arial" charset="0"/>
              </a:rPr>
              <a:t>1. Oxygen supply to the corrosion layer limited by diffusion transport through the crust (“starvation effect”)</a:t>
            </a:r>
            <a:endParaRPr lang="ru-RU" sz="1800">
              <a:latin typeface="Arial" charset="0"/>
            </a:endParaRPr>
          </a:p>
        </p:txBody>
      </p:sp>
      <p:sp>
        <p:nvSpPr>
          <p:cNvPr id="327697" name="AutoShape 17"/>
          <p:cNvSpPr>
            <a:spLocks noChangeArrowheads="1"/>
          </p:cNvSpPr>
          <p:nvPr/>
        </p:nvSpPr>
        <p:spPr bwMode="auto">
          <a:xfrm>
            <a:off x="4716463" y="2636838"/>
            <a:ext cx="1150937" cy="144462"/>
          </a:xfrm>
          <a:prstGeom prst="leftArrow">
            <a:avLst>
              <a:gd name="adj1" fmla="val 50000"/>
              <a:gd name="adj2" fmla="val 199176"/>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698" name="AutoShape 18"/>
          <p:cNvSpPr>
            <a:spLocks noChangeArrowheads="1"/>
          </p:cNvSpPr>
          <p:nvPr/>
        </p:nvSpPr>
        <p:spPr bwMode="auto">
          <a:xfrm>
            <a:off x="4716463" y="2636838"/>
            <a:ext cx="1150937" cy="144462"/>
          </a:xfrm>
          <a:prstGeom prst="leftArrow">
            <a:avLst>
              <a:gd name="adj1" fmla="val 50000"/>
              <a:gd name="adj2" fmla="val 199176"/>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27699" name="AutoShape 19"/>
          <p:cNvSpPr>
            <a:spLocks noChangeArrowheads="1"/>
          </p:cNvSpPr>
          <p:nvPr/>
        </p:nvSpPr>
        <p:spPr bwMode="auto">
          <a:xfrm>
            <a:off x="4787900" y="5589588"/>
            <a:ext cx="1150938" cy="144462"/>
          </a:xfrm>
          <a:prstGeom prst="leftArrow">
            <a:avLst>
              <a:gd name="adj1" fmla="val 50000"/>
              <a:gd name="adj2" fmla="val 199177"/>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3"/>
          <p:cNvSpPr>
            <a:spLocks noGrp="1"/>
          </p:cNvSpPr>
          <p:nvPr>
            <p:ph type="sldNum" sz="quarter" idx="10"/>
          </p:nvPr>
        </p:nvSpPr>
        <p:spPr/>
        <p:txBody>
          <a:bodyPr/>
          <a:lstStyle/>
          <a:p>
            <a:fld id="{1C856EED-190F-4F2E-A7F0-60B6BDAEBDFE}" type="slidenum">
              <a:rPr lang="ru-RU"/>
              <a:pPr/>
              <a:t>18</a:t>
            </a:fld>
            <a:endParaRPr lang="ru-RU"/>
          </a:p>
        </p:txBody>
      </p:sp>
      <p:sp>
        <p:nvSpPr>
          <p:cNvPr id="385026" name="Rectangle 2"/>
          <p:cNvSpPr>
            <a:spLocks noGrp="1" noChangeArrowheads="1"/>
          </p:cNvSpPr>
          <p:nvPr>
            <p:ph type="title"/>
          </p:nvPr>
        </p:nvSpPr>
        <p:spPr bwMode="auto">
          <a:xfrm>
            <a:off x="1331913" y="-26988"/>
            <a:ext cx="6480175" cy="77787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400" b="1">
                <a:solidFill>
                  <a:srgbClr val="A50021"/>
                </a:solidFill>
                <a:latin typeface="Arial" charset="0"/>
              </a:rPr>
              <a:t>Simulation of crust growth and SS corrosion by 1-d model</a:t>
            </a:r>
            <a:endParaRPr lang="ru-RU" sz="2000" b="1">
              <a:solidFill>
                <a:srgbClr val="003399"/>
              </a:solidFill>
            </a:endParaRPr>
          </a:p>
        </p:txBody>
      </p:sp>
      <p:sp>
        <p:nvSpPr>
          <p:cNvPr id="385029" name="Text Box 5"/>
          <p:cNvSpPr txBox="1">
            <a:spLocks noChangeArrowheads="1"/>
          </p:cNvSpPr>
          <p:nvPr/>
        </p:nvSpPr>
        <p:spPr bwMode="auto">
          <a:xfrm>
            <a:off x="5795963" y="1052513"/>
            <a:ext cx="2808287"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85000"/>
              </a:lnSpc>
              <a:spcBef>
                <a:spcPct val="50000"/>
              </a:spcBef>
            </a:pPr>
            <a:r>
              <a:rPr lang="en-US" sz="2000">
                <a:solidFill>
                  <a:srgbClr val="000099"/>
                </a:solidFill>
                <a:latin typeface="Arial" charset="0"/>
              </a:rPr>
              <a:t>Crust, corrosion and oxide layers</a:t>
            </a:r>
            <a:r>
              <a:rPr lang="en-US">
                <a:solidFill>
                  <a:srgbClr val="000099"/>
                </a:solidFill>
              </a:rPr>
              <a:t> </a:t>
            </a:r>
            <a:r>
              <a:rPr lang="en-US" sz="2000">
                <a:solidFill>
                  <a:srgbClr val="000099"/>
                </a:solidFill>
                <a:latin typeface="Arial" charset="0"/>
              </a:rPr>
              <a:t>evolution:</a:t>
            </a:r>
            <a:endParaRPr lang="ru-RU" sz="2000">
              <a:solidFill>
                <a:srgbClr val="000099"/>
              </a:solidFill>
              <a:latin typeface="Arial" charset="0"/>
            </a:endParaRPr>
          </a:p>
        </p:txBody>
      </p:sp>
      <p:sp>
        <p:nvSpPr>
          <p:cNvPr id="385030" name="Text Box 6"/>
          <p:cNvSpPr txBox="1">
            <a:spLocks noChangeArrowheads="1"/>
          </p:cNvSpPr>
          <p:nvPr/>
        </p:nvSpPr>
        <p:spPr bwMode="auto">
          <a:xfrm>
            <a:off x="6011863" y="5157788"/>
            <a:ext cx="2663825" cy="935037"/>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a:latin typeface="Arial" charset="0"/>
              </a:rPr>
              <a:t>2. Unlimited oxygen supply to the corrosion layer (through the crust)</a:t>
            </a:r>
            <a:endParaRPr lang="ru-RU" sz="1800">
              <a:latin typeface="Arial" charset="0"/>
            </a:endParaRPr>
          </a:p>
        </p:txBody>
      </p:sp>
      <p:sp>
        <p:nvSpPr>
          <p:cNvPr id="385031" name="Text Box 7"/>
          <p:cNvSpPr txBox="1">
            <a:spLocks noChangeArrowheads="1"/>
          </p:cNvSpPr>
          <p:nvPr/>
        </p:nvSpPr>
        <p:spPr bwMode="auto">
          <a:xfrm>
            <a:off x="5940425" y="2205038"/>
            <a:ext cx="2663825" cy="1484312"/>
          </a:xfrm>
          <a:prstGeom prst="rect">
            <a:avLst/>
          </a:prstGeom>
          <a:noFill/>
          <a:ln w="1905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sz="1800">
                <a:latin typeface="Arial" charset="0"/>
              </a:rPr>
              <a:t>1. Oxygen supply to the corrosion layer limited by diffusion transport through the crust (“starvation effect”)</a:t>
            </a:r>
            <a:endParaRPr lang="ru-RU" sz="1800">
              <a:latin typeface="Arial" charset="0"/>
            </a:endParaRPr>
          </a:p>
        </p:txBody>
      </p:sp>
      <p:sp>
        <p:nvSpPr>
          <p:cNvPr id="385032" name="AutoShape 8"/>
          <p:cNvSpPr>
            <a:spLocks noChangeArrowheads="1"/>
          </p:cNvSpPr>
          <p:nvPr/>
        </p:nvSpPr>
        <p:spPr bwMode="auto">
          <a:xfrm>
            <a:off x="4716463" y="2636838"/>
            <a:ext cx="1150937" cy="144462"/>
          </a:xfrm>
          <a:prstGeom prst="leftArrow">
            <a:avLst>
              <a:gd name="adj1" fmla="val 50000"/>
              <a:gd name="adj2" fmla="val 199176"/>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5033" name="AutoShape 9"/>
          <p:cNvSpPr>
            <a:spLocks noChangeArrowheads="1"/>
          </p:cNvSpPr>
          <p:nvPr/>
        </p:nvSpPr>
        <p:spPr bwMode="auto">
          <a:xfrm>
            <a:off x="4716463" y="2636838"/>
            <a:ext cx="1150937" cy="144462"/>
          </a:xfrm>
          <a:prstGeom prst="leftArrow">
            <a:avLst>
              <a:gd name="adj1" fmla="val 50000"/>
              <a:gd name="adj2" fmla="val 199176"/>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85034" name="AutoShape 10"/>
          <p:cNvSpPr>
            <a:spLocks noChangeArrowheads="1"/>
          </p:cNvSpPr>
          <p:nvPr/>
        </p:nvSpPr>
        <p:spPr bwMode="auto">
          <a:xfrm>
            <a:off x="4787900" y="5589588"/>
            <a:ext cx="1150938" cy="144462"/>
          </a:xfrm>
          <a:prstGeom prst="leftArrow">
            <a:avLst>
              <a:gd name="adj1" fmla="val 50000"/>
              <a:gd name="adj2" fmla="val 199177"/>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rgbClr val="0000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pic>
        <p:nvPicPr>
          <p:cNvPr id="38503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8" y="841375"/>
            <a:ext cx="3455987"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36"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0" y="3644900"/>
            <a:ext cx="3527425" cy="277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liennummernplatzhalter 1"/>
          <p:cNvSpPr>
            <a:spLocks noGrp="1"/>
          </p:cNvSpPr>
          <p:nvPr>
            <p:ph type="sldNum" sz="quarter" idx="10"/>
          </p:nvPr>
        </p:nvSpPr>
        <p:spPr/>
        <p:txBody>
          <a:bodyPr/>
          <a:lstStyle/>
          <a:p>
            <a:fld id="{345EE29A-2E71-466B-B279-806381B9642A}" type="slidenum">
              <a:rPr lang="ru-RU"/>
              <a:pPr/>
              <a:t>19</a:t>
            </a:fld>
            <a:endParaRPr lang="ru-RU"/>
          </a:p>
        </p:txBody>
      </p:sp>
      <p:sp>
        <p:nvSpPr>
          <p:cNvPr id="395267" name="TextBox 4"/>
          <p:cNvSpPr txBox="1">
            <a:spLocks noChangeArrowheads="1"/>
          </p:cNvSpPr>
          <p:nvPr/>
        </p:nvSpPr>
        <p:spPr bwMode="auto">
          <a:xfrm>
            <a:off x="250825" y="908050"/>
            <a:ext cx="43211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8288" indent="-268288"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lnSpc>
                <a:spcPct val="95000"/>
              </a:lnSpc>
              <a:spcBef>
                <a:spcPct val="40000"/>
              </a:spcBef>
              <a:buFont typeface="Wingdings" pitchFamily="2" charset="2"/>
              <a:buChar char="Ø"/>
            </a:pPr>
            <a:r>
              <a:rPr lang="en-US" sz="2200">
                <a:latin typeface="Calibri" pitchFamily="34" charset="0"/>
              </a:rPr>
              <a:t>Recalculation of U, Zr, O concentrations, temperature, heat flux and  oxygen mass flux in the melt at the melt-solid boundary from 2-D CFD code results</a:t>
            </a:r>
          </a:p>
          <a:p>
            <a:pPr algn="just" eaLnBrk="1" hangingPunct="1">
              <a:lnSpc>
                <a:spcPct val="95000"/>
              </a:lnSpc>
              <a:spcBef>
                <a:spcPct val="40000"/>
              </a:spcBef>
              <a:buFont typeface="Wingdings" pitchFamily="2" charset="2"/>
              <a:buChar char="Ø"/>
            </a:pPr>
            <a:r>
              <a:rPr lang="en-US" sz="2200">
                <a:latin typeface="Calibri" pitchFamily="34" charset="0"/>
              </a:rPr>
              <a:t>Calling of 1-D oxidation module in each thermo-hydraulic spatial mesh at the melt-solid boundary at each time step produced by    2-D CFD code</a:t>
            </a:r>
          </a:p>
          <a:p>
            <a:pPr algn="just" eaLnBrk="1" hangingPunct="1">
              <a:lnSpc>
                <a:spcPct val="95000"/>
              </a:lnSpc>
              <a:spcBef>
                <a:spcPct val="40000"/>
              </a:spcBef>
              <a:buFont typeface="Wingdings" pitchFamily="2" charset="2"/>
              <a:buChar char="Ø"/>
            </a:pPr>
            <a:r>
              <a:rPr lang="en-US" sz="2200">
                <a:latin typeface="Calibri" pitchFamily="34" charset="0"/>
              </a:rPr>
              <a:t>Recalculation of 1-D oxidation module results for solid phases thicknesses, temperatures and U, Zr, O fluxes into boundary conditions for 2-D CFD code</a:t>
            </a:r>
          </a:p>
        </p:txBody>
      </p:sp>
      <p:sp>
        <p:nvSpPr>
          <p:cNvPr id="395268" name="AutoShape 4"/>
          <p:cNvSpPr>
            <a:spLocks noChangeArrowheads="1"/>
          </p:cNvSpPr>
          <p:nvPr/>
        </p:nvSpPr>
        <p:spPr bwMode="auto">
          <a:xfrm>
            <a:off x="5218113" y="1438275"/>
            <a:ext cx="3598862" cy="900113"/>
          </a:xfrm>
          <a:prstGeom prst="flowChartInputOutput">
            <a:avLst/>
          </a:prstGeom>
          <a:solidFill>
            <a:srgbClr val="FFCC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800">
                <a:latin typeface="Arial" charset="0"/>
                <a:cs typeface="Arial" charset="0"/>
              </a:rPr>
              <a:t>Melt 2D Temperature,</a:t>
            </a:r>
          </a:p>
          <a:p>
            <a:pPr eaLnBrk="1" hangingPunct="1"/>
            <a:r>
              <a:rPr lang="en-US" sz="1800">
                <a:latin typeface="Arial" charset="0"/>
                <a:cs typeface="Arial" charset="0"/>
              </a:rPr>
              <a:t>Concentrations, Velocity </a:t>
            </a:r>
          </a:p>
          <a:p>
            <a:pPr eaLnBrk="1" hangingPunct="1"/>
            <a:r>
              <a:rPr lang="en-US" sz="1800">
                <a:latin typeface="Arial" charset="0"/>
                <a:cs typeface="Arial" charset="0"/>
              </a:rPr>
              <a:t>at t</a:t>
            </a:r>
            <a:r>
              <a:rPr lang="en-US" sz="1800" baseline="30000">
                <a:latin typeface="Arial" charset="0"/>
                <a:cs typeface="Arial" charset="0"/>
              </a:rPr>
              <a:t>(n+1)</a:t>
            </a:r>
            <a:r>
              <a:rPr lang="en-US" sz="1800">
                <a:latin typeface="Arial" charset="0"/>
                <a:cs typeface="Arial" charset="0"/>
              </a:rPr>
              <a:t> = t</a:t>
            </a:r>
            <a:r>
              <a:rPr lang="en-US" sz="1800" baseline="30000">
                <a:latin typeface="Arial" charset="0"/>
                <a:cs typeface="Arial" charset="0"/>
              </a:rPr>
              <a:t>(n)</a:t>
            </a:r>
            <a:r>
              <a:rPr lang="en-US" sz="1800">
                <a:latin typeface="Arial" charset="0"/>
                <a:cs typeface="Arial" charset="0"/>
              </a:rPr>
              <a:t> + </a:t>
            </a:r>
            <a:r>
              <a:rPr lang="el-GR" sz="1800">
                <a:latin typeface="Arial" charset="0"/>
                <a:cs typeface="Arial" charset="0"/>
              </a:rPr>
              <a:t>Δ</a:t>
            </a:r>
            <a:r>
              <a:rPr lang="en-US" sz="1800">
                <a:latin typeface="Arial" charset="0"/>
                <a:cs typeface="Arial" charset="0"/>
              </a:rPr>
              <a:t>t</a:t>
            </a:r>
            <a:endParaRPr lang="el-GR" sz="1800">
              <a:latin typeface="Arial" charset="0"/>
              <a:cs typeface="Arial" charset="0"/>
            </a:endParaRPr>
          </a:p>
        </p:txBody>
      </p:sp>
      <p:sp>
        <p:nvSpPr>
          <p:cNvPr id="395269" name="Line 5"/>
          <p:cNvSpPr>
            <a:spLocks noChangeShapeType="1"/>
          </p:cNvSpPr>
          <p:nvPr/>
        </p:nvSpPr>
        <p:spPr bwMode="auto">
          <a:xfrm>
            <a:off x="6945313" y="2338388"/>
            <a:ext cx="0" cy="360362"/>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5270" name="AutoShape 6"/>
          <p:cNvSpPr>
            <a:spLocks noChangeArrowheads="1"/>
          </p:cNvSpPr>
          <p:nvPr/>
        </p:nvSpPr>
        <p:spPr bwMode="auto">
          <a:xfrm>
            <a:off x="5219700" y="2698750"/>
            <a:ext cx="3455988" cy="935038"/>
          </a:xfrm>
          <a:prstGeom prst="flowChartProcess">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800">
                <a:latin typeface="Arial" charset="0"/>
                <a:cs typeface="Arial" charset="0"/>
              </a:rPr>
              <a:t>Boundary melt Temperature,</a:t>
            </a:r>
          </a:p>
          <a:p>
            <a:pPr eaLnBrk="1" hangingPunct="1"/>
            <a:r>
              <a:rPr lang="en-US" sz="1800">
                <a:latin typeface="Arial" charset="0"/>
                <a:cs typeface="Arial" charset="0"/>
              </a:rPr>
              <a:t>U, Zr, O Concentrations,</a:t>
            </a:r>
          </a:p>
          <a:p>
            <a:pPr eaLnBrk="1" hangingPunct="1"/>
            <a:r>
              <a:rPr lang="en-US" sz="1800">
                <a:latin typeface="Arial" charset="0"/>
                <a:cs typeface="Arial" charset="0"/>
              </a:rPr>
              <a:t>Oxygen Flux, Heat flux</a:t>
            </a:r>
            <a:endParaRPr lang="ru-RU" sz="1800">
              <a:latin typeface="Arial" charset="0"/>
              <a:cs typeface="Arial" charset="0"/>
            </a:endParaRPr>
          </a:p>
        </p:txBody>
      </p:sp>
      <p:sp>
        <p:nvSpPr>
          <p:cNvPr id="395271" name="Line 7"/>
          <p:cNvSpPr>
            <a:spLocks noChangeShapeType="1"/>
          </p:cNvSpPr>
          <p:nvPr/>
        </p:nvSpPr>
        <p:spPr bwMode="auto">
          <a:xfrm>
            <a:off x="6945313" y="3633788"/>
            <a:ext cx="0" cy="360362"/>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5272" name="AutoShape 8"/>
          <p:cNvSpPr>
            <a:spLocks noChangeArrowheads="1"/>
          </p:cNvSpPr>
          <p:nvPr/>
        </p:nvSpPr>
        <p:spPr bwMode="auto">
          <a:xfrm>
            <a:off x="5219700" y="3994150"/>
            <a:ext cx="3454400" cy="539750"/>
          </a:xfrm>
          <a:prstGeom prst="flowChartProcess">
            <a:avLst/>
          </a:prstGeom>
          <a:solidFill>
            <a:srgbClr val="00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800">
                <a:latin typeface="Arial" charset="0"/>
                <a:cs typeface="Arial" charset="0"/>
              </a:rPr>
              <a:t>1-D oxidation Module</a:t>
            </a:r>
            <a:endParaRPr lang="ru-RU" sz="1800">
              <a:latin typeface="Arial" charset="0"/>
              <a:cs typeface="Arial" charset="0"/>
            </a:endParaRPr>
          </a:p>
        </p:txBody>
      </p:sp>
      <p:sp>
        <p:nvSpPr>
          <p:cNvPr id="395273" name="AutoShape 9"/>
          <p:cNvSpPr>
            <a:spLocks noChangeArrowheads="1"/>
          </p:cNvSpPr>
          <p:nvPr/>
        </p:nvSpPr>
        <p:spPr bwMode="auto">
          <a:xfrm>
            <a:off x="5218113" y="4894263"/>
            <a:ext cx="3454400" cy="1150937"/>
          </a:xfrm>
          <a:prstGeom prst="flowChartProcess">
            <a:avLst/>
          </a:prstGeom>
          <a:solidFill>
            <a:schemeClr val="bg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800">
                <a:latin typeface="Arial" charset="0"/>
                <a:cs typeface="Arial" charset="0"/>
              </a:rPr>
              <a:t>Solid phase boundary Position,</a:t>
            </a:r>
          </a:p>
          <a:p>
            <a:pPr eaLnBrk="1" hangingPunct="1"/>
            <a:r>
              <a:rPr lang="en-US" sz="1800">
                <a:latin typeface="Arial" charset="0"/>
                <a:cs typeface="Arial" charset="0"/>
              </a:rPr>
              <a:t>Temperature,</a:t>
            </a:r>
          </a:p>
          <a:p>
            <a:pPr eaLnBrk="1" hangingPunct="1"/>
            <a:r>
              <a:rPr lang="en-US" sz="1800">
                <a:latin typeface="Arial" charset="0"/>
                <a:cs typeface="Arial" charset="0"/>
              </a:rPr>
              <a:t>Mass sources</a:t>
            </a:r>
          </a:p>
          <a:p>
            <a:pPr eaLnBrk="1" hangingPunct="1"/>
            <a:r>
              <a:rPr lang="en-US" sz="1800">
                <a:latin typeface="Arial" charset="0"/>
                <a:cs typeface="Arial" charset="0"/>
              </a:rPr>
              <a:t>at t</a:t>
            </a:r>
            <a:r>
              <a:rPr lang="en-US" sz="1800" baseline="30000">
                <a:latin typeface="Arial" charset="0"/>
                <a:cs typeface="Arial" charset="0"/>
              </a:rPr>
              <a:t>(n+1)</a:t>
            </a:r>
            <a:r>
              <a:rPr lang="en-US" sz="1800">
                <a:latin typeface="Arial" charset="0"/>
                <a:cs typeface="Arial" charset="0"/>
              </a:rPr>
              <a:t> = t</a:t>
            </a:r>
            <a:r>
              <a:rPr lang="en-US" sz="1800" baseline="30000">
                <a:latin typeface="Arial" charset="0"/>
                <a:cs typeface="Arial" charset="0"/>
              </a:rPr>
              <a:t>(n)</a:t>
            </a:r>
            <a:r>
              <a:rPr lang="en-US" sz="1800">
                <a:latin typeface="Arial" charset="0"/>
                <a:cs typeface="Arial" charset="0"/>
              </a:rPr>
              <a:t> + </a:t>
            </a:r>
            <a:r>
              <a:rPr lang="el-GR" sz="1800">
                <a:latin typeface="Arial" charset="0"/>
                <a:cs typeface="Arial" charset="0"/>
              </a:rPr>
              <a:t>Δ</a:t>
            </a:r>
            <a:r>
              <a:rPr lang="en-US" sz="1800">
                <a:latin typeface="Arial" charset="0"/>
                <a:cs typeface="Arial" charset="0"/>
              </a:rPr>
              <a:t>t</a:t>
            </a:r>
            <a:endParaRPr lang="ru-RU" sz="1800">
              <a:latin typeface="Arial" charset="0"/>
              <a:cs typeface="Arial" charset="0"/>
            </a:endParaRPr>
          </a:p>
        </p:txBody>
      </p:sp>
      <p:sp>
        <p:nvSpPr>
          <p:cNvPr id="395274" name="Line 10"/>
          <p:cNvSpPr>
            <a:spLocks noChangeShapeType="1"/>
          </p:cNvSpPr>
          <p:nvPr/>
        </p:nvSpPr>
        <p:spPr bwMode="auto">
          <a:xfrm>
            <a:off x="6945313" y="4533900"/>
            <a:ext cx="0" cy="360363"/>
          </a:xfrm>
          <a:prstGeom prst="line">
            <a:avLst/>
          </a:prstGeom>
          <a:noFill/>
          <a:ln w="127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5275" name="Rectangle 11"/>
          <p:cNvSpPr>
            <a:spLocks noChangeArrowheads="1"/>
          </p:cNvSpPr>
          <p:nvPr/>
        </p:nvSpPr>
        <p:spPr bwMode="auto">
          <a:xfrm>
            <a:off x="1042988" y="-26988"/>
            <a:ext cx="7058025" cy="77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b="1">
                <a:solidFill>
                  <a:srgbClr val="A50021"/>
                </a:solidFill>
                <a:latin typeface="Arial" charset="0"/>
              </a:rPr>
              <a:t>Interface program for 1-D oxidation module coupling with the corium melt 2-D CFD code</a:t>
            </a:r>
            <a:endParaRPr lang="ru-RU"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liennummernplatzhalter 3"/>
          <p:cNvSpPr>
            <a:spLocks noGrp="1"/>
          </p:cNvSpPr>
          <p:nvPr>
            <p:ph type="sldNum" sz="quarter" idx="10"/>
          </p:nvPr>
        </p:nvSpPr>
        <p:spPr/>
        <p:txBody>
          <a:bodyPr/>
          <a:lstStyle/>
          <a:p>
            <a:fld id="{4BEEBBDB-A43D-42F2-93C8-D784E7F04EB0}" type="slidenum">
              <a:rPr lang="ru-RU"/>
              <a:pPr/>
              <a:t>2</a:t>
            </a:fld>
            <a:endParaRPr lang="ru-RU"/>
          </a:p>
        </p:txBody>
      </p:sp>
      <p:sp>
        <p:nvSpPr>
          <p:cNvPr id="254978" name="Rectangle 2"/>
          <p:cNvSpPr>
            <a:spLocks noChangeArrowheads="1"/>
          </p:cNvSpPr>
          <p:nvPr/>
        </p:nvSpPr>
        <p:spPr bwMode="auto">
          <a:xfrm>
            <a:off x="1679575" y="239713"/>
            <a:ext cx="578485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200" b="1">
                <a:solidFill>
                  <a:srgbClr val="A50021"/>
                </a:solidFill>
                <a:latin typeface="Arial" charset="0"/>
              </a:rPr>
              <a:t>General Information</a:t>
            </a:r>
            <a:endParaRPr lang="ru-RU" sz="3200" b="1">
              <a:solidFill>
                <a:srgbClr val="A50021"/>
              </a:solidFill>
              <a:latin typeface="Arial" charset="0"/>
            </a:endParaRPr>
          </a:p>
        </p:txBody>
      </p:sp>
      <p:sp>
        <p:nvSpPr>
          <p:cNvPr id="254979"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255004" name="Group 28"/>
          <p:cNvGraphicFramePr>
            <a:graphicFrameLocks noGrp="1"/>
          </p:cNvGraphicFramePr>
          <p:nvPr/>
        </p:nvGraphicFramePr>
        <p:xfrm>
          <a:off x="742950" y="2349500"/>
          <a:ext cx="7658100" cy="1901952"/>
        </p:xfrm>
        <a:graphic>
          <a:graphicData uri="http://schemas.openxmlformats.org/drawingml/2006/table">
            <a:tbl>
              <a:tblPr/>
              <a:tblGrid>
                <a:gridCol w="3101975"/>
                <a:gridCol w="4556125"/>
              </a:tblGrid>
              <a:tr h="3365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cs typeface="Times New Roman" pitchFamily="18" charset="0"/>
                        </a:rPr>
                        <a:t>Leading Institution:</a:t>
                      </a:r>
                      <a:endParaRPr kumimoji="0" lang="ru-RU" sz="2800" b="0" i="0" u="none" strike="noStrike" cap="none" normalizeH="0" baseline="0" smtClean="0">
                        <a:ln>
                          <a:noFill/>
                        </a:ln>
                        <a:solidFill>
                          <a:srgbClr val="003399"/>
                        </a:solidFill>
                        <a:effectLst/>
                        <a:latin typeface="Arial" charset="0"/>
                        <a:cs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GB" sz="2800" b="1" i="0" u="none" strike="noStrike" cap="none" normalizeH="0" baseline="0" smtClean="0">
                          <a:ln>
                            <a:noFill/>
                          </a:ln>
                          <a:solidFill>
                            <a:srgbClr val="FF3300"/>
                          </a:solidFill>
                          <a:effectLst/>
                          <a:latin typeface="Arial" charset="0"/>
                          <a:cs typeface="Times New Roman" pitchFamily="18" charset="0"/>
                        </a:rPr>
                        <a:t>IBRAE,</a:t>
                      </a:r>
                      <a:r>
                        <a:rPr kumimoji="0" lang="ru-RU" sz="2800" b="1" i="0" u="none" strike="noStrike" cap="none" normalizeH="0" baseline="0" smtClean="0">
                          <a:ln>
                            <a:noFill/>
                          </a:ln>
                          <a:solidFill>
                            <a:srgbClr val="FF3300"/>
                          </a:solidFill>
                          <a:effectLst/>
                          <a:latin typeface="Arial" charset="0"/>
                        </a:rPr>
                        <a:t> </a:t>
                      </a:r>
                      <a:r>
                        <a:rPr kumimoji="0" lang="en-US" sz="2800" b="0" i="0" u="none" strike="noStrike" cap="none" normalizeH="0" baseline="0" smtClean="0">
                          <a:ln>
                            <a:noFill/>
                          </a:ln>
                          <a:solidFill>
                            <a:srgbClr val="003399"/>
                          </a:solidFill>
                          <a:effectLst/>
                          <a:latin typeface="Arial" charset="0"/>
                        </a:rPr>
                        <a:t>Moscow</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15950">
                <a:tc>
                  <a:txBody>
                    <a:bodyPr/>
                    <a:lstStyle/>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0" i="0" u="none" strike="noStrike" cap="none" normalizeH="0" baseline="0" smtClean="0">
                          <a:ln>
                            <a:noFill/>
                          </a:ln>
                          <a:solidFill>
                            <a:srgbClr val="003399"/>
                          </a:solidFill>
                          <a:effectLst/>
                          <a:latin typeface="Arial" charset="0"/>
                        </a:rPr>
                        <a:t>Duration:</a:t>
                      </a:r>
                    </a:p>
                    <a:p>
                      <a:pPr marL="0" marR="0" lvl="0" indent="0" algn="l"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US" sz="2400" b="0" i="0" u="none" strike="noStrike" cap="none" normalizeH="0" baseline="0" smtClean="0">
                          <a:ln>
                            <a:noFill/>
                          </a:ln>
                          <a:solidFill>
                            <a:srgbClr val="003399"/>
                          </a:solidFill>
                          <a:effectLst/>
                          <a:latin typeface="Arial" charset="0"/>
                        </a:rPr>
                        <a:t>Commencement</a:t>
                      </a:r>
                      <a:r>
                        <a:rPr kumimoji="0" lang="en-GB" sz="2400" b="0" i="0" u="none" strike="noStrike" cap="none" normalizeH="0" baseline="0" smtClean="0">
                          <a:ln>
                            <a:noFill/>
                          </a:ln>
                          <a:solidFill>
                            <a:srgbClr val="003399"/>
                          </a:solidFill>
                          <a:effectLst/>
                          <a:latin typeface="Arial" charset="0"/>
                        </a:rPr>
                        <a:t>:</a:t>
                      </a:r>
                      <a:endParaRPr kumimoji="0" lang="ru-RU" sz="2400" b="0" i="0" u="none" strike="noStrike" cap="none" normalizeH="0" baseline="0" smtClean="0">
                        <a:ln>
                          <a:noFill/>
                        </a:ln>
                        <a:solidFill>
                          <a:srgbClr val="003399"/>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800" b="1" i="0" u="none" strike="noStrike" cap="none" normalizeH="0" baseline="0" smtClean="0">
                          <a:ln>
                            <a:noFill/>
                          </a:ln>
                          <a:solidFill>
                            <a:srgbClr val="003399"/>
                          </a:solidFill>
                          <a:effectLst/>
                          <a:latin typeface="Arial" charset="0"/>
                        </a:rPr>
                        <a:t>3 years</a:t>
                      </a:r>
                    </a:p>
                    <a:p>
                      <a:pPr marL="0" marR="0" lvl="0" indent="0" algn="ctr" defTabSz="914400" rtl="0" eaLnBrk="0" fontAlgn="base" latinLnBrk="0" hangingPunct="0">
                        <a:lnSpc>
                          <a:spcPct val="100000"/>
                        </a:lnSpc>
                        <a:spcBef>
                          <a:spcPct val="20000"/>
                        </a:spcBef>
                        <a:spcAft>
                          <a:spcPct val="0"/>
                        </a:spcAft>
                        <a:buClr>
                          <a:schemeClr val="bg2"/>
                        </a:buClr>
                        <a:buSzPct val="75000"/>
                        <a:buFont typeface="Monotype Sorts" pitchFamily="2" charset="2"/>
                        <a:buNone/>
                        <a:tabLst/>
                      </a:pPr>
                      <a:r>
                        <a:rPr kumimoji="0" lang="en-GB" sz="2400" b="0" i="0" u="none" strike="noStrike" cap="none" normalizeH="0" baseline="0" smtClean="0">
                          <a:ln>
                            <a:noFill/>
                          </a:ln>
                          <a:solidFill>
                            <a:srgbClr val="003399"/>
                          </a:solidFill>
                          <a:effectLst/>
                          <a:latin typeface="Arial" charset="0"/>
                        </a:rPr>
                        <a:t>October 2008</a:t>
                      </a:r>
                      <a:endParaRPr kumimoji="0" lang="ru-RU" sz="24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AEDC30AF-05B8-4A16-ACF9-679E954B37E6}" type="slidenum">
              <a:rPr lang="ru-RU"/>
              <a:pPr/>
              <a:t>20</a:t>
            </a:fld>
            <a:endParaRPr lang="ru-RU"/>
          </a:p>
        </p:txBody>
      </p:sp>
      <p:sp>
        <p:nvSpPr>
          <p:cNvPr id="378882" name="Rectangle 2"/>
          <p:cNvSpPr>
            <a:spLocks noGrp="1" noChangeArrowheads="1"/>
          </p:cNvSpPr>
          <p:nvPr>
            <p:ph type="title"/>
          </p:nvPr>
        </p:nvSpPr>
        <p:spPr bwMode="auto">
          <a:xfrm>
            <a:off x="1619250" y="188913"/>
            <a:ext cx="5870575" cy="6334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685800" indent="-685800"/>
            <a:r>
              <a:rPr lang="en-US" sz="3200" b="1">
                <a:solidFill>
                  <a:srgbClr val="A50021"/>
                </a:solidFill>
                <a:latin typeface="Arial" charset="0"/>
              </a:rPr>
              <a:t>Conclusions</a:t>
            </a:r>
            <a:endParaRPr lang="ru-RU" sz="3200" b="1">
              <a:solidFill>
                <a:srgbClr val="A50021"/>
              </a:solidFill>
              <a:latin typeface="Arial" charset="0"/>
            </a:endParaRPr>
          </a:p>
        </p:txBody>
      </p:sp>
      <p:sp>
        <p:nvSpPr>
          <p:cNvPr id="378883" name="Rectangle 3"/>
          <p:cNvSpPr>
            <a:spLocks noGrp="1" noChangeArrowheads="1"/>
          </p:cNvSpPr>
          <p:nvPr>
            <p:ph type="body" idx="1"/>
          </p:nvPr>
        </p:nvSpPr>
        <p:spPr bwMode="auto">
          <a:xfrm>
            <a:off x="468313" y="1125538"/>
            <a:ext cx="8208962" cy="51117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spcBef>
                <a:spcPct val="45000"/>
              </a:spcBef>
            </a:pPr>
            <a:r>
              <a:rPr lang="en-US" sz="1800">
                <a:latin typeface="Arial" charset="0"/>
              </a:rPr>
              <a:t>The 2-D stand-alone code developed to simulate (in the simplified geometry of the tests) simultaneous UO</a:t>
            </a:r>
            <a:r>
              <a:rPr lang="en-US" sz="1800" baseline="-25000">
                <a:latin typeface="Arial" charset="0"/>
              </a:rPr>
              <a:t>2</a:t>
            </a:r>
            <a:r>
              <a:rPr lang="en-US" sz="1800">
                <a:latin typeface="Arial" charset="0"/>
              </a:rPr>
              <a:t> fuel dissolution, U-Zr-O corium melt oxidation accompanied with the bulk ceramic precipitates formation and oxidation of the steel wall of a vessel in contact with corium, was transformed in the previous stage of the Project (Quarters 5-6) into the 1-D corium melt-steel oxidation module, in order to describe local interactions at the corium-steel interface (in the geometry of the pressure vessel). This allowed to exclude from the code a simplified description of the heat and mass exchange between the U-Zr-O corium melt and peripheral crusts, and to use (in future) detailed thermo-hydraulic approach of the CONV code.</a:t>
            </a:r>
          </a:p>
          <a:p>
            <a:pPr algn="just">
              <a:spcBef>
                <a:spcPct val="45000"/>
              </a:spcBef>
            </a:pPr>
            <a:r>
              <a:rPr lang="en-US" sz="1800">
                <a:latin typeface="Arial" charset="0"/>
              </a:rPr>
              <a:t>The work on further development and testing of the 1-D oxidation numerical module that simulates evolution of the solid phase layers ((Zr,U)O</a:t>
            </a:r>
            <a:r>
              <a:rPr lang="en-US" sz="1800" baseline="-25000">
                <a:latin typeface="Arial" charset="0"/>
              </a:rPr>
              <a:t>2-x</a:t>
            </a:r>
            <a:r>
              <a:rPr lang="en-US" sz="1800">
                <a:latin typeface="Arial" charset="0"/>
              </a:rPr>
              <a:t> crust, FeO corrosion layer and steel), temperature distributions in the layers and U, Zr, O molar fluxes into the melt, was continued. </a:t>
            </a:r>
          </a:p>
          <a:p>
            <a:pPr algn="just">
              <a:spcBef>
                <a:spcPct val="45000"/>
              </a:spcBef>
            </a:pPr>
            <a:r>
              <a:rPr lang="en-US" sz="1800">
                <a:latin typeface="Arial" charset="0"/>
              </a:rPr>
              <a:t>The interface program unit for coupling of the melt-steel oxidation 1-D module with the corium melt 2-D thermo-hydraulic code is under development.</a:t>
            </a:r>
            <a:endParaRPr lang="ru-RU" sz="1800">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oliennummernplatzhalter 2"/>
          <p:cNvSpPr>
            <a:spLocks noGrp="1"/>
          </p:cNvSpPr>
          <p:nvPr>
            <p:ph type="sldNum" sz="quarter" idx="10"/>
          </p:nvPr>
        </p:nvSpPr>
        <p:spPr/>
        <p:txBody>
          <a:bodyPr/>
          <a:lstStyle/>
          <a:p>
            <a:fld id="{F40F1744-8B9F-4C32-970E-A91AA842D13B}" type="slidenum">
              <a:rPr lang="ru-RU"/>
              <a:pPr/>
              <a:t>3</a:t>
            </a:fld>
            <a:endParaRPr lang="ru-RU"/>
          </a:p>
        </p:txBody>
      </p:sp>
      <p:sp>
        <p:nvSpPr>
          <p:cNvPr id="257026" name="Rectangle 2"/>
          <p:cNvSpPr>
            <a:spLocks noChangeArrowheads="1"/>
          </p:cNvSpPr>
          <p:nvPr/>
        </p:nvSpPr>
        <p:spPr bwMode="auto">
          <a:xfrm>
            <a:off x="1682750" y="142875"/>
            <a:ext cx="57848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ru-RU" sz="3600" b="1">
                <a:solidFill>
                  <a:srgbClr val="A50021"/>
                </a:solidFill>
              </a:rPr>
              <a:t>Non-CIS Collaborators</a:t>
            </a:r>
          </a:p>
        </p:txBody>
      </p:sp>
      <p:sp>
        <p:nvSpPr>
          <p:cNvPr id="257027"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graphicFrame>
        <p:nvGraphicFramePr>
          <p:cNvPr id="257061" name="Group 37"/>
          <p:cNvGraphicFramePr>
            <a:graphicFrameLocks noGrp="1"/>
          </p:cNvGraphicFramePr>
          <p:nvPr>
            <p:ph/>
          </p:nvPr>
        </p:nvGraphicFramePr>
        <p:xfrm>
          <a:off x="617538" y="1392238"/>
          <a:ext cx="7908925" cy="4078415"/>
        </p:xfrm>
        <a:graphic>
          <a:graphicData uri="http://schemas.openxmlformats.org/drawingml/2006/table">
            <a:tbl>
              <a:tblPr/>
              <a:tblGrid>
                <a:gridCol w="1638300"/>
                <a:gridCol w="4148137"/>
                <a:gridCol w="2122488"/>
              </a:tblGrid>
              <a:tr h="727075">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Arial" charset="0"/>
                        </a:rPr>
                        <a:t>FZK</a:t>
                      </a:r>
                      <a:endParaRPr kumimoji="0" lang="ru-RU" sz="24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Forschungszentrum Karlsruhe GmbH </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990600">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Arial" charset="0"/>
                        </a:rPr>
                        <a:t>ITU</a:t>
                      </a:r>
                      <a:endParaRPr kumimoji="0" lang="ru-RU" sz="24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ts val="2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European Commission</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ct val="110000"/>
                        </a:lnSpc>
                        <a:spcBef>
                          <a:spcPts val="2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Joint Research Centre</a:t>
                      </a:r>
                      <a:endParaRPr kumimoji="0" lang="ru-RU" sz="1800" b="0" i="0" u="none" strike="noStrike" cap="none" normalizeH="0" baseline="0" smtClean="0">
                        <a:ln>
                          <a:noFill/>
                        </a:ln>
                        <a:solidFill>
                          <a:srgbClr val="003399"/>
                        </a:solidFill>
                        <a:effectLst/>
                        <a:latin typeface="Arial" charset="0"/>
                        <a:cs typeface="Times New Roman" pitchFamily="18" charset="0"/>
                      </a:endParaRPr>
                    </a:p>
                    <a:p>
                      <a:pPr marL="0" marR="0" lvl="0" indent="0" algn="l" defTabSz="914400" rtl="0" eaLnBrk="0" fontAlgn="base" latinLnBrk="0" hangingPunct="0">
                        <a:lnSpc>
                          <a:spcPct val="110000"/>
                        </a:lnSpc>
                        <a:spcBef>
                          <a:spcPts val="2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für Transurane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Germany Karlsruhe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12788">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Arial" charset="0"/>
                        </a:rPr>
                        <a:t>IRSN</a:t>
                      </a:r>
                      <a:endParaRPr kumimoji="0" lang="ru-RU" sz="24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Institut de Radioprotection et de Sûreté Nucléaire </a:t>
                      </a:r>
                      <a:endParaRPr kumimoji="0" lang="ru-RU" sz="1800" b="0"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r>
                        <a:rPr kumimoji="0" lang="ru-RU" sz="1800" b="0" i="0" u="none" strike="noStrike" cap="none" normalizeH="0" baseline="0" smtClean="0">
                          <a:ln>
                            <a:noFill/>
                          </a:ln>
                          <a:solidFill>
                            <a:srgbClr val="003399"/>
                          </a:solidFill>
                          <a:effectLst/>
                          <a:latin typeface="Arial" charset="0"/>
                        </a:rPr>
                        <a:t> </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50875">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de-DE" sz="2400" b="1" i="0" u="none" strike="noStrike" cap="none" normalizeH="0" baseline="0" smtClean="0">
                          <a:ln>
                            <a:noFill/>
                          </a:ln>
                          <a:solidFill>
                            <a:srgbClr val="FF3300"/>
                          </a:solidFill>
                          <a:effectLst/>
                          <a:latin typeface="Arial" charset="0"/>
                        </a:rPr>
                        <a:t>CEA</a:t>
                      </a:r>
                      <a:endParaRPr kumimoji="0" lang="ru-RU" sz="24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Commisariat </a:t>
                      </a:r>
                      <a:r>
                        <a:rPr kumimoji="0" lang="en-US" sz="1800" b="1" i="0" u="none" strike="noStrike" cap="none" normalizeH="0" baseline="0" smtClean="0">
                          <a:ln>
                            <a:noFill/>
                          </a:ln>
                          <a:solidFill>
                            <a:srgbClr val="003399"/>
                          </a:solidFill>
                          <a:effectLst/>
                          <a:latin typeface="Arial" charset="0"/>
                          <a:cs typeface="Arial" charset="0"/>
                        </a:rPr>
                        <a:t>à</a:t>
                      </a:r>
                      <a:r>
                        <a:rPr kumimoji="0" lang="en-US" sz="1800" b="1" i="0" u="none" strike="noStrike" cap="none" normalizeH="0" baseline="0" smtClean="0">
                          <a:ln>
                            <a:noFill/>
                          </a:ln>
                          <a:solidFill>
                            <a:srgbClr val="003399"/>
                          </a:solidFill>
                          <a:effectLst/>
                          <a:latin typeface="Arial" charset="0"/>
                        </a:rPr>
                        <a:t> l’Energie Atomique</a:t>
                      </a:r>
                      <a:endParaRPr kumimoji="0" lang="ru-RU"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cs typeface="Times New Roman" pitchFamily="18" charset="0"/>
                        </a:rPr>
                        <a:t>France   Cadarache</a:t>
                      </a: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81050">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US" sz="2400" b="1" i="0" u="none" strike="noStrike" cap="none" normalizeH="0" baseline="0" smtClean="0">
                          <a:ln>
                            <a:noFill/>
                          </a:ln>
                          <a:solidFill>
                            <a:srgbClr val="FF3300"/>
                          </a:solidFill>
                          <a:effectLst/>
                          <a:latin typeface="Arial" charset="0"/>
                        </a:rPr>
                        <a:t>IVS Trnava</a:t>
                      </a:r>
                      <a:endParaRPr kumimoji="0" lang="ru-RU" sz="2400" b="1" i="0" u="none" strike="noStrike" cap="none" normalizeH="0" baseline="0" smtClean="0">
                        <a:ln>
                          <a:noFill/>
                        </a:ln>
                        <a:solidFill>
                          <a:srgbClr val="FF3300"/>
                        </a:solidFill>
                        <a:effectLst/>
                        <a:latin typeface="Arial"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US" sz="1800" b="1" i="0" u="none" strike="noStrike" cap="none" normalizeH="0" baseline="0" smtClean="0">
                          <a:ln>
                            <a:noFill/>
                          </a:ln>
                          <a:solidFill>
                            <a:srgbClr val="003399"/>
                          </a:solidFill>
                          <a:effectLst/>
                          <a:latin typeface="Arial" charset="0"/>
                        </a:rPr>
                        <a:t>Inžinierska výpočtová spoločnosť Trnava, s.r.o., </a:t>
                      </a:r>
                      <a:endParaRPr kumimoji="0" lang="ru-RU" sz="1800" b="1" i="0" u="none" strike="noStrike" cap="none" normalizeH="0" baseline="0" smtClean="0">
                        <a:ln>
                          <a:noFill/>
                        </a:ln>
                        <a:solidFill>
                          <a:srgbClr val="003399"/>
                        </a:solidFill>
                        <a:effectLst/>
                        <a:latin typeface="Arial"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r>
                        <a:rPr kumimoji="0" lang="en-GB" sz="1800" b="1" i="0" u="none" strike="noStrike" cap="none" normalizeH="0" baseline="0" smtClean="0">
                          <a:ln>
                            <a:noFill/>
                          </a:ln>
                          <a:solidFill>
                            <a:srgbClr val="003399"/>
                          </a:solidFill>
                          <a:effectLst/>
                          <a:latin typeface="Arial" charset="0"/>
                        </a:rPr>
                        <a:t>Slovak Republic</a:t>
                      </a:r>
                      <a:r>
                        <a:rPr kumimoji="0" lang="ru-RU" sz="1800" b="1" i="0" u="none" strike="noStrike" cap="none" normalizeH="0" baseline="0" smtClean="0">
                          <a:ln>
                            <a:noFill/>
                          </a:ln>
                          <a:solidFill>
                            <a:srgbClr val="003399"/>
                          </a:solidFill>
                          <a:effectLst/>
                          <a:latin typeface="Arial" charset="0"/>
                        </a:rPr>
                        <a:t> </a:t>
                      </a:r>
                    </a:p>
                    <a:p>
                      <a:pPr marL="0" marR="0" lvl="0" indent="0" algn="l" defTabSz="914400" rtl="0" eaLnBrk="0" fontAlgn="base" latinLnBrk="0" hangingPunct="0">
                        <a:lnSpc>
                          <a:spcPct val="110000"/>
                        </a:lnSpc>
                        <a:spcBef>
                          <a:spcPct val="20000"/>
                        </a:spcBef>
                        <a:spcAft>
                          <a:spcPct val="0"/>
                        </a:spcAft>
                        <a:buClr>
                          <a:schemeClr val="bg2"/>
                        </a:buClr>
                        <a:buSzPct val="75000"/>
                        <a:buFont typeface="Monotype Sorts" pitchFamily="2" charset="2"/>
                        <a:buNone/>
                        <a:tabLst/>
                      </a:pPr>
                      <a:endParaRPr kumimoji="0" lang="ru-RU" sz="1800" b="1" i="0" u="none" strike="noStrike" cap="none" normalizeH="0" baseline="0" smtClean="0">
                        <a:ln>
                          <a:noFill/>
                        </a:ln>
                        <a:solidFill>
                          <a:srgbClr val="003399"/>
                        </a:solidFill>
                        <a:effectLst/>
                        <a:latin typeface="Arial" charset="0"/>
                        <a:cs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fld id="{5D14928A-271C-4D9C-8F73-743369A08E69}" type="slidenum">
              <a:rPr lang="ru-RU"/>
              <a:pPr/>
              <a:t>4</a:t>
            </a:fld>
            <a:endParaRPr lang="ru-RU"/>
          </a:p>
        </p:txBody>
      </p:sp>
      <p:sp>
        <p:nvSpPr>
          <p:cNvPr id="259074" name="Rectangle 2"/>
          <p:cNvSpPr>
            <a:spLocks noChangeArrowheads="1"/>
          </p:cNvSpPr>
          <p:nvPr/>
        </p:nvSpPr>
        <p:spPr bwMode="auto">
          <a:xfrm>
            <a:off x="1679575" y="198438"/>
            <a:ext cx="5784850"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sz="3200" b="1">
                <a:solidFill>
                  <a:srgbClr val="A50021"/>
                </a:solidFill>
                <a:latin typeface="Arial" charset="0"/>
              </a:rPr>
              <a:t>Project Objectives</a:t>
            </a:r>
            <a:endParaRPr lang="ru-RU" sz="3200" b="1">
              <a:solidFill>
                <a:srgbClr val="A50021"/>
              </a:solidFill>
              <a:latin typeface="Arial" charset="0"/>
            </a:endParaRPr>
          </a:p>
        </p:txBody>
      </p:sp>
      <p:sp>
        <p:nvSpPr>
          <p:cNvPr id="259075" name="Text Box 3"/>
          <p:cNvSpPr txBox="1">
            <a:spLocks noChangeArrowheads="1"/>
          </p:cNvSpPr>
          <p:nvPr/>
        </p:nvSpPr>
        <p:spPr bwMode="auto">
          <a:xfrm>
            <a:off x="685800" y="1524000"/>
            <a:ext cx="7905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endParaRPr lang="ru-RU"/>
          </a:p>
        </p:txBody>
      </p:sp>
      <p:sp>
        <p:nvSpPr>
          <p:cNvPr id="259076" name="Text Box 4"/>
          <p:cNvSpPr txBox="1">
            <a:spLocks noChangeArrowheads="1"/>
          </p:cNvSpPr>
          <p:nvPr/>
        </p:nvSpPr>
        <p:spPr bwMode="auto">
          <a:xfrm>
            <a:off x="615950" y="908050"/>
            <a:ext cx="7910513" cy="531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gn="just">
              <a:spcBef>
                <a:spcPct val="50000"/>
              </a:spcBef>
              <a:buFontTx/>
              <a:buChar char="•"/>
            </a:pPr>
            <a:r>
              <a:rPr lang="en-GB" sz="1800">
                <a:solidFill>
                  <a:srgbClr val="003399"/>
                </a:solidFill>
                <a:latin typeface="Arial" charset="0"/>
              </a:rPr>
              <a:t>On the base of analysis of available test data from small - and large - scale experiments, to develop a mechanistic description of U-Zr-O molten pool behaviour in oxidising conditions.</a:t>
            </a:r>
          </a:p>
          <a:p>
            <a:pPr algn="just">
              <a:spcBef>
                <a:spcPct val="50000"/>
              </a:spcBef>
              <a:buFontTx/>
              <a:buChar char="•"/>
            </a:pPr>
            <a:r>
              <a:rPr lang="en-GB" sz="1800">
                <a:solidFill>
                  <a:srgbClr val="003399"/>
                </a:solidFill>
                <a:latin typeface="Arial" charset="0"/>
              </a:rPr>
              <a:t>For this purpose, to carry out a tight coupling of the two advanced numerical tools developed within the previous ISTC Project #2936: the SVECHA physico-chemical (molten pool oxidation) model and the 3D thermo-hydraulic code CONV. </a:t>
            </a:r>
          </a:p>
          <a:p>
            <a:pPr algn="just">
              <a:spcBef>
                <a:spcPct val="50000"/>
              </a:spcBef>
              <a:buFontTx/>
              <a:buChar char="•"/>
            </a:pPr>
            <a:r>
              <a:rPr lang="en-GB" sz="1800">
                <a:solidFill>
                  <a:srgbClr val="003399"/>
                </a:solidFill>
                <a:latin typeface="Arial" charset="0"/>
              </a:rPr>
              <a:t>This will allow extension of thermal hydraulic consideration of oxidised melt from small scales (crucible tests) up to a large scale (reactor pressure vessel), including an intermediate scale corresponding to molten pools in bundle tests.</a:t>
            </a:r>
          </a:p>
          <a:p>
            <a:pPr algn="just">
              <a:spcBef>
                <a:spcPct val="50000"/>
              </a:spcBef>
              <a:buFontTx/>
              <a:buChar char="•"/>
            </a:pPr>
            <a:r>
              <a:rPr lang="en-GB" sz="1800">
                <a:solidFill>
                  <a:srgbClr val="003399"/>
                </a:solidFill>
                <a:latin typeface="Arial" charset="0"/>
              </a:rPr>
              <a:t>As a result, improved interpretation of the Phebus FP bundle tests observations of corium melt oxidation, as well as transposition of thermal hydraulic consideration from test to reactor scale, are foreseen.</a:t>
            </a:r>
          </a:p>
          <a:p>
            <a:pPr algn="just">
              <a:spcBef>
                <a:spcPct val="50000"/>
              </a:spcBef>
              <a:buFontTx/>
              <a:buChar char="•"/>
            </a:pPr>
            <a:r>
              <a:rPr lang="en-US" sz="1800">
                <a:solidFill>
                  <a:srgbClr val="003399"/>
                </a:solidFill>
                <a:latin typeface="Arial" charset="0"/>
              </a:rPr>
              <a:t>The developed and verified models will be further used for benchmarking and improvement of simplified models of various system codes such as ICARE/CATHARE, ASTEC or Russian severe accident code SOCRAT.</a:t>
            </a:r>
            <a:r>
              <a:rPr lang="ru-RU" sz="1600">
                <a:solidFill>
                  <a:srgbClr val="003399"/>
                </a:solidFill>
                <a:latin typeface="Arial" charset="0"/>
              </a:rPr>
              <a:t> </a:t>
            </a:r>
          </a:p>
        </p:txBody>
      </p:sp>
      <p:sp>
        <p:nvSpPr>
          <p:cNvPr id="259078" name="Rectangle 6"/>
          <p:cNvSpPr>
            <a:spLocks noChangeArrowheads="1"/>
          </p:cNvSpPr>
          <p:nvPr/>
        </p:nvSpPr>
        <p:spPr bwMode="auto">
          <a:xfrm>
            <a:off x="539750" y="1844675"/>
            <a:ext cx="8208963" cy="1296988"/>
          </a:xfrm>
          <a:prstGeom prst="rect">
            <a:avLst/>
          </a:prstGeom>
          <a:noFill/>
          <a:ln w="254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fld id="{478A1380-424E-4775-8808-BBDE36DACE93}" type="slidenum">
              <a:rPr lang="ru-RU"/>
              <a:pPr/>
              <a:t>5</a:t>
            </a:fld>
            <a:endParaRPr lang="ru-RU"/>
          </a:p>
        </p:txBody>
      </p:sp>
      <p:sp>
        <p:nvSpPr>
          <p:cNvPr id="112642" name="Rectangle 2"/>
          <p:cNvSpPr>
            <a:spLocks noGrp="1" noChangeArrowheads="1"/>
          </p:cNvSpPr>
          <p:nvPr>
            <p:ph type="title"/>
          </p:nvPr>
        </p:nvSpPr>
        <p:spPr bwMode="auto">
          <a:xfrm>
            <a:off x="457200" y="115888"/>
            <a:ext cx="8229600" cy="5619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3200" b="1">
                <a:solidFill>
                  <a:srgbClr val="A50021"/>
                </a:solidFill>
              </a:rPr>
              <a:t>Technical Schedule</a:t>
            </a:r>
            <a:r>
              <a:rPr lang="ru-RU" sz="3200"/>
              <a:t> </a:t>
            </a:r>
          </a:p>
        </p:txBody>
      </p:sp>
      <p:sp>
        <p:nvSpPr>
          <p:cNvPr id="112843" name="Rectangle 203"/>
          <p:cNvSpPr>
            <a:spLocks noChangeArrowheads="1"/>
          </p:cNvSpPr>
          <p:nvPr/>
        </p:nvSpPr>
        <p:spPr bwMode="auto">
          <a:xfrm>
            <a:off x="714375" y="998538"/>
            <a:ext cx="7715250"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spcAft>
                <a:spcPct val="30000"/>
              </a:spcAft>
            </a:pPr>
            <a:r>
              <a:rPr lang="en-US" sz="1900" b="1">
                <a:solidFill>
                  <a:srgbClr val="003399"/>
                </a:solidFill>
                <a:latin typeface="Arial" charset="0"/>
              </a:rPr>
              <a:t>Task 1.</a:t>
            </a:r>
            <a:r>
              <a:rPr lang="en-US" sz="1900">
                <a:solidFill>
                  <a:srgbClr val="003399"/>
                </a:solidFill>
                <a:latin typeface="Arial" charset="0"/>
              </a:rPr>
              <a:t>  </a:t>
            </a:r>
            <a:r>
              <a:rPr lang="en-GB" sz="1900">
                <a:solidFill>
                  <a:srgbClr val="003399"/>
                </a:solidFill>
                <a:latin typeface="Arial" charset="0"/>
              </a:rPr>
              <a:t>Development and Improvement of the Physico-Chemical Model for the U-Zr-O Melt Oxidation on the Base of New Crucible Tests </a:t>
            </a:r>
            <a:r>
              <a:rPr lang="en-US" sz="1900">
                <a:latin typeface="Arial" charset="0"/>
              </a:rPr>
              <a:t>(</a:t>
            </a:r>
            <a:r>
              <a:rPr lang="en-US" sz="1900" i="1">
                <a:latin typeface="Arial" charset="0"/>
              </a:rPr>
              <a:t>1-6 QUATERS</a:t>
            </a:r>
            <a:r>
              <a:rPr lang="en-US" sz="1900">
                <a:latin typeface="Arial" charset="0"/>
              </a:rPr>
              <a:t>)</a:t>
            </a:r>
          </a:p>
          <a:p>
            <a:pPr algn="just">
              <a:spcBef>
                <a:spcPct val="30000"/>
              </a:spcBef>
              <a:spcAft>
                <a:spcPct val="30000"/>
              </a:spcAft>
            </a:pPr>
            <a:r>
              <a:rPr lang="en-GB" sz="1900" b="1">
                <a:solidFill>
                  <a:srgbClr val="003399"/>
                </a:solidFill>
                <a:latin typeface="Arial" charset="0"/>
              </a:rPr>
              <a:t>Task 2.</a:t>
            </a:r>
            <a:r>
              <a:rPr lang="en-GB" sz="1900">
                <a:solidFill>
                  <a:srgbClr val="003399"/>
                </a:solidFill>
                <a:latin typeface="Arial" charset="0"/>
              </a:rPr>
              <a:t> </a:t>
            </a:r>
            <a:r>
              <a:rPr lang="en-US" sz="1900">
                <a:solidFill>
                  <a:srgbClr val="003399"/>
                </a:solidFill>
                <a:latin typeface="Arial" charset="0"/>
              </a:rPr>
              <a:t>  Development and Improvement of the Unified Thermal Hydraulic Technique (CONV Code) for Simulation of Multiphase Processes in Complex Domains of Convectively Stirred Melt </a:t>
            </a:r>
            <a:r>
              <a:rPr lang="en-US" sz="1900">
                <a:latin typeface="Arial" charset="0"/>
              </a:rPr>
              <a:t>(</a:t>
            </a:r>
            <a:r>
              <a:rPr lang="en-US" sz="1900" i="1">
                <a:latin typeface="Arial" charset="0"/>
              </a:rPr>
              <a:t>1-6 QUATERS</a:t>
            </a:r>
            <a:r>
              <a:rPr lang="en-US" sz="1900">
                <a:latin typeface="Arial" charset="0"/>
              </a:rPr>
              <a:t>)</a:t>
            </a:r>
            <a:endParaRPr lang="en-GB" sz="1900">
              <a:latin typeface="Arial" charset="0"/>
            </a:endParaRPr>
          </a:p>
          <a:p>
            <a:pPr algn="just">
              <a:spcBef>
                <a:spcPct val="30000"/>
              </a:spcBef>
              <a:spcAft>
                <a:spcPct val="30000"/>
              </a:spcAft>
            </a:pPr>
            <a:r>
              <a:rPr lang="en-GB" sz="1900" b="1">
                <a:solidFill>
                  <a:srgbClr val="003399"/>
                </a:solidFill>
                <a:latin typeface="Arial" charset="0"/>
              </a:rPr>
              <a:t>Task 3.</a:t>
            </a:r>
            <a:r>
              <a:rPr lang="en-GB" sz="1900">
                <a:solidFill>
                  <a:srgbClr val="003399"/>
                </a:solidFill>
                <a:latin typeface="Arial" charset="0"/>
              </a:rPr>
              <a:t>  </a:t>
            </a:r>
            <a:r>
              <a:rPr lang="en-US" sz="1900">
                <a:solidFill>
                  <a:srgbClr val="003399"/>
                </a:solidFill>
                <a:latin typeface="Arial" charset="0"/>
              </a:rPr>
              <a:t>Tight Coupling of the Two Advanced Tools: the Physico-Chemical (Molten Pool Oxidation) Model and the Thermo-Hydraulic Code CONV, for Realistic Mechanistic Description of U-Zr-O Molten Pool Behaviour in Oxidising Test Conditions </a:t>
            </a:r>
            <a:r>
              <a:rPr lang="en-US" sz="1900">
                <a:latin typeface="Arial" charset="0"/>
              </a:rPr>
              <a:t>(</a:t>
            </a:r>
            <a:r>
              <a:rPr lang="en-US" sz="1900" i="1">
                <a:latin typeface="Arial" charset="0"/>
              </a:rPr>
              <a:t>7-10 QUATERS</a:t>
            </a:r>
            <a:r>
              <a:rPr lang="en-US" sz="1900">
                <a:latin typeface="Arial" charset="0"/>
              </a:rPr>
              <a:t>)</a:t>
            </a:r>
            <a:endParaRPr lang="en-GB" sz="1900">
              <a:latin typeface="Arial" charset="0"/>
            </a:endParaRPr>
          </a:p>
          <a:p>
            <a:pPr algn="just">
              <a:spcBef>
                <a:spcPct val="30000"/>
              </a:spcBef>
              <a:spcAft>
                <a:spcPct val="30000"/>
              </a:spcAft>
            </a:pPr>
            <a:r>
              <a:rPr lang="en-GB" sz="1900" b="1">
                <a:solidFill>
                  <a:srgbClr val="003399"/>
                </a:solidFill>
                <a:latin typeface="Arial" charset="0"/>
              </a:rPr>
              <a:t>Task 4.</a:t>
            </a:r>
            <a:r>
              <a:rPr lang="en-GB" sz="1900">
                <a:solidFill>
                  <a:srgbClr val="003399"/>
                </a:solidFill>
                <a:latin typeface="Arial" charset="0"/>
              </a:rPr>
              <a:t> </a:t>
            </a:r>
            <a:r>
              <a:rPr lang="en-US" sz="1900">
                <a:solidFill>
                  <a:srgbClr val="003399"/>
                </a:solidFill>
                <a:latin typeface="Arial" charset="0"/>
              </a:rPr>
              <a:t>  Extension of the Thermal Hydraulic Consideration of Oxidised Melt from Small Scale (Crucible Tests) up to a Large Scale (Reactor Pressure Vessel), Including an Intermediate Scale Corresponding to Molten Pools in the Bundle Tests </a:t>
            </a:r>
            <a:r>
              <a:rPr lang="en-US" sz="1900">
                <a:latin typeface="Arial" charset="0"/>
              </a:rPr>
              <a:t>(</a:t>
            </a:r>
            <a:r>
              <a:rPr lang="en-US" sz="1900" i="1">
                <a:latin typeface="Arial" charset="0"/>
              </a:rPr>
              <a:t>11-12 QUATERS</a:t>
            </a:r>
            <a:r>
              <a:rPr lang="en-US" sz="1900">
                <a:latin typeface="Arial" charset="0"/>
              </a:rPr>
              <a:t>)</a:t>
            </a:r>
          </a:p>
        </p:txBody>
      </p:sp>
      <p:sp>
        <p:nvSpPr>
          <p:cNvPr id="112847" name="Rectangle 207"/>
          <p:cNvSpPr>
            <a:spLocks noChangeArrowheads="1"/>
          </p:cNvSpPr>
          <p:nvPr/>
        </p:nvSpPr>
        <p:spPr bwMode="auto">
          <a:xfrm>
            <a:off x="684213" y="3429000"/>
            <a:ext cx="7704137" cy="1223963"/>
          </a:xfrm>
          <a:prstGeom prst="rect">
            <a:avLst/>
          </a:prstGeom>
          <a:noFill/>
          <a:ln w="25400"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fld id="{71255DCC-1183-4930-830C-12DA65D62DF3}" type="slidenum">
              <a:rPr lang="ru-RU"/>
              <a:pPr/>
              <a:t>6</a:t>
            </a:fld>
            <a:endParaRPr lang="ru-RU"/>
          </a:p>
        </p:txBody>
      </p:sp>
      <p:pic>
        <p:nvPicPr>
          <p:cNvPr id="3973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1613" y="1571625"/>
            <a:ext cx="4808537" cy="414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16" name="TextBox 8"/>
          <p:cNvSpPr txBox="1">
            <a:spLocks noChangeArrowheads="1"/>
          </p:cNvSpPr>
          <p:nvPr/>
        </p:nvSpPr>
        <p:spPr bwMode="auto">
          <a:xfrm>
            <a:off x="323850" y="908050"/>
            <a:ext cx="3600450" cy="554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lgn="l">
              <a:defRPr sz="2400">
                <a:solidFill>
                  <a:schemeClr val="tx1"/>
                </a:solidFill>
                <a:latin typeface="Times New Roman" pitchFamily="18" charset="0"/>
              </a:defRPr>
            </a:lvl1pPr>
            <a:lvl2pPr marL="742950" indent="-285750" algn="l">
              <a:defRPr sz="2400">
                <a:solidFill>
                  <a:schemeClr val="tx1"/>
                </a:solidFill>
                <a:latin typeface="Times New Roman" pitchFamily="18" charset="0"/>
              </a:defRPr>
            </a:lvl2pPr>
            <a:lvl3pPr marL="1143000" indent="-228600" algn="l">
              <a:defRPr sz="2400">
                <a:solidFill>
                  <a:schemeClr val="tx1"/>
                </a:solidFill>
                <a:latin typeface="Times New Roman" pitchFamily="18" charset="0"/>
              </a:defRPr>
            </a:lvl3pPr>
            <a:lvl4pPr marL="1600200" indent="-228600" algn="l">
              <a:defRPr sz="2400">
                <a:solidFill>
                  <a:schemeClr val="tx1"/>
                </a:solidFill>
                <a:latin typeface="Times New Roman" pitchFamily="18" charset="0"/>
              </a:defRPr>
            </a:lvl4pPr>
            <a:lvl5pPr marL="2057400" indent="-228600" algn="l">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85000"/>
              </a:lnSpc>
              <a:spcBef>
                <a:spcPct val="15000"/>
              </a:spcBef>
              <a:buFont typeface="Arial" charset="0"/>
              <a:buNone/>
            </a:pPr>
            <a:r>
              <a:rPr lang="en-US" sz="2600" b="1">
                <a:solidFill>
                  <a:srgbClr val="000099"/>
                </a:solidFill>
                <a:latin typeface="Calibri" pitchFamily="34" charset="0"/>
              </a:rPr>
              <a:t>Calculates:</a:t>
            </a:r>
          </a:p>
          <a:p>
            <a:pPr eaLnBrk="1" hangingPunct="1">
              <a:lnSpc>
                <a:spcPct val="85000"/>
              </a:lnSpc>
              <a:spcBef>
                <a:spcPct val="15000"/>
              </a:spcBef>
              <a:buFont typeface="Arial" charset="0"/>
              <a:buChar char="•"/>
            </a:pPr>
            <a:r>
              <a:rPr lang="en-US" sz="2200">
                <a:latin typeface="Calibri" pitchFamily="34" charset="0"/>
              </a:rPr>
              <a:t>U-Zr-O melt  composition and average temperature</a:t>
            </a:r>
          </a:p>
          <a:p>
            <a:pPr eaLnBrk="1" hangingPunct="1">
              <a:lnSpc>
                <a:spcPct val="85000"/>
              </a:lnSpc>
              <a:spcBef>
                <a:spcPct val="15000"/>
              </a:spcBef>
              <a:buFont typeface="Arial" charset="0"/>
              <a:buChar char="•"/>
            </a:pPr>
            <a:r>
              <a:rPr lang="en-US" sz="2200">
                <a:latin typeface="Calibri" pitchFamily="34" charset="0"/>
              </a:rPr>
              <a:t>U-Zr-O melt  oxidation and </a:t>
            </a:r>
            <a:r>
              <a:rPr lang="en-GB" sz="2200">
                <a:latin typeface="Calibri" pitchFamily="34" charset="0"/>
              </a:rPr>
              <a:t>bulk ceramic precipitates formation</a:t>
            </a:r>
            <a:endParaRPr lang="en-US" sz="2200">
              <a:latin typeface="Calibri" pitchFamily="34" charset="0"/>
            </a:endParaRPr>
          </a:p>
          <a:p>
            <a:pPr eaLnBrk="1" hangingPunct="1">
              <a:lnSpc>
                <a:spcPct val="85000"/>
              </a:lnSpc>
              <a:spcBef>
                <a:spcPct val="15000"/>
              </a:spcBef>
              <a:buFont typeface="Arial" charset="0"/>
              <a:buChar char="•"/>
            </a:pPr>
            <a:r>
              <a:rPr lang="en-US" sz="2200">
                <a:latin typeface="Calibri" pitchFamily="34" charset="0"/>
              </a:rPr>
              <a:t>UO</a:t>
            </a:r>
            <a:r>
              <a:rPr lang="en-US" sz="2200" baseline="-25000">
                <a:latin typeface="Calibri" pitchFamily="34" charset="0"/>
              </a:rPr>
              <a:t>2</a:t>
            </a:r>
            <a:r>
              <a:rPr lang="en-US" sz="2200">
                <a:latin typeface="Calibri" pitchFamily="34" charset="0"/>
              </a:rPr>
              <a:t> pellet dissolution</a:t>
            </a:r>
          </a:p>
          <a:p>
            <a:pPr eaLnBrk="1" hangingPunct="1">
              <a:lnSpc>
                <a:spcPct val="85000"/>
              </a:lnSpc>
              <a:spcBef>
                <a:spcPct val="15000"/>
              </a:spcBef>
              <a:buFont typeface="Arial" charset="0"/>
              <a:buChar char="•"/>
            </a:pPr>
            <a:r>
              <a:rPr lang="en-US" sz="2200">
                <a:latin typeface="Calibri" pitchFamily="34" charset="0"/>
              </a:rPr>
              <a:t>(Zr,U)O</a:t>
            </a:r>
            <a:r>
              <a:rPr lang="en-US" sz="2200" baseline="-25000">
                <a:latin typeface="Calibri" pitchFamily="34" charset="0"/>
              </a:rPr>
              <a:t>2</a:t>
            </a:r>
            <a:r>
              <a:rPr lang="en-US" sz="2200">
                <a:latin typeface="Calibri" pitchFamily="34" charset="0"/>
              </a:rPr>
              <a:t> peripheral crust thickness and temperature distribution </a:t>
            </a:r>
          </a:p>
          <a:p>
            <a:pPr eaLnBrk="1" hangingPunct="1">
              <a:lnSpc>
                <a:spcPct val="85000"/>
              </a:lnSpc>
              <a:spcBef>
                <a:spcPct val="15000"/>
              </a:spcBef>
              <a:buFont typeface="Arial" charset="0"/>
              <a:buChar char="•"/>
            </a:pPr>
            <a:r>
              <a:rPr lang="en-US" sz="2200">
                <a:latin typeface="Calibri" pitchFamily="34" charset="0"/>
              </a:rPr>
              <a:t>Melt blockage relocation</a:t>
            </a:r>
          </a:p>
          <a:p>
            <a:pPr eaLnBrk="1" hangingPunct="1">
              <a:lnSpc>
                <a:spcPct val="85000"/>
              </a:lnSpc>
              <a:spcBef>
                <a:spcPct val="15000"/>
              </a:spcBef>
              <a:buFont typeface="Arial" charset="0"/>
              <a:buChar char="•"/>
            </a:pPr>
            <a:endParaRPr lang="en-US" sz="2200">
              <a:latin typeface="Calibri" pitchFamily="34" charset="0"/>
            </a:endParaRPr>
          </a:p>
          <a:p>
            <a:pPr eaLnBrk="1" hangingPunct="1">
              <a:lnSpc>
                <a:spcPct val="85000"/>
              </a:lnSpc>
              <a:spcBef>
                <a:spcPct val="15000"/>
              </a:spcBef>
              <a:buFont typeface="Arial" charset="0"/>
              <a:buNone/>
            </a:pPr>
            <a:r>
              <a:rPr lang="en-US" sz="2600" b="1">
                <a:solidFill>
                  <a:srgbClr val="000099"/>
                </a:solidFill>
                <a:latin typeface="Calibri" pitchFamily="34" charset="0"/>
              </a:rPr>
              <a:t>Validated against:</a:t>
            </a:r>
          </a:p>
          <a:p>
            <a:pPr eaLnBrk="1" hangingPunct="1">
              <a:lnSpc>
                <a:spcPct val="85000"/>
              </a:lnSpc>
              <a:spcBef>
                <a:spcPct val="15000"/>
              </a:spcBef>
              <a:buFont typeface="Arial" charset="0"/>
              <a:buChar char="•"/>
            </a:pPr>
            <a:r>
              <a:rPr lang="en-US" sz="2200">
                <a:latin typeface="Calibri" pitchFamily="34" charset="0"/>
              </a:rPr>
              <a:t>FZK crucible tests</a:t>
            </a:r>
          </a:p>
          <a:p>
            <a:pPr eaLnBrk="1" hangingPunct="1">
              <a:lnSpc>
                <a:spcPct val="85000"/>
              </a:lnSpc>
              <a:spcBef>
                <a:spcPct val="15000"/>
              </a:spcBef>
              <a:buFont typeface="Arial" charset="0"/>
              <a:buChar char="•"/>
            </a:pPr>
            <a:r>
              <a:rPr lang="en-US" sz="2200">
                <a:latin typeface="Calibri" pitchFamily="34" charset="0"/>
              </a:rPr>
              <a:t>CORA (melt relocation)</a:t>
            </a:r>
          </a:p>
          <a:p>
            <a:pPr eaLnBrk="1" hangingPunct="1">
              <a:lnSpc>
                <a:spcPct val="85000"/>
              </a:lnSpc>
              <a:spcBef>
                <a:spcPct val="15000"/>
              </a:spcBef>
              <a:buFont typeface="Arial" charset="0"/>
              <a:buChar char="•"/>
            </a:pPr>
            <a:r>
              <a:rPr lang="en-US" sz="2200">
                <a:latin typeface="Calibri" pitchFamily="34" charset="0"/>
              </a:rPr>
              <a:t>Phebus FPT 0&amp;1 (molten pool oxidation)</a:t>
            </a:r>
            <a:endParaRPr lang="ru-RU" sz="2200">
              <a:latin typeface="Calibri" pitchFamily="34" charset="0"/>
            </a:endParaRPr>
          </a:p>
        </p:txBody>
      </p:sp>
      <p:sp>
        <p:nvSpPr>
          <p:cNvPr id="397317" name="Rectangle 5"/>
          <p:cNvSpPr>
            <a:spLocks noChangeArrowheads="1"/>
          </p:cNvSpPr>
          <p:nvPr/>
        </p:nvSpPr>
        <p:spPr bwMode="auto">
          <a:xfrm>
            <a:off x="1476375" y="-26988"/>
            <a:ext cx="6191250" cy="561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30000"/>
              </a:spcBef>
            </a:pPr>
            <a:r>
              <a:rPr lang="en-US" sz="2800" b="1">
                <a:solidFill>
                  <a:srgbClr val="A50021"/>
                </a:solidFill>
                <a:latin typeface="Arial" charset="0"/>
              </a:rPr>
              <a:t>2-d</a:t>
            </a:r>
            <a:r>
              <a:rPr lang="en-US" sz="3000" b="1">
                <a:solidFill>
                  <a:srgbClr val="A50021"/>
                </a:solidFill>
                <a:latin typeface="Arial" charset="0"/>
              </a:rPr>
              <a:t> </a:t>
            </a:r>
            <a:r>
              <a:rPr lang="en-GB" sz="2800" b="1">
                <a:solidFill>
                  <a:srgbClr val="A50021"/>
                </a:solidFill>
                <a:latin typeface="Arial" charset="0"/>
              </a:rPr>
              <a:t>Model for</a:t>
            </a:r>
            <a:r>
              <a:rPr lang="en-GB" b="1">
                <a:solidFill>
                  <a:srgbClr val="A50021"/>
                </a:solidFill>
                <a:latin typeface="Arial" charset="0"/>
              </a:rPr>
              <a:t> </a:t>
            </a:r>
            <a:r>
              <a:rPr lang="en-US" sz="2800" b="1">
                <a:solidFill>
                  <a:srgbClr val="A50021"/>
                </a:solidFill>
                <a:latin typeface="Arial" charset="0"/>
              </a:rPr>
              <a:t>Molten Pool Oxidation and Relocation</a:t>
            </a:r>
            <a:r>
              <a:rPr lang="en-US" sz="3000" b="1">
                <a:solidFill>
                  <a:srgbClr val="A50021"/>
                </a:solidFill>
                <a:latin typeface="Arial" charset="0"/>
              </a:rPr>
              <a:t> </a:t>
            </a:r>
            <a:br>
              <a:rPr lang="en-US" sz="3000" b="1">
                <a:solidFill>
                  <a:srgbClr val="A50021"/>
                </a:solidFill>
                <a:latin typeface="Arial" charset="0"/>
              </a:rPr>
            </a:br>
            <a:r>
              <a:rPr lang="en-GB" sz="2000" b="1">
                <a:solidFill>
                  <a:srgbClr val="A50021"/>
                </a:solidFill>
                <a:latin typeface="Arial" charset="0"/>
              </a:rPr>
              <a:t>(previous ISTC Project #2936)</a:t>
            </a:r>
            <a:endParaRPr lang="ru-RU" sz="2000" b="1">
              <a:solidFill>
                <a:srgbClr val="A50021"/>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liennummernplatzhalter 3"/>
          <p:cNvSpPr>
            <a:spLocks noGrp="1"/>
          </p:cNvSpPr>
          <p:nvPr>
            <p:ph type="sldNum" sz="quarter" idx="10"/>
          </p:nvPr>
        </p:nvSpPr>
        <p:spPr/>
        <p:txBody>
          <a:bodyPr/>
          <a:lstStyle/>
          <a:p>
            <a:fld id="{6AEA1429-C812-4E09-83B4-F4A60365A680}" type="slidenum">
              <a:rPr lang="ru-RU"/>
              <a:pPr/>
              <a:t>7</a:t>
            </a:fld>
            <a:endParaRPr lang="ru-RU"/>
          </a:p>
        </p:txBody>
      </p:sp>
      <p:sp>
        <p:nvSpPr>
          <p:cNvPr id="317442" name="Rectangle 2"/>
          <p:cNvSpPr>
            <a:spLocks noGrp="1" noChangeArrowheads="1"/>
          </p:cNvSpPr>
          <p:nvPr>
            <p:ph type="title"/>
          </p:nvPr>
        </p:nvSpPr>
        <p:spPr bwMode="auto">
          <a:xfrm>
            <a:off x="457200" y="-26988"/>
            <a:ext cx="8229600" cy="56197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600" b="1">
                <a:solidFill>
                  <a:srgbClr val="A50021"/>
                </a:solidFill>
                <a:latin typeface="Arial" charset="0"/>
              </a:rPr>
              <a:t>2-d Molten Pool Oxidation Model</a:t>
            </a:r>
            <a:r>
              <a:rPr lang="ru-RU" sz="2600" b="1">
                <a:solidFill>
                  <a:srgbClr val="A50021"/>
                </a:solidFill>
                <a:latin typeface="Arial" charset="0"/>
              </a:rPr>
              <a:t> </a:t>
            </a:r>
            <a:r>
              <a:rPr lang="en-US" sz="2600" b="1">
                <a:solidFill>
                  <a:srgbClr val="A50021"/>
                </a:solidFill>
                <a:latin typeface="Arial" charset="0"/>
              </a:rPr>
              <a:t/>
            </a:r>
            <a:br>
              <a:rPr lang="en-US" sz="2600" b="1">
                <a:solidFill>
                  <a:srgbClr val="A50021"/>
                </a:solidFill>
                <a:latin typeface="Arial" charset="0"/>
              </a:rPr>
            </a:br>
            <a:r>
              <a:rPr lang="en-US" sz="2600" b="1">
                <a:solidFill>
                  <a:srgbClr val="A50021"/>
                </a:solidFill>
                <a:latin typeface="Arial" charset="0"/>
              </a:rPr>
              <a:t>(Mass Transfer)</a:t>
            </a:r>
            <a:endParaRPr lang="ru-RU" sz="2600" b="1">
              <a:solidFill>
                <a:srgbClr val="A50021"/>
              </a:solidFill>
              <a:latin typeface="Arial" charset="0"/>
            </a:endParaRPr>
          </a:p>
        </p:txBody>
      </p:sp>
      <p:sp>
        <p:nvSpPr>
          <p:cNvPr id="317445" name="Rectangle 5" descr="Светлый диагональный 2"/>
          <p:cNvSpPr>
            <a:spLocks noChangeArrowheads="1"/>
          </p:cNvSpPr>
          <p:nvPr/>
        </p:nvSpPr>
        <p:spPr bwMode="auto">
          <a:xfrm>
            <a:off x="4567238" y="1323975"/>
            <a:ext cx="3087687" cy="1800225"/>
          </a:xfrm>
          <a:prstGeom prst="rect">
            <a:avLst/>
          </a:prstGeom>
          <a:pattFill prst="ltUpDiag">
            <a:fgClr>
              <a:srgbClr val="808080"/>
            </a:fgClr>
            <a:bgClr>
              <a:srgbClr val="FFFFFF"/>
            </a:bgClr>
          </a:pattFill>
          <a:ln w="19050">
            <a:solidFill>
              <a:srgbClr val="000000"/>
            </a:solidFill>
            <a:miter lim="800000"/>
            <a:headEnd/>
            <a:tailEnd/>
          </a:ln>
        </p:spPr>
        <p:txBody>
          <a:bodyPr/>
          <a:lstStyle/>
          <a:p>
            <a:endParaRPr lang="de-DE"/>
          </a:p>
        </p:txBody>
      </p:sp>
      <p:sp>
        <p:nvSpPr>
          <p:cNvPr id="317446" name="Rectangle 6" descr="Штриховой горизонтальный"/>
          <p:cNvSpPr>
            <a:spLocks noChangeArrowheads="1"/>
          </p:cNvSpPr>
          <p:nvPr/>
        </p:nvSpPr>
        <p:spPr bwMode="auto">
          <a:xfrm>
            <a:off x="4567238" y="1666875"/>
            <a:ext cx="2628900" cy="1025525"/>
          </a:xfrm>
          <a:prstGeom prst="rect">
            <a:avLst/>
          </a:prstGeom>
          <a:pattFill prst="dashHorz">
            <a:fgClr>
              <a:srgbClr val="000000"/>
            </a:fgClr>
            <a:bgClr>
              <a:srgbClr val="FFFFFF"/>
            </a:bgClr>
          </a:pattFill>
          <a:ln w="19050">
            <a:solidFill>
              <a:srgbClr val="000000"/>
            </a:solidFill>
            <a:miter lim="800000"/>
            <a:headEnd/>
            <a:tailEnd/>
          </a:ln>
        </p:spPr>
        <p:txBody>
          <a:bodyPr/>
          <a:lstStyle/>
          <a:p>
            <a:endParaRPr lang="de-DE"/>
          </a:p>
        </p:txBody>
      </p:sp>
      <p:sp>
        <p:nvSpPr>
          <p:cNvPr id="317447" name="Line 7"/>
          <p:cNvSpPr>
            <a:spLocks noChangeShapeType="1"/>
          </p:cNvSpPr>
          <p:nvPr/>
        </p:nvSpPr>
        <p:spPr bwMode="auto">
          <a:xfrm>
            <a:off x="7196138" y="2695575"/>
            <a:ext cx="1587" cy="13716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48" name="Line 8"/>
          <p:cNvSpPr>
            <a:spLocks noChangeShapeType="1"/>
          </p:cNvSpPr>
          <p:nvPr/>
        </p:nvSpPr>
        <p:spPr bwMode="auto">
          <a:xfrm flipH="1">
            <a:off x="7654925" y="3124200"/>
            <a:ext cx="0" cy="94297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49" name="Line 9"/>
          <p:cNvSpPr>
            <a:spLocks noChangeShapeType="1"/>
          </p:cNvSpPr>
          <p:nvPr/>
        </p:nvSpPr>
        <p:spPr bwMode="auto">
          <a:xfrm flipH="1" flipV="1">
            <a:off x="3744913" y="981075"/>
            <a:ext cx="22225" cy="30861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450" name="Text Box 10"/>
          <p:cNvSpPr txBox="1">
            <a:spLocks noChangeArrowheads="1"/>
          </p:cNvSpPr>
          <p:nvPr/>
        </p:nvSpPr>
        <p:spPr bwMode="auto">
          <a:xfrm>
            <a:off x="3470275" y="2938463"/>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x</a:t>
            </a:r>
            <a:r>
              <a:rPr lang="ru-RU" sz="1400" baseline="-25000"/>
              <a:t>1</a:t>
            </a:r>
            <a:endParaRPr lang="ru-RU"/>
          </a:p>
        </p:txBody>
      </p:sp>
      <p:sp>
        <p:nvSpPr>
          <p:cNvPr id="317451" name="Text Box 11"/>
          <p:cNvSpPr txBox="1">
            <a:spLocks noChangeArrowheads="1"/>
          </p:cNvSpPr>
          <p:nvPr/>
        </p:nvSpPr>
        <p:spPr bwMode="auto">
          <a:xfrm>
            <a:off x="3470275" y="2565400"/>
            <a:ext cx="3429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x</a:t>
            </a:r>
            <a:r>
              <a:rPr lang="ru-RU" sz="1400" baseline="-25000"/>
              <a:t>2</a:t>
            </a:r>
            <a:endParaRPr lang="ru-RU"/>
          </a:p>
        </p:txBody>
      </p:sp>
      <p:sp>
        <p:nvSpPr>
          <p:cNvPr id="317452" name="Text Box 12"/>
          <p:cNvSpPr txBox="1">
            <a:spLocks noChangeArrowheads="1"/>
          </p:cNvSpPr>
          <p:nvPr/>
        </p:nvSpPr>
        <p:spPr bwMode="auto">
          <a:xfrm>
            <a:off x="3470275" y="1539875"/>
            <a:ext cx="3429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x</a:t>
            </a:r>
            <a:r>
              <a:rPr lang="ru-RU" sz="1400" baseline="-25000"/>
              <a:t>3</a:t>
            </a:r>
            <a:endParaRPr lang="ru-RU"/>
          </a:p>
        </p:txBody>
      </p:sp>
      <p:sp>
        <p:nvSpPr>
          <p:cNvPr id="317453" name="Text Box 13"/>
          <p:cNvSpPr txBox="1">
            <a:spLocks noChangeArrowheads="1"/>
          </p:cNvSpPr>
          <p:nvPr/>
        </p:nvSpPr>
        <p:spPr bwMode="auto">
          <a:xfrm>
            <a:off x="3470275" y="1166813"/>
            <a:ext cx="3429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x</a:t>
            </a:r>
            <a:r>
              <a:rPr lang="ru-RU" sz="1400" baseline="-25000"/>
              <a:t>4</a:t>
            </a:r>
            <a:endParaRPr lang="ru-RU"/>
          </a:p>
        </p:txBody>
      </p:sp>
      <p:sp>
        <p:nvSpPr>
          <p:cNvPr id="317454" name="Text Box 14"/>
          <p:cNvSpPr txBox="1">
            <a:spLocks noChangeArrowheads="1"/>
          </p:cNvSpPr>
          <p:nvPr/>
        </p:nvSpPr>
        <p:spPr bwMode="auto">
          <a:xfrm>
            <a:off x="6967538" y="3724275"/>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r</a:t>
            </a:r>
            <a:r>
              <a:rPr lang="ru-RU" sz="1400" baseline="-25000"/>
              <a:t>2</a:t>
            </a:r>
            <a:endParaRPr lang="ru-RU"/>
          </a:p>
        </p:txBody>
      </p:sp>
      <p:sp>
        <p:nvSpPr>
          <p:cNvPr id="317455" name="Text Box 15"/>
          <p:cNvSpPr txBox="1">
            <a:spLocks noChangeArrowheads="1"/>
          </p:cNvSpPr>
          <p:nvPr/>
        </p:nvSpPr>
        <p:spPr bwMode="auto">
          <a:xfrm>
            <a:off x="7424738" y="3724275"/>
            <a:ext cx="3444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r</a:t>
            </a:r>
            <a:r>
              <a:rPr lang="ru-RU" sz="1400" baseline="-25000"/>
              <a:t>3</a:t>
            </a:r>
            <a:endParaRPr lang="ru-RU"/>
          </a:p>
        </p:txBody>
      </p:sp>
      <p:sp>
        <p:nvSpPr>
          <p:cNvPr id="317456" name="Text Box 16"/>
          <p:cNvSpPr txBox="1">
            <a:spLocks noChangeArrowheads="1"/>
          </p:cNvSpPr>
          <p:nvPr/>
        </p:nvSpPr>
        <p:spPr bwMode="auto">
          <a:xfrm>
            <a:off x="5253038" y="2098675"/>
            <a:ext cx="1098550" cy="279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r>
              <a:rPr lang="ru-RU" sz="1200">
                <a:latin typeface="Arial" charset="0"/>
              </a:rPr>
              <a:t>U-Zr-O melt</a:t>
            </a:r>
            <a:endParaRPr lang="ru-RU"/>
          </a:p>
        </p:txBody>
      </p:sp>
      <p:sp>
        <p:nvSpPr>
          <p:cNvPr id="317457" name="Text Box 17"/>
          <p:cNvSpPr txBox="1">
            <a:spLocks noChangeArrowheads="1"/>
          </p:cNvSpPr>
          <p:nvPr/>
        </p:nvSpPr>
        <p:spPr bwMode="auto">
          <a:xfrm>
            <a:off x="4841875" y="2786063"/>
            <a:ext cx="1303338" cy="279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r>
              <a:rPr lang="ru-RU" sz="1200">
                <a:latin typeface="Arial" charset="0"/>
              </a:rPr>
              <a:t>(Zr,U)O</a:t>
            </a:r>
            <a:r>
              <a:rPr lang="ru-RU" sz="1200" baseline="-25000">
                <a:latin typeface="Arial" charset="0"/>
              </a:rPr>
              <a:t>2</a:t>
            </a:r>
            <a:r>
              <a:rPr lang="ru-RU" sz="1200">
                <a:latin typeface="Arial" charset="0"/>
              </a:rPr>
              <a:t> oxide</a:t>
            </a:r>
            <a:endParaRPr lang="ru-RU"/>
          </a:p>
        </p:txBody>
      </p:sp>
      <p:sp>
        <p:nvSpPr>
          <p:cNvPr id="317458" name="Line 18"/>
          <p:cNvSpPr>
            <a:spLocks noChangeShapeType="1"/>
          </p:cNvSpPr>
          <p:nvPr/>
        </p:nvSpPr>
        <p:spPr bwMode="auto">
          <a:xfrm>
            <a:off x="4567238" y="3487738"/>
            <a:ext cx="1587" cy="57943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59" name="Text Box 19"/>
          <p:cNvSpPr txBox="1">
            <a:spLocks noChangeArrowheads="1"/>
          </p:cNvSpPr>
          <p:nvPr/>
        </p:nvSpPr>
        <p:spPr bwMode="auto">
          <a:xfrm>
            <a:off x="4224338" y="3724275"/>
            <a:ext cx="411162" cy="3730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ru-RU" sz="1400" i="1"/>
              <a:t>r</a:t>
            </a:r>
            <a:r>
              <a:rPr lang="ru-RU" sz="1400" i="1" baseline="-25000"/>
              <a:t>1</a:t>
            </a:r>
            <a:endParaRPr lang="ru-RU"/>
          </a:p>
        </p:txBody>
      </p:sp>
      <p:sp>
        <p:nvSpPr>
          <p:cNvPr id="317460" name="Rectangle 20"/>
          <p:cNvSpPr>
            <a:spLocks noChangeArrowheads="1"/>
          </p:cNvSpPr>
          <p:nvPr/>
        </p:nvSpPr>
        <p:spPr bwMode="auto">
          <a:xfrm>
            <a:off x="4567238" y="1323975"/>
            <a:ext cx="3544887" cy="2057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808080"/>
                </a:solidFill>
              </a14:hiddenFill>
            </a:ext>
          </a:extLst>
        </p:spPr>
        <p:txBody>
          <a:bodyPr/>
          <a:lstStyle/>
          <a:p>
            <a:endParaRPr lang="de-DE"/>
          </a:p>
        </p:txBody>
      </p:sp>
      <p:sp>
        <p:nvSpPr>
          <p:cNvPr id="317461" name="Line 21"/>
          <p:cNvSpPr>
            <a:spLocks noChangeShapeType="1"/>
          </p:cNvSpPr>
          <p:nvPr/>
        </p:nvSpPr>
        <p:spPr bwMode="auto">
          <a:xfrm>
            <a:off x="8112125" y="3381375"/>
            <a:ext cx="0" cy="685800"/>
          </a:xfrm>
          <a:prstGeom prst="line">
            <a:avLst/>
          </a:prstGeom>
          <a:noFill/>
          <a:ln w="127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62" name="Text Box 22"/>
          <p:cNvSpPr txBox="1">
            <a:spLocks noChangeArrowheads="1"/>
          </p:cNvSpPr>
          <p:nvPr/>
        </p:nvSpPr>
        <p:spPr bwMode="auto">
          <a:xfrm>
            <a:off x="7883525" y="3724275"/>
            <a:ext cx="3429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lstStyle/>
          <a:p>
            <a:pPr algn="l"/>
            <a:r>
              <a:rPr lang="en-US" sz="1400" i="1"/>
              <a:t>r</a:t>
            </a:r>
            <a:r>
              <a:rPr lang="ru-RU" sz="1400" baseline="-25000"/>
              <a:t>4</a:t>
            </a:r>
            <a:endParaRPr lang="ru-RU"/>
          </a:p>
        </p:txBody>
      </p:sp>
      <p:sp>
        <p:nvSpPr>
          <p:cNvPr id="317463" name="Rectangle 23"/>
          <p:cNvSpPr>
            <a:spLocks noChangeArrowheads="1"/>
          </p:cNvSpPr>
          <p:nvPr/>
        </p:nvSpPr>
        <p:spPr bwMode="auto">
          <a:xfrm>
            <a:off x="4567238" y="1323975"/>
            <a:ext cx="3887787" cy="2286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7464" name="Line 24"/>
          <p:cNvSpPr>
            <a:spLocks noChangeShapeType="1"/>
          </p:cNvSpPr>
          <p:nvPr/>
        </p:nvSpPr>
        <p:spPr bwMode="auto">
          <a:xfrm>
            <a:off x="3767138" y="4046538"/>
            <a:ext cx="5053012" cy="20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7465" name="Text Box 25"/>
          <p:cNvSpPr txBox="1">
            <a:spLocks noChangeArrowheads="1"/>
          </p:cNvSpPr>
          <p:nvPr/>
        </p:nvSpPr>
        <p:spPr bwMode="auto">
          <a:xfrm>
            <a:off x="7654925" y="2809875"/>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b="1">
                <a:solidFill>
                  <a:srgbClr val="FF0000"/>
                </a:solidFill>
                <a:latin typeface="Arial" charset="0"/>
              </a:rPr>
              <a:t>FeO</a:t>
            </a:r>
            <a:endParaRPr lang="ru-RU" b="1">
              <a:solidFill>
                <a:srgbClr val="FF0000"/>
              </a:solidFill>
            </a:endParaRPr>
          </a:p>
        </p:txBody>
      </p:sp>
      <p:sp>
        <p:nvSpPr>
          <p:cNvPr id="317466" name="Text Box 26"/>
          <p:cNvSpPr txBox="1">
            <a:spLocks noChangeArrowheads="1"/>
          </p:cNvSpPr>
          <p:nvPr/>
        </p:nvSpPr>
        <p:spPr bwMode="auto">
          <a:xfrm>
            <a:off x="8112125" y="2809875"/>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b="1">
                <a:solidFill>
                  <a:srgbClr val="FF0000"/>
                </a:solidFill>
                <a:latin typeface="Arial" charset="0"/>
              </a:rPr>
              <a:t>VS</a:t>
            </a:r>
            <a:endParaRPr lang="ru-RU" b="1">
              <a:solidFill>
                <a:srgbClr val="FF0000"/>
              </a:solidFill>
            </a:endParaRPr>
          </a:p>
        </p:txBody>
      </p:sp>
      <p:sp>
        <p:nvSpPr>
          <p:cNvPr id="317467" name="Line 27"/>
          <p:cNvSpPr>
            <a:spLocks noChangeShapeType="1"/>
          </p:cNvSpPr>
          <p:nvPr/>
        </p:nvSpPr>
        <p:spPr bwMode="auto">
          <a:xfrm>
            <a:off x="3767138" y="1323975"/>
            <a:ext cx="8001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68" name="Line 28"/>
          <p:cNvSpPr>
            <a:spLocks noChangeShapeType="1"/>
          </p:cNvSpPr>
          <p:nvPr/>
        </p:nvSpPr>
        <p:spPr bwMode="auto">
          <a:xfrm>
            <a:off x="3767138" y="1666875"/>
            <a:ext cx="8001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69" name="Line 29"/>
          <p:cNvSpPr>
            <a:spLocks noChangeShapeType="1"/>
          </p:cNvSpPr>
          <p:nvPr/>
        </p:nvSpPr>
        <p:spPr bwMode="auto">
          <a:xfrm>
            <a:off x="3767138" y="2695575"/>
            <a:ext cx="800100" cy="158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70" name="Line 30"/>
          <p:cNvSpPr>
            <a:spLocks noChangeShapeType="1"/>
          </p:cNvSpPr>
          <p:nvPr/>
        </p:nvSpPr>
        <p:spPr bwMode="auto">
          <a:xfrm>
            <a:off x="3767138" y="3152775"/>
            <a:ext cx="800100" cy="158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7473" name="Text Box 33"/>
          <p:cNvSpPr txBox="1">
            <a:spLocks noChangeArrowheads="1"/>
          </p:cNvSpPr>
          <p:nvPr/>
        </p:nvSpPr>
        <p:spPr bwMode="auto">
          <a:xfrm>
            <a:off x="395288" y="981075"/>
            <a:ext cx="28082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70000"/>
              </a:lnSpc>
              <a:spcBef>
                <a:spcPct val="45000"/>
              </a:spcBef>
            </a:pPr>
            <a:r>
              <a:rPr lang="en-US" sz="2000" b="1">
                <a:solidFill>
                  <a:srgbClr val="000099"/>
                </a:solidFill>
                <a:latin typeface="Arial" charset="0"/>
              </a:rPr>
              <a:t>Mass flux matches</a:t>
            </a:r>
            <a:endParaRPr lang="ru-RU" sz="2000" b="1">
              <a:solidFill>
                <a:srgbClr val="000099"/>
              </a:solidFill>
            </a:endParaRPr>
          </a:p>
        </p:txBody>
      </p:sp>
      <p:sp>
        <p:nvSpPr>
          <p:cNvPr id="317474" name="Text Box 34"/>
          <p:cNvSpPr txBox="1">
            <a:spLocks noChangeArrowheads="1"/>
          </p:cNvSpPr>
          <p:nvPr/>
        </p:nvSpPr>
        <p:spPr bwMode="auto">
          <a:xfrm>
            <a:off x="468313" y="4327525"/>
            <a:ext cx="2328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1">
                <a:solidFill>
                  <a:srgbClr val="000099"/>
                </a:solidFill>
                <a:latin typeface="Arial" charset="0"/>
              </a:rPr>
              <a:t>Mass balances</a:t>
            </a:r>
          </a:p>
        </p:txBody>
      </p:sp>
      <p:sp>
        <p:nvSpPr>
          <p:cNvPr id="317480" name="Rectangle 40"/>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7479" name="Object 39"/>
          <p:cNvGraphicFramePr>
            <a:graphicFrameLocks noChangeAspect="1"/>
          </p:cNvGraphicFramePr>
          <p:nvPr/>
        </p:nvGraphicFramePr>
        <p:xfrm>
          <a:off x="395288" y="1341438"/>
          <a:ext cx="2979737" cy="1223962"/>
        </p:xfrm>
        <a:graphic>
          <a:graphicData uri="http://schemas.openxmlformats.org/presentationml/2006/ole">
            <mc:AlternateContent xmlns:mc="http://schemas.openxmlformats.org/markup-compatibility/2006">
              <mc:Choice xmlns:v="urn:schemas-microsoft-com:vml" Requires="v">
                <p:oleObj spid="_x0000_s317496" name="Формула" r:id="rId4" imgW="2489040" imgH="1015920" progId="Equation.3">
                  <p:embed/>
                </p:oleObj>
              </mc:Choice>
              <mc:Fallback>
                <p:oleObj name="Формула" r:id="rId4" imgW="2489040" imgH="1015920" progId="Equation.3">
                  <p:embed/>
                  <p:pic>
                    <p:nvPicPr>
                      <p:cNvPr id="0" name="Object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341438"/>
                        <a:ext cx="2979737" cy="1223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2" name="Rectangle 42"/>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7481" name="Object 41"/>
          <p:cNvGraphicFramePr>
            <a:graphicFrameLocks noChangeAspect="1"/>
          </p:cNvGraphicFramePr>
          <p:nvPr/>
        </p:nvGraphicFramePr>
        <p:xfrm>
          <a:off x="403225" y="3708400"/>
          <a:ext cx="1762125" cy="563563"/>
        </p:xfrm>
        <a:graphic>
          <a:graphicData uri="http://schemas.openxmlformats.org/presentationml/2006/ole">
            <mc:AlternateContent xmlns:mc="http://schemas.openxmlformats.org/markup-compatibility/2006">
              <mc:Choice xmlns:v="urn:schemas-microsoft-com:vml" Requires="v">
                <p:oleObj spid="_x0000_s317497" name="Формула" r:id="rId6" imgW="1473120" imgH="469800" progId="Equation.3">
                  <p:embed/>
                </p:oleObj>
              </mc:Choice>
              <mc:Fallback>
                <p:oleObj name="Формула" r:id="rId6" imgW="1473120" imgH="469800" progId="Equation.3">
                  <p:embed/>
                  <p:pic>
                    <p:nvPicPr>
                      <p:cNvPr id="0" name="Object 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225" y="3708400"/>
                        <a:ext cx="1762125" cy="5635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4" name="Rectangle 44"/>
          <p:cNvSpPr>
            <a:spLocks noChangeArrowheads="1"/>
          </p:cNvSpPr>
          <p:nvPr/>
        </p:nvSpPr>
        <p:spPr bwMode="auto">
          <a:xfrm>
            <a:off x="0" y="2884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7483" name="Object 43"/>
          <p:cNvGraphicFramePr>
            <a:graphicFrameLocks noChangeAspect="1"/>
          </p:cNvGraphicFramePr>
          <p:nvPr/>
        </p:nvGraphicFramePr>
        <p:xfrm>
          <a:off x="509588" y="4643438"/>
          <a:ext cx="6645275" cy="1306512"/>
        </p:xfrm>
        <a:graphic>
          <a:graphicData uri="http://schemas.openxmlformats.org/presentationml/2006/ole">
            <mc:AlternateContent xmlns:mc="http://schemas.openxmlformats.org/markup-compatibility/2006">
              <mc:Choice xmlns:v="urn:schemas-microsoft-com:vml" Requires="v">
                <p:oleObj spid="_x0000_s317498" name="Формула" r:id="rId8" imgW="5537160" imgH="1091880" progId="Equation.3">
                  <p:embed/>
                </p:oleObj>
              </mc:Choice>
              <mc:Fallback>
                <p:oleObj name="Формула" r:id="rId8" imgW="5537160" imgH="1091880"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9588" y="4643438"/>
                        <a:ext cx="6645275" cy="1306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86" name="Rectangle 46"/>
          <p:cNvSpPr>
            <a:spLocks noChangeArrowheads="1"/>
          </p:cNvSpPr>
          <p:nvPr/>
        </p:nvSpPr>
        <p:spPr bwMode="auto">
          <a:xfrm>
            <a:off x="0" y="31734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7485" name="Object 45"/>
          <p:cNvGraphicFramePr>
            <a:graphicFrameLocks noChangeAspect="1"/>
          </p:cNvGraphicFramePr>
          <p:nvPr/>
        </p:nvGraphicFramePr>
        <p:xfrm>
          <a:off x="395288" y="2492375"/>
          <a:ext cx="2976562" cy="1217613"/>
        </p:xfrm>
        <a:graphic>
          <a:graphicData uri="http://schemas.openxmlformats.org/presentationml/2006/ole">
            <mc:AlternateContent xmlns:mc="http://schemas.openxmlformats.org/markup-compatibility/2006">
              <mc:Choice xmlns:v="urn:schemas-microsoft-com:vml" Requires="v">
                <p:oleObj spid="_x0000_s317499" name="Формула" r:id="rId10" imgW="2501640" imgH="1015920" progId="Equation.3">
                  <p:embed/>
                </p:oleObj>
              </mc:Choice>
              <mc:Fallback>
                <p:oleObj name="Формула" r:id="rId10" imgW="2501640" imgH="1015920" progId="Equation.3">
                  <p:embed/>
                  <p:pic>
                    <p:nvPicPr>
                      <p:cNvPr id="0" name="Object 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5288" y="2492375"/>
                        <a:ext cx="2976562" cy="1217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7" name="Object 47"/>
          <p:cNvGraphicFramePr>
            <a:graphicFrameLocks noChangeAspect="1"/>
          </p:cNvGraphicFramePr>
          <p:nvPr/>
        </p:nvGraphicFramePr>
        <p:xfrm>
          <a:off x="539750" y="5949950"/>
          <a:ext cx="884238" cy="471488"/>
        </p:xfrm>
        <a:graphic>
          <a:graphicData uri="http://schemas.openxmlformats.org/presentationml/2006/ole">
            <mc:AlternateContent xmlns:mc="http://schemas.openxmlformats.org/markup-compatibility/2006">
              <mc:Choice xmlns:v="urn:schemas-microsoft-com:vml" Requires="v">
                <p:oleObj spid="_x0000_s317500" name="Формула" r:id="rId12" imgW="736560" imgH="393480" progId="Equation.3">
                  <p:embed/>
                </p:oleObj>
              </mc:Choice>
              <mc:Fallback>
                <p:oleObj name="Формула" r:id="rId12" imgW="736560" imgH="393480" progId="Equation.3">
                  <p:embed/>
                  <p:pic>
                    <p:nvPicPr>
                      <p:cNvPr id="0" name="Object 4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750" y="5949950"/>
                        <a:ext cx="884238"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7489" name="Object 49"/>
          <p:cNvGraphicFramePr>
            <a:graphicFrameLocks noChangeAspect="1"/>
          </p:cNvGraphicFramePr>
          <p:nvPr/>
        </p:nvGraphicFramePr>
        <p:xfrm>
          <a:off x="2325688" y="5949950"/>
          <a:ext cx="914400" cy="471488"/>
        </p:xfrm>
        <a:graphic>
          <a:graphicData uri="http://schemas.openxmlformats.org/presentationml/2006/ole">
            <mc:AlternateContent xmlns:mc="http://schemas.openxmlformats.org/markup-compatibility/2006">
              <mc:Choice xmlns:v="urn:schemas-microsoft-com:vml" Requires="v">
                <p:oleObj spid="_x0000_s317501" name="Формула" r:id="rId14" imgW="761760" imgH="393480" progId="Equation.3">
                  <p:embed/>
                </p:oleObj>
              </mc:Choice>
              <mc:Fallback>
                <p:oleObj name="Формула" r:id="rId14" imgW="761760" imgH="393480" progId="Equation.3">
                  <p:embed/>
                  <p:pic>
                    <p:nvPicPr>
                      <p:cNvPr id="0" name="Object 4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325688" y="5949950"/>
                        <a:ext cx="91440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7490" name="Line 50"/>
          <p:cNvSpPr>
            <a:spLocks noChangeShapeType="1"/>
          </p:cNvSpPr>
          <p:nvPr/>
        </p:nvSpPr>
        <p:spPr bwMode="auto">
          <a:xfrm>
            <a:off x="7667625" y="4076700"/>
            <a:ext cx="0" cy="360363"/>
          </a:xfrm>
          <a:prstGeom prst="line">
            <a:avLst/>
          </a:prstGeom>
          <a:noFill/>
          <a:ln w="12700">
            <a:solidFill>
              <a:srgbClr val="00009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1" name="Line 51"/>
          <p:cNvSpPr>
            <a:spLocks noChangeShapeType="1"/>
          </p:cNvSpPr>
          <p:nvPr/>
        </p:nvSpPr>
        <p:spPr bwMode="auto">
          <a:xfrm>
            <a:off x="8459788" y="4076700"/>
            <a:ext cx="0" cy="360363"/>
          </a:xfrm>
          <a:prstGeom prst="line">
            <a:avLst/>
          </a:prstGeom>
          <a:noFill/>
          <a:ln w="12700">
            <a:solidFill>
              <a:srgbClr val="000099"/>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2" name="Line 52"/>
          <p:cNvSpPr>
            <a:spLocks noChangeShapeType="1"/>
          </p:cNvSpPr>
          <p:nvPr/>
        </p:nvSpPr>
        <p:spPr bwMode="auto">
          <a:xfrm flipV="1">
            <a:off x="8459788" y="3573463"/>
            <a:ext cx="0" cy="503237"/>
          </a:xfrm>
          <a:prstGeom prst="line">
            <a:avLst/>
          </a:prstGeom>
          <a:noFill/>
          <a:ln w="12700">
            <a:solidFill>
              <a:schemeClr val="tx1"/>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3" name="Line 53"/>
          <p:cNvSpPr>
            <a:spLocks noChangeShapeType="1"/>
          </p:cNvSpPr>
          <p:nvPr/>
        </p:nvSpPr>
        <p:spPr bwMode="auto">
          <a:xfrm>
            <a:off x="7667625" y="4292600"/>
            <a:ext cx="792163" cy="0"/>
          </a:xfrm>
          <a:prstGeom prst="line">
            <a:avLst/>
          </a:prstGeom>
          <a:noFill/>
          <a:ln w="12700">
            <a:solidFill>
              <a:srgbClr val="000099"/>
            </a:solidFill>
            <a:prstDash val="dash"/>
            <a:round/>
            <a:headEnd type="arrow" w="med" len="lg"/>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7494" name="Text Box 54"/>
          <p:cNvSpPr txBox="1">
            <a:spLocks noChangeArrowheads="1"/>
          </p:cNvSpPr>
          <p:nvPr/>
        </p:nvSpPr>
        <p:spPr bwMode="auto">
          <a:xfrm>
            <a:off x="7451725" y="4292600"/>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0000"/>
                </a:solidFill>
                <a:latin typeface="Arial" charset="0"/>
              </a:rPr>
              <a:t>Additional layers</a:t>
            </a:r>
            <a:endParaRPr lang="ru-RU" sz="1600">
              <a:solidFill>
                <a:srgbClr val="FF0000"/>
              </a:solidFill>
              <a:latin typeface="Arial" charset="0"/>
            </a:endParaRPr>
          </a:p>
        </p:txBody>
      </p:sp>
      <p:sp>
        <p:nvSpPr>
          <p:cNvPr id="317495" name="Text Box 55"/>
          <p:cNvSpPr txBox="1">
            <a:spLocks noChangeArrowheads="1"/>
          </p:cNvSpPr>
          <p:nvPr/>
        </p:nvSpPr>
        <p:spPr bwMode="auto">
          <a:xfrm>
            <a:off x="2411413" y="3716338"/>
            <a:ext cx="1295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solidFill>
                  <a:srgbClr val="FF0000"/>
                </a:solidFill>
                <a:latin typeface="Arial" charset="0"/>
              </a:rPr>
              <a:t>Additional equations</a:t>
            </a:r>
            <a:endParaRPr lang="ru-RU" sz="1600">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oliennummernplatzhalter 3"/>
          <p:cNvSpPr>
            <a:spLocks noGrp="1"/>
          </p:cNvSpPr>
          <p:nvPr>
            <p:ph type="sldNum" sz="quarter" idx="10"/>
          </p:nvPr>
        </p:nvSpPr>
        <p:spPr/>
        <p:txBody>
          <a:bodyPr/>
          <a:lstStyle/>
          <a:p>
            <a:fld id="{DD42D5F5-28B4-491B-81E6-50D5519A0E9F}" type="slidenum">
              <a:rPr lang="ru-RU"/>
              <a:pPr/>
              <a:t>8</a:t>
            </a:fld>
            <a:endParaRPr lang="ru-RU"/>
          </a:p>
        </p:txBody>
      </p:sp>
      <p:sp>
        <p:nvSpPr>
          <p:cNvPr id="318466" name="Rectangle 2"/>
          <p:cNvSpPr>
            <a:spLocks noChangeArrowheads="1"/>
          </p:cNvSpPr>
          <p:nvPr/>
        </p:nvSpPr>
        <p:spPr bwMode="auto">
          <a:xfrm>
            <a:off x="0" y="3195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18467" name="Rectangle 3"/>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8468" name="Object 4"/>
          <p:cNvGraphicFramePr>
            <a:graphicFrameLocks noChangeAspect="1"/>
          </p:cNvGraphicFramePr>
          <p:nvPr/>
        </p:nvGraphicFramePr>
        <p:xfrm>
          <a:off x="323850" y="1341438"/>
          <a:ext cx="3724275" cy="687387"/>
        </p:xfrm>
        <a:graphic>
          <a:graphicData uri="http://schemas.openxmlformats.org/presentationml/2006/ole">
            <mc:AlternateContent xmlns:mc="http://schemas.openxmlformats.org/markup-compatibility/2006">
              <mc:Choice xmlns:v="urn:schemas-microsoft-com:vml" Requires="v">
                <p:oleObj spid="_x0000_s318526" name="Формула" r:id="rId4" imgW="2476500" imgH="457200" progId="Equation.3">
                  <p:embed/>
                </p:oleObj>
              </mc:Choice>
              <mc:Fallback>
                <p:oleObj name="Формула" r:id="rId4" imgW="24765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341438"/>
                        <a:ext cx="3724275" cy="687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69" name="Text Box 5"/>
          <p:cNvSpPr txBox="1">
            <a:spLocks noChangeArrowheads="1"/>
          </p:cNvSpPr>
          <p:nvPr/>
        </p:nvSpPr>
        <p:spPr bwMode="auto">
          <a:xfrm>
            <a:off x="395288" y="981075"/>
            <a:ext cx="3311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70000"/>
              </a:lnSpc>
              <a:spcBef>
                <a:spcPct val="45000"/>
              </a:spcBef>
            </a:pPr>
            <a:r>
              <a:rPr lang="en-US" sz="2000" b="1">
                <a:solidFill>
                  <a:srgbClr val="000099"/>
                </a:solidFill>
                <a:latin typeface="Arial" charset="0"/>
              </a:rPr>
              <a:t>Heat flux matches</a:t>
            </a:r>
            <a:endParaRPr lang="ru-RU" sz="2000" b="1">
              <a:solidFill>
                <a:srgbClr val="000099"/>
              </a:solidFill>
              <a:latin typeface="Arial" charset="0"/>
            </a:endParaRPr>
          </a:p>
        </p:txBody>
      </p:sp>
      <p:graphicFrame>
        <p:nvGraphicFramePr>
          <p:cNvPr id="318470" name="Object 6"/>
          <p:cNvGraphicFramePr>
            <a:graphicFrameLocks noChangeAspect="1"/>
          </p:cNvGraphicFramePr>
          <p:nvPr/>
        </p:nvGraphicFramePr>
        <p:xfrm>
          <a:off x="323850" y="4437063"/>
          <a:ext cx="4700588" cy="1655762"/>
        </p:xfrm>
        <a:graphic>
          <a:graphicData uri="http://schemas.openxmlformats.org/presentationml/2006/ole">
            <mc:AlternateContent xmlns:mc="http://schemas.openxmlformats.org/markup-compatibility/2006">
              <mc:Choice xmlns:v="urn:schemas-microsoft-com:vml" Requires="v">
                <p:oleObj spid="_x0000_s318527" name="Формула" r:id="rId6" imgW="3136680" imgH="1104840" progId="Equation.3">
                  <p:embed/>
                </p:oleObj>
              </mc:Choice>
              <mc:Fallback>
                <p:oleObj name="Формула" r:id="rId6" imgW="3136680" imgH="110484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4437063"/>
                        <a:ext cx="4700588" cy="165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471" name="Text Box 7"/>
          <p:cNvSpPr txBox="1">
            <a:spLocks noChangeArrowheads="1"/>
          </p:cNvSpPr>
          <p:nvPr/>
        </p:nvSpPr>
        <p:spPr bwMode="auto">
          <a:xfrm>
            <a:off x="539750" y="3789363"/>
            <a:ext cx="2328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sz="2000" b="1">
                <a:solidFill>
                  <a:srgbClr val="000099"/>
                </a:solidFill>
                <a:latin typeface="Arial" charset="0"/>
              </a:rPr>
              <a:t>Heat balance</a:t>
            </a:r>
          </a:p>
        </p:txBody>
      </p:sp>
      <p:sp>
        <p:nvSpPr>
          <p:cNvPr id="318472" name="Text Box 8"/>
          <p:cNvSpPr txBox="1">
            <a:spLocks noChangeArrowheads="1"/>
          </p:cNvSpPr>
          <p:nvPr/>
        </p:nvSpPr>
        <p:spPr bwMode="auto">
          <a:xfrm>
            <a:off x="738188" y="0"/>
            <a:ext cx="7650162"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5000"/>
              </a:lnSpc>
            </a:pPr>
            <a:r>
              <a:rPr lang="en-US" sz="2600" b="1">
                <a:solidFill>
                  <a:srgbClr val="A50021"/>
                </a:solidFill>
                <a:latin typeface="Arial" charset="0"/>
              </a:rPr>
              <a:t>2-d Molten Pool Oxidation Model</a:t>
            </a:r>
            <a:r>
              <a:rPr lang="ru-RU" sz="2600" b="1">
                <a:solidFill>
                  <a:srgbClr val="A50021"/>
                </a:solidFill>
              </a:rPr>
              <a:t> </a:t>
            </a:r>
            <a:endParaRPr lang="en-US" sz="2600" b="1">
              <a:solidFill>
                <a:srgbClr val="A50021"/>
              </a:solidFill>
            </a:endParaRPr>
          </a:p>
          <a:p>
            <a:pPr>
              <a:lnSpc>
                <a:spcPct val="95000"/>
              </a:lnSpc>
            </a:pPr>
            <a:r>
              <a:rPr lang="en-US" sz="2600" b="1">
                <a:solidFill>
                  <a:srgbClr val="A50021"/>
                </a:solidFill>
              </a:rPr>
              <a:t>(</a:t>
            </a:r>
            <a:r>
              <a:rPr lang="en-US" sz="2600" b="1">
                <a:solidFill>
                  <a:srgbClr val="A50021"/>
                </a:solidFill>
                <a:latin typeface="Arial" charset="0"/>
              </a:rPr>
              <a:t>Heat Transfer</a:t>
            </a:r>
            <a:r>
              <a:rPr lang="en-US" sz="2600" b="1">
                <a:solidFill>
                  <a:srgbClr val="A50021"/>
                </a:solidFill>
              </a:rPr>
              <a:t>)</a:t>
            </a:r>
            <a:endParaRPr lang="ru-RU" sz="2600" b="1">
              <a:solidFill>
                <a:srgbClr val="A50021"/>
              </a:solidFill>
            </a:endParaRPr>
          </a:p>
        </p:txBody>
      </p:sp>
      <p:sp>
        <p:nvSpPr>
          <p:cNvPr id="318475" name="AutoShape 11"/>
          <p:cNvSpPr>
            <a:spLocks noChangeArrowheads="1"/>
          </p:cNvSpPr>
          <p:nvPr/>
        </p:nvSpPr>
        <p:spPr bwMode="auto">
          <a:xfrm>
            <a:off x="4741863" y="1462088"/>
            <a:ext cx="2520950" cy="1890712"/>
          </a:xfrm>
          <a:prstGeom prst="can">
            <a:avLst>
              <a:gd name="adj" fmla="val 25000"/>
            </a:avLst>
          </a:prstGeom>
          <a:solidFill>
            <a:srgbClr val="FFFFFF"/>
          </a:solidFill>
          <a:ln w="9525">
            <a:solidFill>
              <a:srgbClr val="000000"/>
            </a:solidFill>
            <a:round/>
            <a:headEnd/>
            <a:tailEnd/>
          </a:ln>
        </p:spPr>
        <p:txBody>
          <a:bodyPr/>
          <a:lstStyle/>
          <a:p>
            <a:endParaRPr lang="de-DE"/>
          </a:p>
        </p:txBody>
      </p:sp>
      <p:sp>
        <p:nvSpPr>
          <p:cNvPr id="318476" name="Line 12"/>
          <p:cNvSpPr>
            <a:spLocks noChangeShapeType="1"/>
          </p:cNvSpPr>
          <p:nvPr/>
        </p:nvSpPr>
        <p:spPr bwMode="auto">
          <a:xfrm>
            <a:off x="6002338" y="1731963"/>
            <a:ext cx="1587" cy="13938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477" name="Oval 13" descr="Точечные ромбики"/>
          <p:cNvSpPr>
            <a:spLocks noChangeArrowheads="1"/>
          </p:cNvSpPr>
          <p:nvPr/>
        </p:nvSpPr>
        <p:spPr bwMode="auto">
          <a:xfrm>
            <a:off x="5073650" y="1550988"/>
            <a:ext cx="1857375" cy="271462"/>
          </a:xfrm>
          <a:prstGeom prst="ellipse">
            <a:avLst/>
          </a:prstGeom>
          <a:pattFill prst="dotDmnd">
            <a:fgClr>
              <a:srgbClr val="000000"/>
            </a:fgClr>
            <a:bgClr>
              <a:srgbClr val="FFFFFF"/>
            </a:bgClr>
          </a:pattFill>
          <a:ln w="9525">
            <a:solidFill>
              <a:srgbClr val="000000"/>
            </a:solidFill>
            <a:round/>
            <a:headEnd/>
            <a:tailEnd/>
          </a:ln>
        </p:spPr>
        <p:txBody>
          <a:bodyPr/>
          <a:lstStyle/>
          <a:p>
            <a:endParaRPr lang="de-DE"/>
          </a:p>
        </p:txBody>
      </p:sp>
      <p:sp>
        <p:nvSpPr>
          <p:cNvPr id="318478" name="Oval 14" descr="Плетенка"/>
          <p:cNvSpPr>
            <a:spLocks noChangeArrowheads="1"/>
          </p:cNvSpPr>
          <p:nvPr/>
        </p:nvSpPr>
        <p:spPr bwMode="auto">
          <a:xfrm>
            <a:off x="5235575" y="1609725"/>
            <a:ext cx="1547813" cy="160338"/>
          </a:xfrm>
          <a:prstGeom prst="ellipse">
            <a:avLst/>
          </a:prstGeom>
          <a:pattFill prst="weave">
            <a:fgClr>
              <a:srgbClr val="000000"/>
            </a:fgClr>
            <a:bgClr>
              <a:srgbClr val="FFFFFF"/>
            </a:bgClr>
          </a:pattFill>
          <a:ln w="9525">
            <a:solidFill>
              <a:srgbClr val="000000"/>
            </a:solidFill>
            <a:round/>
            <a:headEnd/>
            <a:tailEnd/>
          </a:ln>
        </p:spPr>
        <p:txBody>
          <a:bodyPr/>
          <a:lstStyle/>
          <a:p>
            <a:endParaRPr lang="de-DE"/>
          </a:p>
        </p:txBody>
      </p:sp>
      <p:sp>
        <p:nvSpPr>
          <p:cNvPr id="318479" name="Oval 15"/>
          <p:cNvSpPr>
            <a:spLocks noChangeArrowheads="1"/>
          </p:cNvSpPr>
          <p:nvPr/>
        </p:nvSpPr>
        <p:spPr bwMode="auto">
          <a:xfrm>
            <a:off x="5256213" y="3057525"/>
            <a:ext cx="1485900" cy="141288"/>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8480" name="Oval 16"/>
          <p:cNvSpPr>
            <a:spLocks noChangeArrowheads="1"/>
          </p:cNvSpPr>
          <p:nvPr/>
        </p:nvSpPr>
        <p:spPr bwMode="auto">
          <a:xfrm>
            <a:off x="5073650" y="2994025"/>
            <a:ext cx="1857375" cy="269875"/>
          </a:xfrm>
          <a:prstGeom prst="ellipse">
            <a:avLst/>
          </a:prstGeom>
          <a:noFill/>
          <a:ln w="9525">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318481" name="Rectangle 17" descr="Светлый диагональный 2"/>
          <p:cNvSpPr>
            <a:spLocks noChangeArrowheads="1"/>
          </p:cNvSpPr>
          <p:nvPr/>
        </p:nvSpPr>
        <p:spPr bwMode="auto">
          <a:xfrm>
            <a:off x="7727950" y="1676400"/>
            <a:ext cx="463550" cy="1441450"/>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8483" name="AutoShape 19"/>
          <p:cNvSpPr>
            <a:spLocks noChangeArrowheads="1"/>
          </p:cNvSpPr>
          <p:nvPr/>
        </p:nvSpPr>
        <p:spPr bwMode="auto">
          <a:xfrm>
            <a:off x="4614863" y="1054100"/>
            <a:ext cx="752475" cy="287338"/>
          </a:xfrm>
          <a:prstGeom prst="wedgeRectCallout">
            <a:avLst>
              <a:gd name="adj1" fmla="val 61602"/>
              <a:gd name="adj2" fmla="val 171546"/>
            </a:avLst>
          </a:prstGeom>
          <a:solidFill>
            <a:srgbClr val="FFFFFF"/>
          </a:solidFill>
          <a:ln w="9525">
            <a:solidFill>
              <a:srgbClr val="000000"/>
            </a:solidFill>
            <a:miter lim="800000"/>
            <a:headEnd/>
            <a:tailEnd/>
          </a:ln>
        </p:spPr>
        <p:txBody>
          <a:bodyPr/>
          <a:lstStyle/>
          <a:p>
            <a:r>
              <a:rPr lang="ru-RU" sz="1200">
                <a:solidFill>
                  <a:srgbClr val="000000"/>
                </a:solidFill>
              </a:rPr>
              <a:t>melt</a:t>
            </a:r>
            <a:endParaRPr lang="ru-RU"/>
          </a:p>
        </p:txBody>
      </p:sp>
      <p:sp>
        <p:nvSpPr>
          <p:cNvPr id="318484" name="AutoShape 20"/>
          <p:cNvSpPr>
            <a:spLocks noChangeArrowheads="1"/>
          </p:cNvSpPr>
          <p:nvPr/>
        </p:nvSpPr>
        <p:spPr bwMode="auto">
          <a:xfrm>
            <a:off x="5594350" y="981075"/>
            <a:ext cx="1131888" cy="330200"/>
          </a:xfrm>
          <a:prstGeom prst="wedgeRectCallout">
            <a:avLst>
              <a:gd name="adj1" fmla="val 54824"/>
              <a:gd name="adj2" fmla="val 151537"/>
            </a:avLst>
          </a:prstGeom>
          <a:solidFill>
            <a:srgbClr val="FFFFFF"/>
          </a:solidFill>
          <a:ln w="9525">
            <a:solidFill>
              <a:srgbClr val="000000"/>
            </a:solidFill>
            <a:miter lim="800000"/>
            <a:headEnd/>
            <a:tailEnd/>
          </a:ln>
        </p:spPr>
        <p:txBody>
          <a:bodyPr/>
          <a:lstStyle/>
          <a:p>
            <a:r>
              <a:rPr lang="ru-RU" sz="1200">
                <a:solidFill>
                  <a:srgbClr val="000000"/>
                </a:solidFill>
              </a:rPr>
              <a:t>boundary layer</a:t>
            </a:r>
            <a:endParaRPr lang="ru-RU"/>
          </a:p>
        </p:txBody>
      </p:sp>
      <p:sp>
        <p:nvSpPr>
          <p:cNvPr id="318485" name="AutoShape 21"/>
          <p:cNvSpPr>
            <a:spLocks noChangeArrowheads="1"/>
          </p:cNvSpPr>
          <p:nvPr/>
        </p:nvSpPr>
        <p:spPr bwMode="auto">
          <a:xfrm>
            <a:off x="6851650" y="981075"/>
            <a:ext cx="623888" cy="373063"/>
          </a:xfrm>
          <a:prstGeom prst="wedgeRectCallout">
            <a:avLst>
              <a:gd name="adj1" fmla="val -4528"/>
              <a:gd name="adj2" fmla="val 134694"/>
            </a:avLst>
          </a:prstGeom>
          <a:solidFill>
            <a:srgbClr val="FFFFFF"/>
          </a:solidFill>
          <a:ln w="9525">
            <a:solidFill>
              <a:srgbClr val="000000"/>
            </a:solidFill>
            <a:miter lim="800000"/>
            <a:headEnd/>
            <a:tailEnd/>
          </a:ln>
        </p:spPr>
        <p:txBody>
          <a:bodyPr/>
          <a:lstStyle/>
          <a:p>
            <a:r>
              <a:rPr lang="en-US" sz="1000">
                <a:solidFill>
                  <a:srgbClr val="000000"/>
                </a:solidFill>
              </a:rPr>
              <a:t>Oxide crust</a:t>
            </a:r>
            <a:endParaRPr lang="ru-RU"/>
          </a:p>
        </p:txBody>
      </p:sp>
      <p:sp>
        <p:nvSpPr>
          <p:cNvPr id="318486" name="AutoShape 22"/>
          <p:cNvSpPr>
            <a:spLocks noChangeArrowheads="1"/>
          </p:cNvSpPr>
          <p:nvPr/>
        </p:nvSpPr>
        <p:spPr bwMode="auto">
          <a:xfrm>
            <a:off x="8296275" y="1412875"/>
            <a:ext cx="812800" cy="288925"/>
          </a:xfrm>
          <a:prstGeom prst="wedgeRectCallout">
            <a:avLst>
              <a:gd name="adj1" fmla="val -76565"/>
              <a:gd name="adj2" fmla="val 135713"/>
            </a:avLst>
          </a:prstGeom>
          <a:solidFill>
            <a:srgbClr val="FFFFFF"/>
          </a:solidFill>
          <a:ln w="9525">
            <a:solidFill>
              <a:srgbClr val="000000"/>
            </a:solidFill>
            <a:miter lim="800000"/>
            <a:headEnd/>
            <a:tailEnd/>
          </a:ln>
        </p:spPr>
        <p:txBody>
          <a:bodyPr/>
          <a:lstStyle/>
          <a:p>
            <a:r>
              <a:rPr lang="en-US" sz="1200" b="1">
                <a:solidFill>
                  <a:srgbClr val="FF0000"/>
                </a:solidFill>
              </a:rPr>
              <a:t>VS</a:t>
            </a:r>
            <a:endParaRPr lang="ru-RU" b="1">
              <a:solidFill>
                <a:srgbClr val="FF0000"/>
              </a:solidFill>
            </a:endParaRPr>
          </a:p>
        </p:txBody>
      </p:sp>
      <p:sp>
        <p:nvSpPr>
          <p:cNvPr id="318513" name="Rectangle 49"/>
          <p:cNvSpPr>
            <a:spLocks noChangeArrowheads="1"/>
          </p:cNvSpPr>
          <p:nvPr/>
        </p:nvSpPr>
        <p:spPr bwMode="auto">
          <a:xfrm>
            <a:off x="7267575" y="1666875"/>
            <a:ext cx="461963" cy="1441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000000"/>
                </a:solidFill>
              </a14:hiddenFill>
            </a:ext>
          </a:extLst>
        </p:spPr>
        <p:txBody>
          <a:bodyPr/>
          <a:lstStyle/>
          <a:p>
            <a:endParaRPr lang="de-DE"/>
          </a:p>
        </p:txBody>
      </p:sp>
      <p:sp>
        <p:nvSpPr>
          <p:cNvPr id="318514" name="AutoShape 50"/>
          <p:cNvSpPr>
            <a:spLocks noChangeArrowheads="1"/>
          </p:cNvSpPr>
          <p:nvPr/>
        </p:nvSpPr>
        <p:spPr bwMode="auto">
          <a:xfrm>
            <a:off x="7651750" y="1095375"/>
            <a:ext cx="812800" cy="288925"/>
          </a:xfrm>
          <a:prstGeom prst="wedgeRectCallout">
            <a:avLst>
              <a:gd name="adj1" fmla="val -76565"/>
              <a:gd name="adj2" fmla="val 162060"/>
            </a:avLst>
          </a:prstGeom>
          <a:solidFill>
            <a:srgbClr val="FFFFFF"/>
          </a:solidFill>
          <a:ln w="9525">
            <a:solidFill>
              <a:srgbClr val="000000"/>
            </a:solidFill>
            <a:miter lim="800000"/>
            <a:headEnd/>
            <a:tailEnd/>
          </a:ln>
        </p:spPr>
        <p:txBody>
          <a:bodyPr/>
          <a:lstStyle/>
          <a:p>
            <a:r>
              <a:rPr lang="en-US" sz="1200" b="1">
                <a:solidFill>
                  <a:srgbClr val="FF0000"/>
                </a:solidFill>
              </a:rPr>
              <a:t>FeO</a:t>
            </a:r>
            <a:endParaRPr lang="ru-RU" b="1">
              <a:solidFill>
                <a:srgbClr val="FF0000"/>
              </a:solidFill>
            </a:endParaRPr>
          </a:p>
        </p:txBody>
      </p:sp>
      <p:grpSp>
        <p:nvGrpSpPr>
          <p:cNvPr id="318525" name="Group 61"/>
          <p:cNvGrpSpPr>
            <a:grpSpLocks/>
          </p:cNvGrpSpPr>
          <p:nvPr/>
        </p:nvGrpSpPr>
        <p:grpSpPr bwMode="auto">
          <a:xfrm>
            <a:off x="4410075" y="3533775"/>
            <a:ext cx="4181475" cy="3048000"/>
            <a:chOff x="2778" y="2226"/>
            <a:chExt cx="2634" cy="1920"/>
          </a:xfrm>
        </p:grpSpPr>
        <p:sp>
          <p:nvSpPr>
            <p:cNvPr id="318474" name="Text Box 10"/>
            <p:cNvSpPr txBox="1">
              <a:spLocks noChangeArrowheads="1"/>
            </p:cNvSpPr>
            <p:nvPr/>
          </p:nvSpPr>
          <p:spPr bwMode="auto">
            <a:xfrm>
              <a:off x="4241" y="3872"/>
              <a:ext cx="486" cy="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R</a:t>
              </a:r>
              <a:r>
                <a:rPr lang="ru-RU" sz="1400" i="1" baseline="-25000">
                  <a:solidFill>
                    <a:srgbClr val="000000"/>
                  </a:solidFill>
                </a:rPr>
                <a:t>mp</a:t>
              </a:r>
              <a:endParaRPr lang="ru-RU"/>
            </a:p>
          </p:txBody>
        </p:sp>
        <p:sp>
          <p:nvSpPr>
            <p:cNvPr id="318482" name="Text Box 18"/>
            <p:cNvSpPr txBox="1">
              <a:spLocks noChangeArrowheads="1"/>
            </p:cNvSpPr>
            <p:nvPr/>
          </p:nvSpPr>
          <p:spPr bwMode="auto">
            <a:xfrm>
              <a:off x="3531" y="2226"/>
              <a:ext cx="250"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T</a:t>
              </a:r>
              <a:endParaRPr lang="ru-RU"/>
            </a:p>
          </p:txBody>
        </p:sp>
        <p:sp>
          <p:nvSpPr>
            <p:cNvPr id="318487" name="Line 23"/>
            <p:cNvSpPr>
              <a:spLocks noChangeShapeType="1"/>
            </p:cNvSpPr>
            <p:nvPr/>
          </p:nvSpPr>
          <p:spPr bwMode="auto">
            <a:xfrm>
              <a:off x="3781" y="2226"/>
              <a:ext cx="0" cy="1646"/>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de-DE"/>
            </a:p>
          </p:txBody>
        </p:sp>
        <p:sp>
          <p:nvSpPr>
            <p:cNvPr id="318488" name="Line 24"/>
            <p:cNvSpPr>
              <a:spLocks noChangeShapeType="1"/>
            </p:cNvSpPr>
            <p:nvPr/>
          </p:nvSpPr>
          <p:spPr bwMode="auto">
            <a:xfrm>
              <a:off x="2778" y="3872"/>
              <a:ext cx="2591"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8489" name="Line 25"/>
            <p:cNvSpPr>
              <a:spLocks noChangeShapeType="1"/>
            </p:cNvSpPr>
            <p:nvPr/>
          </p:nvSpPr>
          <p:spPr bwMode="auto">
            <a:xfrm>
              <a:off x="4575" y="2226"/>
              <a:ext cx="1" cy="164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490" name="Line 26"/>
            <p:cNvSpPr>
              <a:spLocks noChangeShapeType="1"/>
            </p:cNvSpPr>
            <p:nvPr/>
          </p:nvSpPr>
          <p:spPr bwMode="auto">
            <a:xfrm>
              <a:off x="4366" y="2226"/>
              <a:ext cx="1" cy="164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491" name="Line 27"/>
            <p:cNvSpPr>
              <a:spLocks noChangeShapeType="1"/>
            </p:cNvSpPr>
            <p:nvPr/>
          </p:nvSpPr>
          <p:spPr bwMode="auto">
            <a:xfrm>
              <a:off x="4157" y="2226"/>
              <a:ext cx="1" cy="164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492" name="Line 28"/>
            <p:cNvSpPr>
              <a:spLocks noChangeShapeType="1"/>
            </p:cNvSpPr>
            <p:nvPr/>
          </p:nvSpPr>
          <p:spPr bwMode="auto">
            <a:xfrm>
              <a:off x="3781" y="2659"/>
              <a:ext cx="10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493" name="Line 29"/>
            <p:cNvSpPr>
              <a:spLocks noChangeShapeType="1"/>
            </p:cNvSpPr>
            <p:nvPr/>
          </p:nvSpPr>
          <p:spPr bwMode="auto">
            <a:xfrm>
              <a:off x="4159" y="2705"/>
              <a:ext cx="207" cy="89"/>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494" name="Line 30"/>
            <p:cNvSpPr>
              <a:spLocks noChangeShapeType="1"/>
            </p:cNvSpPr>
            <p:nvPr/>
          </p:nvSpPr>
          <p:spPr bwMode="auto">
            <a:xfrm>
              <a:off x="4366" y="2794"/>
              <a:ext cx="192" cy="27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495" name="Line 31"/>
            <p:cNvSpPr>
              <a:spLocks noChangeShapeType="1"/>
            </p:cNvSpPr>
            <p:nvPr/>
          </p:nvSpPr>
          <p:spPr bwMode="auto">
            <a:xfrm>
              <a:off x="4868" y="2226"/>
              <a:ext cx="0" cy="164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496" name="Line 32"/>
            <p:cNvSpPr>
              <a:spLocks noChangeShapeType="1"/>
            </p:cNvSpPr>
            <p:nvPr/>
          </p:nvSpPr>
          <p:spPr bwMode="auto">
            <a:xfrm>
              <a:off x="5160" y="2226"/>
              <a:ext cx="1" cy="1646"/>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497" name="Line 33"/>
            <p:cNvSpPr>
              <a:spLocks noChangeShapeType="1"/>
            </p:cNvSpPr>
            <p:nvPr/>
          </p:nvSpPr>
          <p:spPr bwMode="auto">
            <a:xfrm>
              <a:off x="4868" y="3248"/>
              <a:ext cx="292" cy="28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498" name="Text Box 34"/>
            <p:cNvSpPr txBox="1">
              <a:spLocks noChangeArrowheads="1"/>
            </p:cNvSpPr>
            <p:nvPr/>
          </p:nvSpPr>
          <p:spPr bwMode="auto">
            <a:xfrm>
              <a:off x="3433" y="2569"/>
              <a:ext cx="33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T</a:t>
              </a:r>
              <a:r>
                <a:rPr lang="ru-RU" sz="1400" i="1" baseline="-25000">
                  <a:solidFill>
                    <a:srgbClr val="000000"/>
                  </a:solidFill>
                </a:rPr>
                <a:t>mp</a:t>
              </a:r>
              <a:endParaRPr lang="ru-RU"/>
            </a:p>
          </p:txBody>
        </p:sp>
        <p:sp>
          <p:nvSpPr>
            <p:cNvPr id="318499" name="Line 35"/>
            <p:cNvSpPr>
              <a:spLocks noChangeShapeType="1"/>
            </p:cNvSpPr>
            <p:nvPr/>
          </p:nvSpPr>
          <p:spPr bwMode="auto">
            <a:xfrm flipH="1">
              <a:off x="3781" y="2789"/>
              <a:ext cx="585"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500" name="Line 36"/>
            <p:cNvSpPr>
              <a:spLocks noChangeShapeType="1"/>
            </p:cNvSpPr>
            <p:nvPr/>
          </p:nvSpPr>
          <p:spPr bwMode="auto">
            <a:xfrm flipH="1">
              <a:off x="3781" y="3078"/>
              <a:ext cx="794"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501" name="Line 37"/>
            <p:cNvSpPr>
              <a:spLocks noChangeShapeType="1"/>
            </p:cNvSpPr>
            <p:nvPr/>
          </p:nvSpPr>
          <p:spPr bwMode="auto">
            <a:xfrm flipH="1">
              <a:off x="3781" y="3248"/>
              <a:ext cx="1087"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502" name="Line 38"/>
            <p:cNvSpPr>
              <a:spLocks noChangeShapeType="1"/>
            </p:cNvSpPr>
            <p:nvPr/>
          </p:nvSpPr>
          <p:spPr bwMode="auto">
            <a:xfrm flipH="1">
              <a:off x="3781" y="3532"/>
              <a:ext cx="1379"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503" name="Text Box 39"/>
            <p:cNvSpPr txBox="1">
              <a:spLocks noChangeArrowheads="1"/>
            </p:cNvSpPr>
            <p:nvPr/>
          </p:nvSpPr>
          <p:spPr bwMode="auto">
            <a:xfrm>
              <a:off x="3433" y="2705"/>
              <a:ext cx="325"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T</a:t>
              </a:r>
              <a:r>
                <a:rPr lang="ru-RU" sz="1400" i="1" baseline="-25000">
                  <a:solidFill>
                    <a:srgbClr val="000000"/>
                  </a:solidFill>
                </a:rPr>
                <a:t>int</a:t>
              </a:r>
              <a:endParaRPr lang="ru-RU"/>
            </a:p>
          </p:txBody>
        </p:sp>
        <p:sp>
          <p:nvSpPr>
            <p:cNvPr id="318504" name="Text Box 40"/>
            <p:cNvSpPr txBox="1">
              <a:spLocks noChangeArrowheads="1"/>
            </p:cNvSpPr>
            <p:nvPr/>
          </p:nvSpPr>
          <p:spPr bwMode="auto">
            <a:xfrm>
              <a:off x="3450" y="2964"/>
              <a:ext cx="37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T</a:t>
              </a:r>
              <a:r>
                <a:rPr lang="ru-RU" sz="1400" i="1" baseline="-25000">
                  <a:solidFill>
                    <a:srgbClr val="000000"/>
                  </a:solidFill>
                </a:rPr>
                <a:t>ox</a:t>
              </a:r>
              <a:endParaRPr lang="ru-RU"/>
            </a:p>
          </p:txBody>
        </p:sp>
        <p:sp>
          <p:nvSpPr>
            <p:cNvPr id="318505" name="Text Box 41"/>
            <p:cNvSpPr txBox="1">
              <a:spLocks noChangeArrowheads="1"/>
            </p:cNvSpPr>
            <p:nvPr/>
          </p:nvSpPr>
          <p:spPr bwMode="auto">
            <a:xfrm>
              <a:off x="3450" y="3191"/>
              <a:ext cx="37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T</a:t>
              </a:r>
              <a:r>
                <a:rPr lang="ru-RU" sz="1400" i="1" baseline="-25000">
                  <a:solidFill>
                    <a:srgbClr val="000000"/>
                  </a:solidFill>
                </a:rPr>
                <a:t>s</a:t>
              </a:r>
              <a:endParaRPr lang="ru-RU"/>
            </a:p>
          </p:txBody>
        </p:sp>
        <p:sp>
          <p:nvSpPr>
            <p:cNvPr id="318506" name="Text Box 42"/>
            <p:cNvSpPr txBox="1">
              <a:spLocks noChangeArrowheads="1"/>
            </p:cNvSpPr>
            <p:nvPr/>
          </p:nvSpPr>
          <p:spPr bwMode="auto">
            <a:xfrm>
              <a:off x="3450" y="3418"/>
              <a:ext cx="41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T</a:t>
              </a:r>
              <a:r>
                <a:rPr lang="ru-RU" sz="1400" i="1" baseline="-25000">
                  <a:solidFill>
                    <a:srgbClr val="000000"/>
                  </a:solidFill>
                </a:rPr>
                <a:t>out</a:t>
              </a:r>
              <a:endParaRPr lang="ru-RU"/>
            </a:p>
          </p:txBody>
        </p:sp>
        <p:sp>
          <p:nvSpPr>
            <p:cNvPr id="318507" name="Text Box 43"/>
            <p:cNvSpPr txBox="1">
              <a:spLocks noChangeArrowheads="1"/>
            </p:cNvSpPr>
            <p:nvPr/>
          </p:nvSpPr>
          <p:spPr bwMode="auto">
            <a:xfrm>
              <a:off x="5244" y="3872"/>
              <a:ext cx="168"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600" i="1">
                  <a:solidFill>
                    <a:srgbClr val="000000"/>
                  </a:solidFill>
                </a:rPr>
                <a:t>r</a:t>
              </a:r>
              <a:endParaRPr lang="ru-RU"/>
            </a:p>
          </p:txBody>
        </p:sp>
        <p:sp>
          <p:nvSpPr>
            <p:cNvPr id="318508" name="Text Box 44"/>
            <p:cNvSpPr txBox="1">
              <a:spLocks noChangeArrowheads="1"/>
            </p:cNvSpPr>
            <p:nvPr/>
          </p:nvSpPr>
          <p:spPr bwMode="auto">
            <a:xfrm>
              <a:off x="4366" y="3498"/>
              <a:ext cx="25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L</a:t>
              </a:r>
              <a:r>
                <a:rPr lang="ru-RU" sz="1400" i="1" baseline="-25000">
                  <a:solidFill>
                    <a:srgbClr val="000000"/>
                  </a:solidFill>
                </a:rPr>
                <a:t>ox</a:t>
              </a:r>
              <a:endParaRPr lang="ru-RU"/>
            </a:p>
          </p:txBody>
        </p:sp>
        <p:sp>
          <p:nvSpPr>
            <p:cNvPr id="318509" name="Line 45"/>
            <p:cNvSpPr>
              <a:spLocks noChangeShapeType="1"/>
            </p:cNvSpPr>
            <p:nvPr/>
          </p:nvSpPr>
          <p:spPr bwMode="auto">
            <a:xfrm>
              <a:off x="4366" y="3759"/>
              <a:ext cx="209"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8510" name="Line 46"/>
            <p:cNvSpPr>
              <a:spLocks noChangeShapeType="1"/>
            </p:cNvSpPr>
            <p:nvPr/>
          </p:nvSpPr>
          <p:spPr bwMode="auto">
            <a:xfrm>
              <a:off x="3888" y="2660"/>
              <a:ext cx="44" cy="4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511" name="Line 47"/>
            <p:cNvSpPr>
              <a:spLocks noChangeShapeType="1"/>
            </p:cNvSpPr>
            <p:nvPr/>
          </p:nvSpPr>
          <p:spPr bwMode="auto">
            <a:xfrm>
              <a:off x="3932" y="2705"/>
              <a:ext cx="22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512" name="Line 48"/>
            <p:cNvSpPr>
              <a:spLocks noChangeShapeType="1"/>
            </p:cNvSpPr>
            <p:nvPr/>
          </p:nvSpPr>
          <p:spPr bwMode="auto">
            <a:xfrm flipH="1">
              <a:off x="3796" y="2705"/>
              <a:ext cx="13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de-DE"/>
            </a:p>
          </p:txBody>
        </p:sp>
        <p:sp>
          <p:nvSpPr>
            <p:cNvPr id="318515" name="Line 51"/>
            <p:cNvSpPr>
              <a:spLocks noChangeShapeType="1"/>
            </p:cNvSpPr>
            <p:nvPr/>
          </p:nvSpPr>
          <p:spPr bwMode="auto">
            <a:xfrm>
              <a:off x="4558" y="3067"/>
              <a:ext cx="318" cy="18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318516" name="Line 52"/>
            <p:cNvSpPr>
              <a:spLocks noChangeShapeType="1"/>
            </p:cNvSpPr>
            <p:nvPr/>
          </p:nvSpPr>
          <p:spPr bwMode="auto">
            <a:xfrm>
              <a:off x="4558" y="3714"/>
              <a:ext cx="288"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318517" name="Text Box 53"/>
            <p:cNvSpPr txBox="1">
              <a:spLocks noChangeArrowheads="1"/>
            </p:cNvSpPr>
            <p:nvPr/>
          </p:nvSpPr>
          <p:spPr bwMode="auto">
            <a:xfrm>
              <a:off x="4604" y="3462"/>
              <a:ext cx="36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ru-RU" sz="1400" i="1">
                  <a:solidFill>
                    <a:srgbClr val="000000"/>
                  </a:solidFill>
                </a:rPr>
                <a:t>L</a:t>
              </a:r>
              <a:r>
                <a:rPr lang="en-US" sz="1400" i="1" baseline="-25000">
                  <a:solidFill>
                    <a:srgbClr val="000000"/>
                  </a:solidFill>
                </a:rPr>
                <a:t>FeO</a:t>
              </a:r>
              <a:endParaRPr lang="ru-RU"/>
            </a:p>
          </p:txBody>
        </p:sp>
      </p:grpSp>
      <p:sp>
        <p:nvSpPr>
          <p:cNvPr id="318518" name="Rectangle 54"/>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8519" name="Object 55"/>
          <p:cNvGraphicFramePr>
            <a:graphicFrameLocks noChangeAspect="1"/>
          </p:cNvGraphicFramePr>
          <p:nvPr/>
        </p:nvGraphicFramePr>
        <p:xfrm>
          <a:off x="300038" y="2133600"/>
          <a:ext cx="4271962" cy="687388"/>
        </p:xfrm>
        <a:graphic>
          <a:graphicData uri="http://schemas.openxmlformats.org/presentationml/2006/ole">
            <mc:AlternateContent xmlns:mc="http://schemas.openxmlformats.org/markup-compatibility/2006">
              <mc:Choice xmlns:v="urn:schemas-microsoft-com:vml" Requires="v">
                <p:oleObj spid="_x0000_s318528" name="Формула" r:id="rId8" imgW="2844800" imgH="457200" progId="Equation.3">
                  <p:embed/>
                </p:oleObj>
              </mc:Choice>
              <mc:Fallback>
                <p:oleObj name="Формула" r:id="rId8" imgW="2844800" imgH="457200" progId="Equation.3">
                  <p:embed/>
                  <p:pic>
                    <p:nvPicPr>
                      <p:cNvPr id="0"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0038" y="2133600"/>
                        <a:ext cx="4271962" cy="687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520" name="Rectangle 56"/>
          <p:cNvSpPr>
            <a:spLocks noChangeArrowheads="1"/>
          </p:cNvSpPr>
          <p:nvPr/>
        </p:nvSpPr>
        <p:spPr bwMode="auto">
          <a:xfrm>
            <a:off x="0" y="3192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318521" name="Rectangle 57"/>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318522" name="Object 58"/>
          <p:cNvGraphicFramePr>
            <a:graphicFrameLocks noChangeAspect="1"/>
          </p:cNvGraphicFramePr>
          <p:nvPr/>
        </p:nvGraphicFramePr>
        <p:xfrm>
          <a:off x="314325" y="2924175"/>
          <a:ext cx="3340100" cy="687388"/>
        </p:xfrm>
        <a:graphic>
          <a:graphicData uri="http://schemas.openxmlformats.org/presentationml/2006/ole">
            <mc:AlternateContent xmlns:mc="http://schemas.openxmlformats.org/markup-compatibility/2006">
              <mc:Choice xmlns:v="urn:schemas-microsoft-com:vml" Requires="v">
                <p:oleObj spid="_x0000_s318529" name="Формула" r:id="rId10" imgW="2222280" imgH="457200" progId="Equation.3">
                  <p:embed/>
                </p:oleObj>
              </mc:Choice>
              <mc:Fallback>
                <p:oleObj name="Формула" r:id="rId10" imgW="2222280" imgH="457200" progId="Equation.3">
                  <p:embed/>
                  <p:pic>
                    <p:nvPicPr>
                      <p:cNvPr id="0" name="Object 5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325" y="2924175"/>
                        <a:ext cx="3340100" cy="6873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8523" name="Rectangle 59"/>
          <p:cNvSpPr>
            <a:spLocks noChangeArrowheads="1"/>
          </p:cNvSpPr>
          <p:nvPr/>
        </p:nvSpPr>
        <p:spPr bwMode="auto">
          <a:xfrm>
            <a:off x="323850" y="1989138"/>
            <a:ext cx="1439863" cy="863600"/>
          </a:xfrm>
          <a:prstGeom prst="rect">
            <a:avLst/>
          </a:prstGeom>
          <a:noFill/>
          <a:ln w="952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318524" name="Rectangle 60"/>
          <p:cNvSpPr>
            <a:spLocks noChangeArrowheads="1"/>
          </p:cNvSpPr>
          <p:nvPr/>
        </p:nvSpPr>
        <p:spPr bwMode="auto">
          <a:xfrm>
            <a:off x="3924300" y="2133600"/>
            <a:ext cx="647700" cy="647700"/>
          </a:xfrm>
          <a:prstGeom prst="rect">
            <a:avLst/>
          </a:prstGeom>
          <a:noFill/>
          <a:ln w="9525" cap="sq">
            <a:solidFill>
              <a:srgbClr val="FF000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fld id="{FCA91142-5158-4AFC-ABA6-63AC464B2BE2}" type="slidenum">
              <a:rPr lang="ru-RU"/>
              <a:pPr/>
              <a:t>9</a:t>
            </a:fld>
            <a:endParaRPr lang="ru-RU"/>
          </a:p>
        </p:txBody>
      </p:sp>
      <p:sp>
        <p:nvSpPr>
          <p:cNvPr id="387074" name="Rectangle 2"/>
          <p:cNvSpPr>
            <a:spLocks noGrp="1" noChangeArrowheads="1"/>
          </p:cNvSpPr>
          <p:nvPr>
            <p:ph type="title"/>
          </p:nvPr>
        </p:nvSpPr>
        <p:spPr bwMode="auto">
          <a:xfrm>
            <a:off x="1692275" y="115888"/>
            <a:ext cx="5759450" cy="777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800" b="1">
                <a:solidFill>
                  <a:srgbClr val="A50021"/>
                </a:solidFill>
                <a:latin typeface="Arial" charset="0"/>
              </a:rPr>
              <a:t>METCOR observations</a:t>
            </a:r>
            <a:endParaRPr lang="ru-RU" sz="2400">
              <a:solidFill>
                <a:srgbClr val="A50021"/>
              </a:solidFill>
              <a:latin typeface="Arial" charset="0"/>
            </a:endParaRPr>
          </a:p>
        </p:txBody>
      </p:sp>
      <p:sp>
        <p:nvSpPr>
          <p:cNvPr id="387075" name="Rectangle 3"/>
          <p:cNvSpPr>
            <a:spLocks noGrp="1" noChangeArrowheads="1"/>
          </p:cNvSpPr>
          <p:nvPr>
            <p:ph type="body" idx="1"/>
          </p:nvPr>
        </p:nvSpPr>
        <p:spPr bwMode="auto">
          <a:xfrm>
            <a:off x="5003800" y="1125538"/>
            <a:ext cx="3600450" cy="309562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just">
              <a:lnSpc>
                <a:spcPct val="85000"/>
              </a:lnSpc>
              <a:spcBef>
                <a:spcPct val="40000"/>
              </a:spcBef>
            </a:pPr>
            <a:r>
              <a:rPr lang="en-GB" sz="2000">
                <a:latin typeface="Arial" charset="0"/>
              </a:rPr>
              <a:t>Drop in the oxygen potential of the melt is detected when heated steel has a high oxidation rate </a:t>
            </a:r>
          </a:p>
          <a:p>
            <a:pPr algn="just">
              <a:lnSpc>
                <a:spcPct val="85000"/>
              </a:lnSpc>
              <a:spcBef>
                <a:spcPct val="40000"/>
              </a:spcBef>
            </a:pPr>
            <a:r>
              <a:rPr lang="en-GB" sz="2000">
                <a:latin typeface="Arial" charset="0"/>
              </a:rPr>
              <a:t>Lower corrosion rate at the final stage of experiment is explained by the insufficient air supply to the melt and by its decreased oxygen potential</a:t>
            </a:r>
            <a:r>
              <a:rPr lang="ru-RU" sz="2000">
                <a:latin typeface="Arial" charset="0"/>
              </a:rPr>
              <a:t> </a:t>
            </a:r>
          </a:p>
        </p:txBody>
      </p:sp>
      <p:sp>
        <p:nvSpPr>
          <p:cNvPr id="387078" name="Text Box 6"/>
          <p:cNvSpPr txBox="1">
            <a:spLocks noChangeArrowheads="1"/>
          </p:cNvSpPr>
          <p:nvPr/>
        </p:nvSpPr>
        <p:spPr bwMode="auto">
          <a:xfrm>
            <a:off x="611188" y="4508500"/>
            <a:ext cx="8064500" cy="1895475"/>
          </a:xfrm>
          <a:prstGeom prst="rect">
            <a:avLst/>
          </a:prstGeom>
          <a:noFill/>
          <a:ln w="12700" cap="sq">
            <a:solidFill>
              <a:srgbClr val="000099"/>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algn="l">
              <a:defRPr sz="2400">
                <a:solidFill>
                  <a:schemeClr val="tx1"/>
                </a:solidFill>
                <a:latin typeface="Times New Roman" pitchFamily="18" charset="0"/>
              </a:defRPr>
            </a:lvl1pPr>
            <a:lvl2pPr marL="630238"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lnSpc>
                <a:spcPct val="90000"/>
              </a:lnSpc>
              <a:spcBef>
                <a:spcPct val="30000"/>
              </a:spcBef>
            </a:pPr>
            <a:r>
              <a:rPr lang="en-US" b="1">
                <a:solidFill>
                  <a:srgbClr val="A50021"/>
                </a:solidFill>
                <a:latin typeface="Arial" charset="0"/>
              </a:rPr>
              <a:t>	Conclusion:</a:t>
            </a:r>
            <a:r>
              <a:rPr lang="en-US" sz="2000">
                <a:latin typeface="Arial" charset="0"/>
              </a:rPr>
              <a:t> </a:t>
            </a:r>
          </a:p>
          <a:p>
            <a:pPr algn="just">
              <a:spcBef>
                <a:spcPct val="45000"/>
              </a:spcBef>
              <a:buFont typeface="Wingdings" pitchFamily="2" charset="2"/>
              <a:buChar char="Ø"/>
            </a:pPr>
            <a:r>
              <a:rPr lang="en-US" sz="2000">
                <a:solidFill>
                  <a:srgbClr val="000099"/>
                </a:solidFill>
                <a:latin typeface="Arial" charset="0"/>
              </a:rPr>
              <a:t>Corrosion rate notably depends on the oxygen potential of the melt</a:t>
            </a:r>
          </a:p>
          <a:p>
            <a:pPr algn="just">
              <a:spcBef>
                <a:spcPct val="45000"/>
              </a:spcBef>
              <a:buFont typeface="Wingdings" pitchFamily="2" charset="2"/>
              <a:buChar char="Ø"/>
            </a:pPr>
            <a:r>
              <a:rPr lang="en-US" sz="2000">
                <a:solidFill>
                  <a:srgbClr val="000099"/>
                </a:solidFill>
                <a:latin typeface="Arial" charset="0"/>
              </a:rPr>
              <a:t>Therefore, a theoretical model has to take into consideration oxygen transport through the interaction layers,</a:t>
            </a:r>
            <a:r>
              <a:rPr lang="en-US" sz="2000">
                <a:latin typeface="Arial" charset="0"/>
              </a:rPr>
              <a:t> </a:t>
            </a:r>
            <a:r>
              <a:rPr lang="en-US" sz="1800">
                <a:latin typeface="Arial" charset="0"/>
              </a:rPr>
              <a:t>which should be self-consistently calculated with Fe ions diffusion (through FeO layer) </a:t>
            </a:r>
            <a:endParaRPr lang="ru-RU" sz="1800">
              <a:latin typeface="Arial" charset="0"/>
            </a:endParaRPr>
          </a:p>
        </p:txBody>
      </p:sp>
      <p:pic>
        <p:nvPicPr>
          <p:cNvPr id="387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4465637" cy="333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Профессиональный">
  <a:themeElements>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Профессиональный">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Профессиональный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Профессиональный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Профессиональный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Office\Шаблоны\Дизайны презентаций\Профессиональный.pot</Template>
  <TotalTime>0</TotalTime>
  <Words>1693</Words>
  <Application>Microsoft Office PowerPoint</Application>
  <PresentationFormat>Bildschirmpräsentation (4:3)</PresentationFormat>
  <Paragraphs>259</Paragraphs>
  <Slides>20</Slides>
  <Notes>20</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20</vt:i4>
      </vt:variant>
    </vt:vector>
  </HeadingPairs>
  <TitlesOfParts>
    <vt:vector size="29" baseType="lpstr">
      <vt:lpstr>Times New Roman</vt:lpstr>
      <vt:lpstr>Monotype Sorts</vt:lpstr>
      <vt:lpstr>Arial</vt:lpstr>
      <vt:lpstr>Symbol</vt:lpstr>
      <vt:lpstr>Calibri</vt:lpstr>
      <vt:lpstr>Wingdings</vt:lpstr>
      <vt:lpstr>Профессиональный</vt:lpstr>
      <vt:lpstr>Документ Microsoft Word</vt:lpstr>
      <vt:lpstr>Microsoft Equation 3.0</vt:lpstr>
      <vt:lpstr>PowerPoint-Präsentation</vt:lpstr>
      <vt:lpstr>PowerPoint-Präsentation</vt:lpstr>
      <vt:lpstr>PowerPoint-Präsentation</vt:lpstr>
      <vt:lpstr>PowerPoint-Präsentation</vt:lpstr>
      <vt:lpstr>Technical Schedule </vt:lpstr>
      <vt:lpstr>PowerPoint-Präsentation</vt:lpstr>
      <vt:lpstr>2-d Molten Pool Oxidation Model  (Mass Transfer)</vt:lpstr>
      <vt:lpstr>PowerPoint-Präsentation</vt:lpstr>
      <vt:lpstr>METCOR observations</vt:lpstr>
      <vt:lpstr>PowerPoint-Präsentation</vt:lpstr>
      <vt:lpstr>SS oxidation model</vt:lpstr>
      <vt:lpstr>METCOR observations</vt:lpstr>
      <vt:lpstr>Observations in earlier tests</vt:lpstr>
      <vt:lpstr>Physical mechanisms of enhanced SS corrosion at high temperatures</vt:lpstr>
      <vt:lpstr>Development  of the 1-D numerical module for U-Zr-O corium melt - steel oxidation</vt:lpstr>
      <vt:lpstr>1D model for U-Zr-O corium melt - steel oxidation</vt:lpstr>
      <vt:lpstr>Simulation of crust growth and SS corrosion by 1-d model</vt:lpstr>
      <vt:lpstr>Simulation of crust growth and SS corrosion by 1-d model</vt:lpstr>
      <vt:lpstr>PowerPoint-Präsentation</vt:lpstr>
      <vt:lpstr>Conclusions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ISTC_04</dc:title>
  <dc:creator>Peters, Ursula (IAM)</dc:creator>
  <cp:lastModifiedBy>Peters, Ursula</cp:lastModifiedBy>
  <cp:revision>314</cp:revision>
  <cp:lastPrinted>2002-09-24T05:12:42Z</cp:lastPrinted>
  <dcterms:created xsi:type="dcterms:W3CDTF">2002-05-23T08:20:37Z</dcterms:created>
  <dcterms:modified xsi:type="dcterms:W3CDTF">2012-10-12T16:59:25Z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Progress Report on the ISTC Project # 3876 "Thermal Hydraulics of U-Zr-O molten pool under oxidising conditions in multi-scale approach (crucible - bundle - reactor scales)"</vt:lpwstr>
  </property>
</Properties>
</file>