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9" r:id="rId1"/>
  </p:sldMasterIdLst>
  <p:notesMasterIdLst>
    <p:notesMasterId r:id="rId17"/>
  </p:notesMasterIdLst>
  <p:handoutMasterIdLst>
    <p:handoutMasterId r:id="rId18"/>
  </p:handoutMasterIdLst>
  <p:sldIdLst>
    <p:sldId id="444" r:id="rId2"/>
    <p:sldId id="369" r:id="rId3"/>
    <p:sldId id="370" r:id="rId4"/>
    <p:sldId id="443" r:id="rId5"/>
    <p:sldId id="436" r:id="rId6"/>
    <p:sldId id="445" r:id="rId7"/>
    <p:sldId id="446" r:id="rId8"/>
    <p:sldId id="447" r:id="rId9"/>
    <p:sldId id="448" r:id="rId10"/>
    <p:sldId id="449" r:id="rId11"/>
    <p:sldId id="440" r:id="rId12"/>
    <p:sldId id="450" r:id="rId13"/>
    <p:sldId id="426" r:id="rId14"/>
    <p:sldId id="451" r:id="rId15"/>
    <p:sldId id="452" r:id="rId16"/>
  </p:sldIdLst>
  <p:sldSz cx="9144000" cy="6858000" type="screen4x3"/>
  <p:notesSz cx="7099300" cy="10234613"/>
  <p:defaultTextStyle>
    <a:defPPr>
      <a:defRPr lang="en-US"/>
    </a:defPPr>
    <a:lvl1pPr algn="ctr"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A50021"/>
    <a:srgbClr val="F8F8F8"/>
    <a:srgbClr val="EAEAEA"/>
    <a:srgbClr val="003399"/>
    <a:srgbClr val="FFFFCC"/>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682" autoAdjust="0"/>
  </p:normalViewPr>
  <p:slideViewPr>
    <p:cSldViewPr>
      <p:cViewPr>
        <p:scale>
          <a:sx n="91" d="100"/>
          <a:sy n="91" d="100"/>
        </p:scale>
        <p:origin x="-1334" y="-29"/>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3" d="100"/>
          <a:sy n="53" d="100"/>
        </p:scale>
        <p:origin x="-1800"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l" defTabSz="955675">
              <a:defRPr sz="1200"/>
            </a:lvl1pPr>
          </a:lstStyle>
          <a:p>
            <a:endParaRPr lang="ru-RU"/>
          </a:p>
        </p:txBody>
      </p:sp>
      <p:sp>
        <p:nvSpPr>
          <p:cNvPr id="9219" name="Rectangle 3"/>
          <p:cNvSpPr>
            <a:spLocks noGrp="1" noChangeArrowheads="1"/>
          </p:cNvSpPr>
          <p:nvPr>
            <p:ph type="dt" sz="quarter" idx="1"/>
          </p:nvPr>
        </p:nvSpPr>
        <p:spPr bwMode="auto">
          <a:xfrm>
            <a:off x="4022725"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r" defTabSz="955675">
              <a:defRPr sz="1200"/>
            </a:lvl1pPr>
          </a:lstStyle>
          <a:p>
            <a:endParaRPr lang="ru-RU"/>
          </a:p>
        </p:txBody>
      </p:sp>
      <p:sp>
        <p:nvSpPr>
          <p:cNvPr id="9220" name="Rectangle 4"/>
          <p:cNvSpPr>
            <a:spLocks noGrp="1" noChangeArrowheads="1"/>
          </p:cNvSpPr>
          <p:nvPr>
            <p:ph type="ftr" sz="quarter" idx="2"/>
          </p:nvPr>
        </p:nvSpPr>
        <p:spPr bwMode="auto">
          <a:xfrm>
            <a:off x="0"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l" defTabSz="955675">
              <a:defRPr sz="1200"/>
            </a:lvl1pPr>
          </a:lstStyle>
          <a:p>
            <a:r>
              <a:rPr lang="ru-RU"/>
              <a:t>f;jhg;\jd</a:t>
            </a:r>
          </a:p>
        </p:txBody>
      </p:sp>
      <p:sp>
        <p:nvSpPr>
          <p:cNvPr id="9221" name="Rectangle 5"/>
          <p:cNvSpPr>
            <a:spLocks noGrp="1" noChangeArrowheads="1"/>
          </p:cNvSpPr>
          <p:nvPr>
            <p:ph type="sldNum" sz="quarter" idx="3"/>
          </p:nvPr>
        </p:nvSpPr>
        <p:spPr bwMode="auto">
          <a:xfrm>
            <a:off x="4022725"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r" defTabSz="955675">
              <a:defRPr sz="1200"/>
            </a:lvl1pPr>
          </a:lstStyle>
          <a:p>
            <a:fld id="{F2E829BB-F177-45CA-BDD6-D4813A3CB4CF}" type="slidenum">
              <a:rPr lang="ru-RU"/>
              <a:pPr/>
              <a:t>‹Nr.›</a:t>
            </a:fld>
            <a:endParaRPr lang="ru-RU"/>
          </a:p>
        </p:txBody>
      </p:sp>
    </p:spTree>
    <p:extLst>
      <p:ext uri="{BB962C8B-B14F-4D97-AF65-F5344CB8AC3E}">
        <p14:creationId xmlns:p14="http://schemas.microsoft.com/office/powerpoint/2010/main" val="42362177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l" defTabSz="955675">
              <a:defRPr sz="1200"/>
            </a:lvl1pPr>
          </a:lstStyle>
          <a:p>
            <a:endParaRPr lang="ru-RU"/>
          </a:p>
        </p:txBody>
      </p:sp>
      <p:sp>
        <p:nvSpPr>
          <p:cNvPr id="7171" name="Rectangle 3"/>
          <p:cNvSpPr>
            <a:spLocks noGrp="1" noChangeArrowheads="1"/>
          </p:cNvSpPr>
          <p:nvPr>
            <p:ph type="dt" idx="1"/>
          </p:nvPr>
        </p:nvSpPr>
        <p:spPr bwMode="auto">
          <a:xfrm>
            <a:off x="4022725" y="0"/>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lvl1pPr algn="r" defTabSz="955675">
              <a:defRPr sz="1200"/>
            </a:lvl1pPr>
          </a:lstStyle>
          <a:p>
            <a:endParaRPr lang="ru-RU"/>
          </a:p>
        </p:txBody>
      </p:sp>
      <p:sp>
        <p:nvSpPr>
          <p:cNvPr id="7172" name="Rectangle 4"/>
          <p:cNvSpPr>
            <a:spLocks noChangeArrowheads="1" noTextEdit="1"/>
          </p:cNvSpPr>
          <p:nvPr>
            <p:ph type="sldImg" idx="2"/>
          </p:nvPr>
        </p:nvSpPr>
        <p:spPr bwMode="auto">
          <a:xfrm>
            <a:off x="989013" y="765175"/>
            <a:ext cx="5124450" cy="38433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947738" y="4860925"/>
            <a:ext cx="5203825" cy="4608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t" anchorCtr="0" compatLnSpc="1">
            <a:prstTxWarp prst="textNoShape">
              <a:avLst/>
            </a:prstTxWarp>
          </a:bodyPr>
          <a:lstStyle/>
          <a:p>
            <a:pPr lvl="0"/>
            <a:r>
              <a:rPr lang="ru-RU" smtClean="0"/>
              <a:t>Щелчок правит 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74" name="Rectangle 6"/>
          <p:cNvSpPr>
            <a:spLocks noGrp="1" noChangeArrowheads="1"/>
          </p:cNvSpPr>
          <p:nvPr>
            <p:ph type="ftr" sz="quarter" idx="4"/>
          </p:nvPr>
        </p:nvSpPr>
        <p:spPr bwMode="auto">
          <a:xfrm>
            <a:off x="0"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l" defTabSz="955675">
              <a:defRPr sz="1200"/>
            </a:lvl1pPr>
          </a:lstStyle>
          <a:p>
            <a:r>
              <a:rPr lang="ru-RU"/>
              <a:t>f;jhg;\jd</a:t>
            </a:r>
          </a:p>
        </p:txBody>
      </p:sp>
      <p:sp>
        <p:nvSpPr>
          <p:cNvPr id="7175" name="Rectangle 7"/>
          <p:cNvSpPr>
            <a:spLocks noGrp="1" noChangeArrowheads="1"/>
          </p:cNvSpPr>
          <p:nvPr>
            <p:ph type="sldNum" sz="quarter" idx="5"/>
          </p:nvPr>
        </p:nvSpPr>
        <p:spPr bwMode="auto">
          <a:xfrm>
            <a:off x="4022725" y="9725025"/>
            <a:ext cx="3076575"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650" tIns="47825" rIns="95650" bIns="47825" numCol="1" anchor="b" anchorCtr="0" compatLnSpc="1">
            <a:prstTxWarp prst="textNoShape">
              <a:avLst/>
            </a:prstTxWarp>
          </a:bodyPr>
          <a:lstStyle>
            <a:lvl1pPr algn="r" defTabSz="955675">
              <a:defRPr sz="1200"/>
            </a:lvl1pPr>
          </a:lstStyle>
          <a:p>
            <a:fld id="{0C3947C8-6B07-4087-9DE6-BFD15B778F66}" type="slidenum">
              <a:rPr lang="ru-RU"/>
              <a:pPr/>
              <a:t>‹Nr.›</a:t>
            </a:fld>
            <a:endParaRPr lang="ru-RU"/>
          </a:p>
        </p:txBody>
      </p:sp>
    </p:spTree>
    <p:extLst>
      <p:ext uri="{BB962C8B-B14F-4D97-AF65-F5344CB8AC3E}">
        <p14:creationId xmlns:p14="http://schemas.microsoft.com/office/powerpoint/2010/main" val="294444257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15B884F2-D09D-4BD8-94F0-90D04B9CEFFF}" type="slidenum">
              <a:rPr lang="ru-RU"/>
              <a:pPr/>
              <a:t>1</a:t>
            </a:fld>
            <a:endParaRPr lang="ru-RU"/>
          </a:p>
        </p:txBody>
      </p:sp>
      <p:sp>
        <p:nvSpPr>
          <p:cNvPr id="403458"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3459"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99F6F7AA-4700-419C-BFF8-E9D3BD537772}" type="slidenum">
              <a:rPr lang="ru-RU" sz="1200"/>
              <a:pPr algn="r"/>
              <a:t>1</a:t>
            </a:fld>
            <a:endParaRPr lang="ru-RU" sz="1200"/>
          </a:p>
        </p:txBody>
      </p:sp>
      <p:sp>
        <p:nvSpPr>
          <p:cNvPr id="403460" name="Rectangle 2"/>
          <p:cNvSpPr>
            <a:spLocks noChangeArrowheads="1" noTextEdit="1"/>
          </p:cNvSpPr>
          <p:nvPr>
            <p:ph type="sldImg"/>
          </p:nvPr>
        </p:nvSpPr>
        <p:spPr>
          <a:ln/>
        </p:spPr>
      </p:sp>
      <p:sp>
        <p:nvSpPr>
          <p:cNvPr id="40346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3A2AC13F-E6D6-4FE5-9265-6C23233D3BDF}" type="slidenum">
              <a:rPr lang="ru-RU"/>
              <a:pPr/>
              <a:t>10</a:t>
            </a:fld>
            <a:endParaRPr lang="ru-RU"/>
          </a:p>
        </p:txBody>
      </p:sp>
      <p:sp>
        <p:nvSpPr>
          <p:cNvPr id="413698"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13699"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913CC05F-E768-4E3B-87E5-F1178BC14348}" type="slidenum">
              <a:rPr lang="ru-RU" sz="1200"/>
              <a:pPr algn="r"/>
              <a:t>10</a:t>
            </a:fld>
            <a:endParaRPr lang="ru-RU" sz="1200"/>
          </a:p>
        </p:txBody>
      </p:sp>
      <p:sp>
        <p:nvSpPr>
          <p:cNvPr id="413700" name="Rectangle 2"/>
          <p:cNvSpPr>
            <a:spLocks noChangeArrowheads="1" noTextEdit="1"/>
          </p:cNvSpPr>
          <p:nvPr>
            <p:ph type="sldImg"/>
          </p:nvPr>
        </p:nvSpPr>
        <p:spPr>
          <a:xfrm>
            <a:off x="987425" y="765175"/>
            <a:ext cx="5124450" cy="3843338"/>
          </a:xfrm>
          <a:ln/>
        </p:spPr>
      </p:sp>
      <p:sp>
        <p:nvSpPr>
          <p:cNvPr id="413701" name="Rectangle 3"/>
          <p:cNvSpPr>
            <a:spLocks noGrp="1" noChangeArrowheads="1"/>
          </p:cNvSpPr>
          <p:nvPr>
            <p:ph type="body" idx="1"/>
          </p:nvPr>
        </p:nvSpPr>
        <p:spPr>
          <a:xfrm>
            <a:off x="949325" y="4860925"/>
            <a:ext cx="5200650" cy="4608513"/>
          </a:xfrm>
        </p:spPr>
        <p:txBody>
          <a:bodyP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EC85108F-1B76-40BE-8CAD-6BF0BD03A9EF}" type="slidenum">
              <a:rPr lang="ru-RU"/>
              <a:pPr/>
              <a:t>11</a:t>
            </a:fld>
            <a:endParaRPr lang="ru-RU"/>
          </a:p>
        </p:txBody>
      </p:sp>
      <p:sp>
        <p:nvSpPr>
          <p:cNvPr id="392194" name="Rectangle 2"/>
          <p:cNvSpPr>
            <a:spLocks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DDD5E798-0289-4B76-B54D-2EC0E908BCB2}" type="slidenum">
              <a:rPr lang="ru-RU"/>
              <a:pPr/>
              <a:t>12</a:t>
            </a:fld>
            <a:endParaRPr lang="ru-RU"/>
          </a:p>
        </p:txBody>
      </p:sp>
      <p:sp>
        <p:nvSpPr>
          <p:cNvPr id="415746" name="Rectangle 2"/>
          <p:cNvSpPr>
            <a:spLocks noChangeArrowheads="1" noTextEdit="1"/>
          </p:cNvSpPr>
          <p:nvPr>
            <p:ph type="sldImg"/>
          </p:nvPr>
        </p:nvSpPr>
        <p:spPr>
          <a:ln/>
        </p:spPr>
      </p:sp>
      <p:sp>
        <p:nvSpPr>
          <p:cNvPr id="41574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1A8E8651-BB68-48DC-BCAD-92D85AA90B96}" type="slidenum">
              <a:rPr lang="ru-RU"/>
              <a:pPr/>
              <a:t>13</a:t>
            </a:fld>
            <a:endParaRPr lang="ru-RU"/>
          </a:p>
        </p:txBody>
      </p:sp>
      <p:sp>
        <p:nvSpPr>
          <p:cNvPr id="359426" name="Rectangle 2"/>
          <p:cNvSpPr>
            <a:spLocks noChangeArrowheads="1" noTextEdit="1"/>
          </p:cNvSpPr>
          <p:nvPr>
            <p:ph type="sldImg"/>
          </p:nvPr>
        </p:nvSpPr>
        <p:spPr>
          <a:ln/>
        </p:spPr>
      </p:sp>
      <p:sp>
        <p:nvSpPr>
          <p:cNvPr id="359427"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58D738E5-851B-4F3A-B18A-565EFAE4F7C3}" type="slidenum">
              <a:rPr lang="ru-RU"/>
              <a:pPr/>
              <a:t>14</a:t>
            </a:fld>
            <a:endParaRPr lang="ru-RU"/>
          </a:p>
        </p:txBody>
      </p:sp>
      <p:sp>
        <p:nvSpPr>
          <p:cNvPr id="417794" name="Rectangle 2"/>
          <p:cNvSpPr>
            <a:spLocks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33D35A19-AAF4-4E6B-B1F7-94EF6447AE36}" type="slidenum">
              <a:rPr lang="ru-RU"/>
              <a:pPr/>
              <a:t>15</a:t>
            </a:fld>
            <a:endParaRPr lang="ru-RU"/>
          </a:p>
        </p:txBody>
      </p:sp>
      <p:sp>
        <p:nvSpPr>
          <p:cNvPr id="421890" name="Rectangle 2"/>
          <p:cNvSpPr>
            <a:spLocks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0C5A5920-66D4-49C2-A93A-1E7DC4D704C4}" type="slidenum">
              <a:rPr lang="ru-RU"/>
              <a:pPr/>
              <a:t>2</a:t>
            </a:fld>
            <a:endParaRPr lang="ru-RU"/>
          </a:p>
        </p:txBody>
      </p:sp>
      <p:sp>
        <p:nvSpPr>
          <p:cNvPr id="256002" name="Rectangle 2"/>
          <p:cNvSpPr>
            <a:spLocks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3C09D283-36D1-4798-A652-6CEB40527C7F}" type="slidenum">
              <a:rPr lang="ru-RU"/>
              <a:pPr/>
              <a:t>3</a:t>
            </a:fld>
            <a:endParaRPr lang="ru-RU"/>
          </a:p>
        </p:txBody>
      </p:sp>
      <p:sp>
        <p:nvSpPr>
          <p:cNvPr id="258050" name="Rectangle 2"/>
          <p:cNvSpPr>
            <a:spLocks noChangeArrowheads="1" noTextEdit="1"/>
          </p:cNvSpPr>
          <p:nvPr>
            <p:ph type="sldImg"/>
          </p:nvPr>
        </p:nvSpPr>
        <p:spPr>
          <a:xfrm>
            <a:off x="989013" y="766763"/>
            <a:ext cx="5124450" cy="3843337"/>
          </a:xfrm>
          <a:ln/>
        </p:spPr>
      </p:sp>
      <p:sp>
        <p:nvSpPr>
          <p:cNvPr id="258051" name="Rectangle 3"/>
          <p:cNvSpPr>
            <a:spLocks noGrp="1" noChangeArrowheads="1"/>
          </p:cNvSpPr>
          <p:nvPr>
            <p:ph type="body" idx="1"/>
          </p:nvPr>
        </p:nvSpPr>
        <p:spPr>
          <a:xfrm>
            <a:off x="946150" y="4859338"/>
            <a:ext cx="5207000" cy="4608512"/>
          </a:xfrm>
        </p:spPr>
        <p:txBody>
          <a:bodyP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AF750944-D16B-4300-8E32-653E2935E76E}" type="slidenum">
              <a:rPr lang="ru-RU"/>
              <a:pPr/>
              <a:t>4</a:t>
            </a:fld>
            <a:endParaRPr lang="ru-RU"/>
          </a:p>
        </p:txBody>
      </p:sp>
      <p:sp>
        <p:nvSpPr>
          <p:cNvPr id="401410"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1411"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BAA23C9A-9551-4220-8DB1-F7845C42CDDC}" type="slidenum">
              <a:rPr lang="ru-RU" sz="1200"/>
              <a:pPr algn="r"/>
              <a:t>4</a:t>
            </a:fld>
            <a:endParaRPr lang="ru-RU" sz="1200"/>
          </a:p>
        </p:txBody>
      </p:sp>
      <p:sp>
        <p:nvSpPr>
          <p:cNvPr id="401412" name="Rectangle 2"/>
          <p:cNvSpPr>
            <a:spLocks noChangeArrowheads="1" noTextEdit="1"/>
          </p:cNvSpPr>
          <p:nvPr>
            <p:ph type="sldImg"/>
          </p:nvPr>
        </p:nvSpPr>
        <p:spPr>
          <a:ln/>
        </p:spPr>
      </p:sp>
      <p:sp>
        <p:nvSpPr>
          <p:cNvPr id="40141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ru-RU"/>
              <a:t>f;jhg;\jd</a:t>
            </a:r>
          </a:p>
        </p:txBody>
      </p:sp>
      <p:sp>
        <p:nvSpPr>
          <p:cNvPr id="5" name="Rectangle 7"/>
          <p:cNvSpPr>
            <a:spLocks noGrp="1" noChangeArrowheads="1"/>
          </p:cNvSpPr>
          <p:nvPr>
            <p:ph type="sldNum" sz="quarter" idx="5"/>
          </p:nvPr>
        </p:nvSpPr>
        <p:spPr>
          <a:ln/>
        </p:spPr>
        <p:txBody>
          <a:bodyPr/>
          <a:lstStyle/>
          <a:p>
            <a:fld id="{9FE0201A-3E31-4DEA-BA21-709997165967}" type="slidenum">
              <a:rPr lang="ru-RU"/>
              <a:pPr/>
              <a:t>5</a:t>
            </a:fld>
            <a:endParaRPr lang="ru-RU"/>
          </a:p>
        </p:txBody>
      </p:sp>
      <p:sp>
        <p:nvSpPr>
          <p:cNvPr id="384002" name="Rectangle 2"/>
          <p:cNvSpPr>
            <a:spLocks noChangeArrowheads="1" noTextEdit="1"/>
          </p:cNvSpPr>
          <p:nvPr>
            <p:ph type="sldImg"/>
          </p:nvPr>
        </p:nvSpPr>
        <p:spPr>
          <a:xfrm>
            <a:off x="992188" y="768350"/>
            <a:ext cx="5114925" cy="3836988"/>
          </a:xfrm>
          <a:ln/>
        </p:spPr>
      </p:sp>
      <p:sp>
        <p:nvSpPr>
          <p:cNvPr id="384003" name="Rectangle 3"/>
          <p:cNvSpPr>
            <a:spLocks noGrp="1" noChangeArrowheads="1"/>
          </p:cNvSpPr>
          <p:nvPr>
            <p:ph type="body" idx="1"/>
          </p:nvPr>
        </p:nvSpPr>
        <p:spPr>
          <a:xfrm>
            <a:off x="709613" y="4860925"/>
            <a:ext cx="5680075" cy="4605338"/>
          </a:xfrm>
        </p:spPr>
        <p:txBody>
          <a:bodyP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D3D37E40-A18D-462E-9292-E57EE6198C9B}" type="slidenum">
              <a:rPr lang="ru-RU"/>
              <a:pPr/>
              <a:t>6</a:t>
            </a:fld>
            <a:endParaRPr lang="ru-RU"/>
          </a:p>
        </p:txBody>
      </p:sp>
      <p:sp>
        <p:nvSpPr>
          <p:cNvPr id="405506"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5507"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DBC23130-6E79-44C7-9661-AB7D5551DA3C}" type="slidenum">
              <a:rPr lang="ru-RU" sz="1200"/>
              <a:pPr algn="r"/>
              <a:t>6</a:t>
            </a:fld>
            <a:endParaRPr lang="ru-RU" sz="1200"/>
          </a:p>
        </p:txBody>
      </p:sp>
      <p:sp>
        <p:nvSpPr>
          <p:cNvPr id="405508" name="Rectangle 2"/>
          <p:cNvSpPr>
            <a:spLocks noChangeArrowheads="1" noTextEdit="1"/>
          </p:cNvSpPr>
          <p:nvPr>
            <p:ph type="sldImg"/>
          </p:nvPr>
        </p:nvSpPr>
        <p:spPr>
          <a:xfrm>
            <a:off x="987425" y="765175"/>
            <a:ext cx="5124450" cy="3843338"/>
          </a:xfrm>
          <a:ln/>
        </p:spPr>
      </p:sp>
      <p:sp>
        <p:nvSpPr>
          <p:cNvPr id="405509" name="Rectangle 3"/>
          <p:cNvSpPr>
            <a:spLocks noGrp="1" noChangeArrowheads="1"/>
          </p:cNvSpPr>
          <p:nvPr>
            <p:ph type="body" idx="1"/>
          </p:nvPr>
        </p:nvSpPr>
        <p:spPr>
          <a:xfrm>
            <a:off x="949325" y="4860925"/>
            <a:ext cx="5200650" cy="4608513"/>
          </a:xfrm>
        </p:spPr>
        <p:txBody>
          <a:bodyP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AE672AF6-4863-44C0-BDBB-296C6047E367}" type="slidenum">
              <a:rPr lang="ru-RU"/>
              <a:pPr/>
              <a:t>7</a:t>
            </a:fld>
            <a:endParaRPr lang="ru-RU"/>
          </a:p>
        </p:txBody>
      </p:sp>
      <p:sp>
        <p:nvSpPr>
          <p:cNvPr id="407554"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7555"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160A1528-17EE-463E-A92D-0BFC2B8C74E2}" type="slidenum">
              <a:rPr lang="ru-RU" sz="1200"/>
              <a:pPr algn="r"/>
              <a:t>7</a:t>
            </a:fld>
            <a:endParaRPr lang="ru-RU" sz="1200"/>
          </a:p>
        </p:txBody>
      </p:sp>
      <p:sp>
        <p:nvSpPr>
          <p:cNvPr id="407556" name="Rectangle 2"/>
          <p:cNvSpPr>
            <a:spLocks noChangeArrowheads="1" noTextEdit="1"/>
          </p:cNvSpPr>
          <p:nvPr>
            <p:ph type="sldImg"/>
          </p:nvPr>
        </p:nvSpPr>
        <p:spPr>
          <a:xfrm>
            <a:off x="987425" y="765175"/>
            <a:ext cx="5124450" cy="3843338"/>
          </a:xfrm>
          <a:ln/>
        </p:spPr>
      </p:sp>
      <p:sp>
        <p:nvSpPr>
          <p:cNvPr id="407557" name="Rectangle 3"/>
          <p:cNvSpPr>
            <a:spLocks noGrp="1" noChangeArrowheads="1"/>
          </p:cNvSpPr>
          <p:nvPr>
            <p:ph type="body" idx="1"/>
          </p:nvPr>
        </p:nvSpPr>
        <p:spPr>
          <a:xfrm>
            <a:off x="949325" y="4860925"/>
            <a:ext cx="5200650" cy="4608513"/>
          </a:xfrm>
        </p:spPr>
        <p:txBody>
          <a:bodyP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8B8A1AF9-17F8-4EA6-8064-0FC7FAFA5BDB}" type="slidenum">
              <a:rPr lang="ru-RU"/>
              <a:pPr/>
              <a:t>8</a:t>
            </a:fld>
            <a:endParaRPr lang="ru-RU"/>
          </a:p>
        </p:txBody>
      </p:sp>
      <p:sp>
        <p:nvSpPr>
          <p:cNvPr id="409602"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09603"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D2752216-20FE-4EC7-A18C-3F61BA5B49AC}" type="slidenum">
              <a:rPr lang="ru-RU" sz="1200"/>
              <a:pPr algn="r"/>
              <a:t>8</a:t>
            </a:fld>
            <a:endParaRPr lang="ru-RU" sz="1200"/>
          </a:p>
        </p:txBody>
      </p:sp>
      <p:sp>
        <p:nvSpPr>
          <p:cNvPr id="409604" name="Rectangle 2"/>
          <p:cNvSpPr>
            <a:spLocks noChangeArrowheads="1" noTextEdit="1"/>
          </p:cNvSpPr>
          <p:nvPr>
            <p:ph type="sldImg"/>
          </p:nvPr>
        </p:nvSpPr>
        <p:spPr>
          <a:xfrm>
            <a:off x="987425" y="765175"/>
            <a:ext cx="5124450" cy="3843338"/>
          </a:xfrm>
          <a:ln/>
        </p:spPr>
      </p:sp>
      <p:sp>
        <p:nvSpPr>
          <p:cNvPr id="409605" name="Rectangle 3"/>
          <p:cNvSpPr>
            <a:spLocks noGrp="1" noChangeArrowheads="1"/>
          </p:cNvSpPr>
          <p:nvPr>
            <p:ph type="body" idx="1"/>
          </p:nvPr>
        </p:nvSpPr>
        <p:spPr>
          <a:xfrm>
            <a:off x="949325" y="4860925"/>
            <a:ext cx="5200650" cy="4608513"/>
          </a:xfrm>
        </p:spPr>
        <p:txBody>
          <a:bodyP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ru-RU"/>
              <a:t>f;jhg;\jd</a:t>
            </a:r>
          </a:p>
        </p:txBody>
      </p:sp>
      <p:sp>
        <p:nvSpPr>
          <p:cNvPr id="7" name="Rectangle 7"/>
          <p:cNvSpPr>
            <a:spLocks noGrp="1" noChangeArrowheads="1"/>
          </p:cNvSpPr>
          <p:nvPr>
            <p:ph type="sldNum" sz="quarter" idx="5"/>
          </p:nvPr>
        </p:nvSpPr>
        <p:spPr>
          <a:ln/>
        </p:spPr>
        <p:txBody>
          <a:bodyPr/>
          <a:lstStyle/>
          <a:p>
            <a:fld id="{47A0A2BB-C57B-4F15-BB55-119981FFAFB7}" type="slidenum">
              <a:rPr lang="ru-RU"/>
              <a:pPr/>
              <a:t>9</a:t>
            </a:fld>
            <a:endParaRPr lang="ru-RU"/>
          </a:p>
        </p:txBody>
      </p:sp>
      <p:sp>
        <p:nvSpPr>
          <p:cNvPr id="411650" name="Rectangle 6"/>
          <p:cNvSpPr txBox="1">
            <a:spLocks noGrp="1" noChangeArrowheads="1"/>
          </p:cNvSpPr>
          <p:nvPr/>
        </p:nvSpPr>
        <p:spPr bwMode="auto">
          <a:xfrm>
            <a:off x="0"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r>
              <a:rPr lang="ru-RU" sz="1200"/>
              <a:t>f;jhg;\jd</a:t>
            </a:r>
          </a:p>
        </p:txBody>
      </p:sp>
      <p:sp>
        <p:nvSpPr>
          <p:cNvPr id="411651" name="Rectangle 7"/>
          <p:cNvSpPr txBox="1">
            <a:spLocks noGrp="1" noChangeArrowheads="1"/>
          </p:cNvSpPr>
          <p:nvPr/>
        </p:nvSpPr>
        <p:spPr bwMode="auto">
          <a:xfrm>
            <a:off x="4022725" y="9725025"/>
            <a:ext cx="30765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50" tIns="47825" rIns="95650" bIns="47825" anchor="b"/>
          <a:lstStyle>
            <a:lvl1pPr algn="l" defTabSz="955675">
              <a:defRPr sz="2400">
                <a:solidFill>
                  <a:schemeClr val="tx1"/>
                </a:solidFill>
                <a:latin typeface="Times New Roman" pitchFamily="18" charset="0"/>
              </a:defRPr>
            </a:lvl1pPr>
            <a:lvl2pPr marL="742950" indent="-285750" algn="l" defTabSz="955675">
              <a:defRPr sz="2400">
                <a:solidFill>
                  <a:schemeClr val="tx1"/>
                </a:solidFill>
                <a:latin typeface="Times New Roman" pitchFamily="18" charset="0"/>
              </a:defRPr>
            </a:lvl2pPr>
            <a:lvl3pPr marL="1143000" indent="-228600" algn="l" defTabSz="955675">
              <a:defRPr sz="2400">
                <a:solidFill>
                  <a:schemeClr val="tx1"/>
                </a:solidFill>
                <a:latin typeface="Times New Roman" pitchFamily="18" charset="0"/>
              </a:defRPr>
            </a:lvl3pPr>
            <a:lvl4pPr marL="1600200" indent="-228600" algn="l" defTabSz="955675">
              <a:defRPr sz="2400">
                <a:solidFill>
                  <a:schemeClr val="tx1"/>
                </a:solidFill>
                <a:latin typeface="Times New Roman" pitchFamily="18" charset="0"/>
              </a:defRPr>
            </a:lvl4pPr>
            <a:lvl5pPr marL="2057400" indent="-228600" algn="l" defTabSz="955675">
              <a:defRPr sz="2400">
                <a:solidFill>
                  <a:schemeClr val="tx1"/>
                </a:solidFill>
                <a:latin typeface="Times New Roman" pitchFamily="18" charset="0"/>
              </a:defRPr>
            </a:lvl5pPr>
            <a:lvl6pPr marL="2514600" indent="-228600" defTabSz="955675" eaLnBrk="0" fontAlgn="base" hangingPunct="0">
              <a:spcBef>
                <a:spcPct val="0"/>
              </a:spcBef>
              <a:spcAft>
                <a:spcPct val="0"/>
              </a:spcAft>
              <a:defRPr sz="2400">
                <a:solidFill>
                  <a:schemeClr val="tx1"/>
                </a:solidFill>
                <a:latin typeface="Times New Roman" pitchFamily="18" charset="0"/>
              </a:defRPr>
            </a:lvl6pPr>
            <a:lvl7pPr marL="2971800" indent="-228600" defTabSz="955675" eaLnBrk="0" fontAlgn="base" hangingPunct="0">
              <a:spcBef>
                <a:spcPct val="0"/>
              </a:spcBef>
              <a:spcAft>
                <a:spcPct val="0"/>
              </a:spcAft>
              <a:defRPr sz="2400">
                <a:solidFill>
                  <a:schemeClr val="tx1"/>
                </a:solidFill>
                <a:latin typeface="Times New Roman" pitchFamily="18" charset="0"/>
              </a:defRPr>
            </a:lvl7pPr>
            <a:lvl8pPr marL="3429000" indent="-228600" defTabSz="955675" eaLnBrk="0" fontAlgn="base" hangingPunct="0">
              <a:spcBef>
                <a:spcPct val="0"/>
              </a:spcBef>
              <a:spcAft>
                <a:spcPct val="0"/>
              </a:spcAft>
              <a:defRPr sz="2400">
                <a:solidFill>
                  <a:schemeClr val="tx1"/>
                </a:solidFill>
                <a:latin typeface="Times New Roman" pitchFamily="18" charset="0"/>
              </a:defRPr>
            </a:lvl8pPr>
            <a:lvl9pPr marL="3886200" indent="-228600" defTabSz="955675" eaLnBrk="0" fontAlgn="base" hangingPunct="0">
              <a:spcBef>
                <a:spcPct val="0"/>
              </a:spcBef>
              <a:spcAft>
                <a:spcPct val="0"/>
              </a:spcAft>
              <a:defRPr sz="2400">
                <a:solidFill>
                  <a:schemeClr val="tx1"/>
                </a:solidFill>
                <a:latin typeface="Times New Roman" pitchFamily="18" charset="0"/>
              </a:defRPr>
            </a:lvl9pPr>
          </a:lstStyle>
          <a:p>
            <a:pPr algn="r"/>
            <a:fld id="{73C91F53-3D5D-4001-8645-B5C85AFDDDB2}" type="slidenum">
              <a:rPr lang="ru-RU" sz="1200"/>
              <a:pPr algn="r"/>
              <a:t>9</a:t>
            </a:fld>
            <a:endParaRPr lang="ru-RU" sz="1200"/>
          </a:p>
        </p:txBody>
      </p:sp>
      <p:sp>
        <p:nvSpPr>
          <p:cNvPr id="411652" name="Rectangle 2"/>
          <p:cNvSpPr>
            <a:spLocks noChangeArrowheads="1" noTextEdit="1"/>
          </p:cNvSpPr>
          <p:nvPr>
            <p:ph type="sldImg"/>
          </p:nvPr>
        </p:nvSpPr>
        <p:spPr>
          <a:xfrm>
            <a:off x="987425" y="765175"/>
            <a:ext cx="5124450" cy="3843338"/>
          </a:xfrm>
          <a:ln/>
        </p:spPr>
      </p:sp>
      <p:sp>
        <p:nvSpPr>
          <p:cNvPr id="411653" name="Rectangle 3"/>
          <p:cNvSpPr>
            <a:spLocks noGrp="1" noChangeArrowheads="1"/>
          </p:cNvSpPr>
          <p:nvPr>
            <p:ph type="body" idx="1"/>
          </p:nvPr>
        </p:nvSpPr>
        <p:spPr>
          <a:xfrm>
            <a:off x="949325" y="4860925"/>
            <a:ext cx="5200650" cy="4608513"/>
          </a:xfrm>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19458" name="Group 2"/>
          <p:cNvGrpSpPr>
            <a:grpSpLocks/>
          </p:cNvGrpSpPr>
          <p:nvPr/>
        </p:nvGrpSpPr>
        <p:grpSpPr bwMode="auto">
          <a:xfrm>
            <a:off x="379413" y="1676400"/>
            <a:ext cx="8388350" cy="4421188"/>
            <a:chOff x="238" y="1056"/>
            <a:chExt cx="5285" cy="2785"/>
          </a:xfrm>
        </p:grpSpPr>
        <p:grpSp>
          <p:nvGrpSpPr>
            <p:cNvPr id="19459" name="Group 3"/>
            <p:cNvGrpSpPr>
              <a:grpSpLocks/>
            </p:cNvGrpSpPr>
            <p:nvPr/>
          </p:nvGrpSpPr>
          <p:grpSpPr bwMode="auto">
            <a:xfrm>
              <a:off x="238" y="1056"/>
              <a:ext cx="5285" cy="1393"/>
              <a:chOff x="238" y="1056"/>
              <a:chExt cx="5285" cy="1393"/>
            </a:xfrm>
          </p:grpSpPr>
          <p:sp>
            <p:nvSpPr>
              <p:cNvPr id="19460" name="Rectangle 4"/>
              <p:cNvSpPr>
                <a:spLocks noChangeArrowheads="1"/>
              </p:cNvSpPr>
              <p:nvPr/>
            </p:nvSpPr>
            <p:spPr bwMode="auto">
              <a:xfrm>
                <a:off x="243" y="1057"/>
                <a:ext cx="5272" cy="1391"/>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1" name="Freeform 5"/>
              <p:cNvSpPr>
                <a:spLocks/>
              </p:cNvSpPr>
              <p:nvPr/>
            </p:nvSpPr>
            <p:spPr bwMode="auto">
              <a:xfrm>
                <a:off x="238" y="1056"/>
                <a:ext cx="5273" cy="1393"/>
              </a:xfrm>
              <a:custGeom>
                <a:avLst/>
                <a:gdLst>
                  <a:gd name="T0" fmla="*/ 5272 w 5273"/>
                  <a:gd name="T1" fmla="*/ 0 h 1393"/>
                  <a:gd name="T2" fmla="*/ 0 w 5273"/>
                  <a:gd name="T3" fmla="*/ 0 h 1393"/>
                  <a:gd name="T4" fmla="*/ 0 w 5273"/>
                  <a:gd name="T5" fmla="*/ 1392 h 1393"/>
                </a:gdLst>
                <a:ahLst/>
                <a:cxnLst>
                  <a:cxn ang="0">
                    <a:pos x="T0" y="T1"/>
                  </a:cxn>
                  <a:cxn ang="0">
                    <a:pos x="T2" y="T3"/>
                  </a:cxn>
                  <a:cxn ang="0">
                    <a:pos x="T4" y="T5"/>
                  </a:cxn>
                </a:cxnLst>
                <a:rect l="0" t="0" r="r" b="b"/>
                <a:pathLst>
                  <a:path w="5273" h="1393">
                    <a:moveTo>
                      <a:pt x="5272" y="0"/>
                    </a:moveTo>
                    <a:lnTo>
                      <a:pt x="0" y="0"/>
                    </a:lnTo>
                    <a:lnTo>
                      <a:pt x="0" y="1392"/>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2" name="Freeform 6"/>
              <p:cNvSpPr>
                <a:spLocks/>
              </p:cNvSpPr>
              <p:nvPr/>
            </p:nvSpPr>
            <p:spPr bwMode="auto">
              <a:xfrm>
                <a:off x="250" y="1056"/>
                <a:ext cx="5273" cy="1393"/>
              </a:xfrm>
              <a:custGeom>
                <a:avLst/>
                <a:gdLst>
                  <a:gd name="T0" fmla="*/ 5272 w 5273"/>
                  <a:gd name="T1" fmla="*/ 0 h 1393"/>
                  <a:gd name="T2" fmla="*/ 5272 w 5273"/>
                  <a:gd name="T3" fmla="*/ 1392 h 1393"/>
                  <a:gd name="T4" fmla="*/ 0 w 5273"/>
                  <a:gd name="T5" fmla="*/ 1392 h 1393"/>
                </a:gdLst>
                <a:ahLst/>
                <a:cxnLst>
                  <a:cxn ang="0">
                    <a:pos x="T0" y="T1"/>
                  </a:cxn>
                  <a:cxn ang="0">
                    <a:pos x="T2" y="T3"/>
                  </a:cxn>
                  <a:cxn ang="0">
                    <a:pos x="T4" y="T5"/>
                  </a:cxn>
                </a:cxnLst>
                <a:rect l="0" t="0" r="r" b="b"/>
                <a:pathLst>
                  <a:path w="5273" h="1393">
                    <a:moveTo>
                      <a:pt x="5272" y="0"/>
                    </a:moveTo>
                    <a:lnTo>
                      <a:pt x="5272" y="1392"/>
                    </a:lnTo>
                    <a:lnTo>
                      <a:pt x="0" y="1392"/>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3" name="Group 7"/>
            <p:cNvGrpSpPr>
              <a:grpSpLocks/>
            </p:cNvGrpSpPr>
            <p:nvPr/>
          </p:nvGrpSpPr>
          <p:grpSpPr bwMode="auto">
            <a:xfrm>
              <a:off x="240" y="3744"/>
              <a:ext cx="5281" cy="97"/>
              <a:chOff x="240" y="3744"/>
              <a:chExt cx="5281" cy="97"/>
            </a:xfrm>
          </p:grpSpPr>
          <p:sp>
            <p:nvSpPr>
              <p:cNvPr id="19464" name="Rectangle 8"/>
              <p:cNvSpPr>
                <a:spLocks noChangeArrowheads="1"/>
              </p:cNvSpPr>
              <p:nvPr/>
            </p:nvSpPr>
            <p:spPr bwMode="auto">
              <a:xfrm>
                <a:off x="240" y="3744"/>
                <a:ext cx="5280" cy="96"/>
              </a:xfrm>
              <a:prstGeom prst="rect">
                <a:avLst/>
              </a:prstGeom>
              <a:solidFill>
                <a:srgbClr val="EAEAEA">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5" name="Freeform 9"/>
              <p:cNvSpPr>
                <a:spLocks/>
              </p:cNvSpPr>
              <p:nvPr/>
            </p:nvSpPr>
            <p:spPr bwMode="auto">
              <a:xfrm>
                <a:off x="240" y="3744"/>
                <a:ext cx="5281" cy="97"/>
              </a:xfrm>
              <a:custGeom>
                <a:avLst/>
                <a:gdLst>
                  <a:gd name="T0" fmla="*/ 5280 w 5281"/>
                  <a:gd name="T1" fmla="*/ 0 h 97"/>
                  <a:gd name="T2" fmla="*/ 0 w 5281"/>
                  <a:gd name="T3" fmla="*/ 0 h 97"/>
                  <a:gd name="T4" fmla="*/ 0 w 5281"/>
                  <a:gd name="T5" fmla="*/ 96 h 97"/>
                </a:gdLst>
                <a:ahLst/>
                <a:cxnLst>
                  <a:cxn ang="0">
                    <a:pos x="T0" y="T1"/>
                  </a:cxn>
                  <a:cxn ang="0">
                    <a:pos x="T2" y="T3"/>
                  </a:cxn>
                  <a:cxn ang="0">
                    <a:pos x="T4" y="T5"/>
                  </a:cxn>
                </a:cxnLst>
                <a:rect l="0" t="0" r="r" b="b"/>
                <a:pathLst>
                  <a:path w="5281" h="97">
                    <a:moveTo>
                      <a:pt x="5280" y="0"/>
                    </a:moveTo>
                    <a:lnTo>
                      <a:pt x="0" y="0"/>
                    </a:lnTo>
                    <a:lnTo>
                      <a:pt x="0" y="96"/>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66" name="Freeform 10"/>
              <p:cNvSpPr>
                <a:spLocks/>
              </p:cNvSpPr>
              <p:nvPr/>
            </p:nvSpPr>
            <p:spPr bwMode="auto">
              <a:xfrm>
                <a:off x="240" y="3744"/>
                <a:ext cx="5281" cy="97"/>
              </a:xfrm>
              <a:custGeom>
                <a:avLst/>
                <a:gdLst>
                  <a:gd name="T0" fmla="*/ 5280 w 5281"/>
                  <a:gd name="T1" fmla="*/ 0 h 97"/>
                  <a:gd name="T2" fmla="*/ 5280 w 5281"/>
                  <a:gd name="T3" fmla="*/ 96 h 97"/>
                  <a:gd name="T4" fmla="*/ 0 w 5281"/>
                  <a:gd name="T5" fmla="*/ 96 h 97"/>
                </a:gdLst>
                <a:ahLst/>
                <a:cxnLst>
                  <a:cxn ang="0">
                    <a:pos x="T0" y="T1"/>
                  </a:cxn>
                  <a:cxn ang="0">
                    <a:pos x="T2" y="T3"/>
                  </a:cxn>
                  <a:cxn ang="0">
                    <a:pos x="T4" y="T5"/>
                  </a:cxn>
                </a:cxnLst>
                <a:rect l="0" t="0" r="r" b="b"/>
                <a:pathLst>
                  <a:path w="5281" h="97">
                    <a:moveTo>
                      <a:pt x="5280" y="0"/>
                    </a:moveTo>
                    <a:lnTo>
                      <a:pt x="5280" y="96"/>
                    </a:lnTo>
                    <a:lnTo>
                      <a:pt x="0" y="9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nvGrpSpPr>
            <p:cNvPr id="19467" name="Group 11"/>
            <p:cNvGrpSpPr>
              <a:grpSpLocks/>
            </p:cNvGrpSpPr>
            <p:nvPr/>
          </p:nvGrpSpPr>
          <p:grpSpPr bwMode="auto">
            <a:xfrm>
              <a:off x="338" y="1200"/>
              <a:ext cx="97" cy="1104"/>
              <a:chOff x="338" y="1200"/>
              <a:chExt cx="97" cy="1104"/>
            </a:xfrm>
          </p:grpSpPr>
          <p:sp useBgFill="1">
            <p:nvSpPr>
              <p:cNvPr id="19468" name="Rectangle 12"/>
              <p:cNvSpPr>
                <a:spLocks noChangeArrowheads="1"/>
              </p:cNvSpPr>
              <p:nvPr/>
            </p:nvSpPr>
            <p:spPr bwMode="auto">
              <a:xfrm>
                <a:off x="338" y="1201"/>
                <a:ext cx="96" cy="1103"/>
              </a:xfrm>
              <a:prstGeom prst="rect">
                <a:avLst/>
              </a:prstGeom>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469" name="Freeform 13"/>
              <p:cNvSpPr>
                <a:spLocks/>
              </p:cNvSpPr>
              <p:nvPr/>
            </p:nvSpPr>
            <p:spPr bwMode="auto">
              <a:xfrm>
                <a:off x="338" y="1200"/>
                <a:ext cx="97" cy="1104"/>
              </a:xfrm>
              <a:custGeom>
                <a:avLst/>
                <a:gdLst>
                  <a:gd name="T0" fmla="*/ 0 w 97"/>
                  <a:gd name="T1" fmla="*/ 1103 h 1104"/>
                  <a:gd name="T2" fmla="*/ 96 w 97"/>
                  <a:gd name="T3" fmla="*/ 1103 h 1104"/>
                  <a:gd name="T4" fmla="*/ 96 w 97"/>
                  <a:gd name="T5" fmla="*/ 0 h 1104"/>
                </a:gdLst>
                <a:ahLst/>
                <a:cxnLst>
                  <a:cxn ang="0">
                    <a:pos x="T0" y="T1"/>
                  </a:cxn>
                  <a:cxn ang="0">
                    <a:pos x="T2" y="T3"/>
                  </a:cxn>
                  <a:cxn ang="0">
                    <a:pos x="T4" y="T5"/>
                  </a:cxn>
                </a:cxnLst>
                <a:rect l="0" t="0" r="r" b="b"/>
                <a:pathLst>
                  <a:path w="97" h="1104">
                    <a:moveTo>
                      <a:pt x="0" y="1103"/>
                    </a:moveTo>
                    <a:lnTo>
                      <a:pt x="96" y="1103"/>
                    </a:lnTo>
                    <a:lnTo>
                      <a:pt x="96" y="0"/>
                    </a:lnTo>
                  </a:path>
                </a:pathLst>
              </a:custGeom>
              <a:noFill/>
              <a:ln w="12700" cap="rnd" cmpd="sng">
                <a:solidFill>
                  <a:srgbClr val="B2B2B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470" name="Freeform 14"/>
              <p:cNvSpPr>
                <a:spLocks/>
              </p:cNvSpPr>
              <p:nvPr/>
            </p:nvSpPr>
            <p:spPr bwMode="auto">
              <a:xfrm>
                <a:off x="338" y="1200"/>
                <a:ext cx="97" cy="1104"/>
              </a:xfrm>
              <a:custGeom>
                <a:avLst/>
                <a:gdLst>
                  <a:gd name="T0" fmla="*/ 0 w 97"/>
                  <a:gd name="T1" fmla="*/ 1103 h 1104"/>
                  <a:gd name="T2" fmla="*/ 0 w 97"/>
                  <a:gd name="T3" fmla="*/ 0 h 1104"/>
                  <a:gd name="T4" fmla="*/ 96 w 97"/>
                  <a:gd name="T5" fmla="*/ 0 h 1104"/>
                </a:gdLst>
                <a:ahLst/>
                <a:cxnLst>
                  <a:cxn ang="0">
                    <a:pos x="T0" y="T1"/>
                  </a:cxn>
                  <a:cxn ang="0">
                    <a:pos x="T2" y="T3"/>
                  </a:cxn>
                  <a:cxn ang="0">
                    <a:pos x="T4" y="T5"/>
                  </a:cxn>
                </a:cxnLst>
                <a:rect l="0" t="0" r="r" b="b"/>
                <a:pathLst>
                  <a:path w="97" h="1104">
                    <a:moveTo>
                      <a:pt x="0" y="1103"/>
                    </a:moveTo>
                    <a:lnTo>
                      <a:pt x="0" y="0"/>
                    </a:lnTo>
                    <a:lnTo>
                      <a:pt x="96"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grpSp>
      </p:grpSp>
      <p:sp>
        <p:nvSpPr>
          <p:cNvPr id="19471" name="Rectangle 15"/>
          <p:cNvSpPr>
            <a:spLocks noGrp="1" noChangeArrowheads="1"/>
          </p:cNvSpPr>
          <p:nvPr>
            <p:ph type="ctrTitle" sz="quarter"/>
          </p:nvPr>
        </p:nvSpPr>
        <p:spPr bwMode="auto">
          <a:xfrm>
            <a:off x="836613" y="2133600"/>
            <a:ext cx="77724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defRPr/>
            </a:lvl1pPr>
          </a:lstStyle>
          <a:p>
            <a:pPr lvl="0"/>
            <a:r>
              <a:rPr lang="ru-RU" noProof="0" smtClean="0"/>
              <a:t>Щелчок правит образец заголовка</a:t>
            </a:r>
          </a:p>
        </p:txBody>
      </p:sp>
      <p:sp>
        <p:nvSpPr>
          <p:cNvPr id="19472" name="Rectangle 16"/>
          <p:cNvSpPr>
            <a:spLocks noGrp="1" noChangeArrowheads="1"/>
          </p:cNvSpPr>
          <p:nvPr>
            <p:ph type="subTitle" sz="quarter" idx="1"/>
          </p:nvPr>
        </p:nvSpPr>
        <p:spPr bwMode="auto">
          <a:xfrm>
            <a:off x="1371600" y="4038600"/>
            <a:ext cx="6400800" cy="1752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0" indent="0" algn="ctr">
              <a:buFont typeface="Monotype Sorts" pitchFamily="2" charset="2"/>
              <a:buNone/>
              <a:defRPr/>
            </a:lvl1pPr>
          </a:lstStyle>
          <a:p>
            <a:pPr lvl="0"/>
            <a:r>
              <a:rPr lang="ru-RU" noProof="0" smtClean="0"/>
              <a:t>Щелчок правит образец подзаголовка</a:t>
            </a:r>
          </a:p>
        </p:txBody>
      </p:sp>
      <p:sp>
        <p:nvSpPr>
          <p:cNvPr id="19473" name="Rectangle 17"/>
          <p:cNvSpPr>
            <a:spLocks noGrp="1" noChangeArrowheads="1"/>
          </p:cNvSpPr>
          <p:nvPr>
            <p:ph type="dt" sz="quarter" idx="2"/>
          </p:nvPr>
        </p:nvSpPr>
        <p:spPr bwMode="auto">
          <a:xfrm>
            <a:off x="381000" y="63246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l">
              <a:defRPr sz="1400"/>
            </a:lvl1pPr>
          </a:lstStyle>
          <a:p>
            <a:endParaRPr lang="ru-RU"/>
          </a:p>
        </p:txBody>
      </p:sp>
      <p:sp>
        <p:nvSpPr>
          <p:cNvPr id="19474" name="Rectangle 18"/>
          <p:cNvSpPr>
            <a:spLocks noGrp="1" noChangeArrowheads="1"/>
          </p:cNvSpPr>
          <p:nvPr>
            <p:ph type="ftr" sz="quarter" idx="3"/>
          </p:nvPr>
        </p:nvSpPr>
        <p:spPr bwMode="auto">
          <a:xfrm>
            <a:off x="3124200" y="63246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ru-RU"/>
          </a:p>
        </p:txBody>
      </p:sp>
      <p:sp>
        <p:nvSpPr>
          <p:cNvPr id="19475" name="Rectangle 19"/>
          <p:cNvSpPr>
            <a:spLocks noGrp="1" noChangeArrowheads="1"/>
          </p:cNvSpPr>
          <p:nvPr>
            <p:ph type="sldNum" sz="quarter" idx="4"/>
          </p:nvPr>
        </p:nvSpPr>
        <p:spPr>
          <a:xfrm>
            <a:off x="6858000" y="6324600"/>
            <a:ext cx="1905000" cy="457200"/>
          </a:xfrm>
        </p:spPr>
        <p:txBody>
          <a:bodyPr/>
          <a:lstStyle>
            <a:lvl1pPr>
              <a:defRPr>
                <a:solidFill>
                  <a:schemeClr val="tx1"/>
                </a:solidFill>
              </a:defRPr>
            </a:lvl1pPr>
          </a:lstStyle>
          <a:p>
            <a:fld id="{69A997D3-00D4-4195-83EF-5E25377BFA4A}" type="slidenum">
              <a:rPr lang="ru-RU"/>
              <a:pPr/>
              <a:t>‹Nr.›</a:t>
            </a:fld>
            <a:endParaRPr lang="ru-RU"/>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A04638B5-FD7D-48D0-A8B7-2DDDE9297E25}" type="slidenum">
              <a:rPr lang="ru-RU"/>
              <a:pPr/>
              <a:t>‹Nr.›</a:t>
            </a:fld>
            <a:endParaRPr lang="ru-RU"/>
          </a:p>
        </p:txBody>
      </p:sp>
    </p:spTree>
    <p:extLst>
      <p:ext uri="{BB962C8B-B14F-4D97-AF65-F5344CB8AC3E}">
        <p14:creationId xmlns:p14="http://schemas.microsoft.com/office/powerpoint/2010/main" val="307506946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E5095C45-874D-4080-9A51-FE225547C04A}" type="slidenum">
              <a:rPr lang="ru-RU"/>
              <a:pPr/>
              <a:t>‹Nr.›</a:t>
            </a:fld>
            <a:endParaRPr lang="ru-RU"/>
          </a:p>
        </p:txBody>
      </p:sp>
    </p:spTree>
    <p:extLst>
      <p:ext uri="{BB962C8B-B14F-4D97-AF65-F5344CB8AC3E}">
        <p14:creationId xmlns:p14="http://schemas.microsoft.com/office/powerpoint/2010/main" val="791621883"/>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0"/>
            <a:ext cx="8229600" cy="4525963"/>
          </a:xfrm>
          <a:prstGeom prst="rect">
            <a:avLst/>
          </a:prstGeom>
        </p:spPr>
        <p:txBody>
          <a:bodyPr/>
          <a:lstStyle/>
          <a:p>
            <a:endParaRPr lang="de-DE"/>
          </a:p>
        </p:txBody>
      </p:sp>
      <p:sp>
        <p:nvSpPr>
          <p:cNvPr id="4" name="Foliennummernplatzhalter 3"/>
          <p:cNvSpPr>
            <a:spLocks noGrp="1"/>
          </p:cNvSpPr>
          <p:nvPr>
            <p:ph type="sldNum" sz="quarter" idx="10"/>
          </p:nvPr>
        </p:nvSpPr>
        <p:spPr>
          <a:xfrm>
            <a:off x="7239000" y="6561138"/>
            <a:ext cx="1905000" cy="296862"/>
          </a:xfrm>
        </p:spPr>
        <p:txBody>
          <a:bodyPr/>
          <a:lstStyle>
            <a:lvl1pPr>
              <a:defRPr/>
            </a:lvl1pPr>
          </a:lstStyle>
          <a:p>
            <a:fld id="{3B8A0B4F-25AF-4321-9475-3C47BD8578D1}" type="slidenum">
              <a:rPr lang="ru-RU"/>
              <a:pPr/>
              <a:t>‹Nr.›</a:t>
            </a:fld>
            <a:endParaRPr lang="ru-RU"/>
          </a:p>
        </p:txBody>
      </p:sp>
    </p:spTree>
    <p:extLst>
      <p:ext uri="{BB962C8B-B14F-4D97-AF65-F5344CB8AC3E}">
        <p14:creationId xmlns:p14="http://schemas.microsoft.com/office/powerpoint/2010/main" val="159080212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Foliennummernplatzhalter 2"/>
          <p:cNvSpPr>
            <a:spLocks noGrp="1"/>
          </p:cNvSpPr>
          <p:nvPr>
            <p:ph type="sldNum" sz="quarter" idx="10"/>
          </p:nvPr>
        </p:nvSpPr>
        <p:spPr>
          <a:xfrm>
            <a:off x="7239000" y="6561138"/>
            <a:ext cx="1905000" cy="296862"/>
          </a:xfrm>
        </p:spPr>
        <p:txBody>
          <a:bodyPr/>
          <a:lstStyle>
            <a:lvl1pPr>
              <a:defRPr/>
            </a:lvl1pPr>
          </a:lstStyle>
          <a:p>
            <a:fld id="{91D5C9F3-5A7F-4AC3-A5A9-30DAEEC38B85}" type="slidenum">
              <a:rPr lang="ru-RU"/>
              <a:pPr/>
              <a:t>‹Nr.›</a:t>
            </a:fld>
            <a:endParaRPr lang="ru-RU"/>
          </a:p>
        </p:txBody>
      </p:sp>
    </p:spTree>
    <p:extLst>
      <p:ext uri="{BB962C8B-B14F-4D97-AF65-F5344CB8AC3E}">
        <p14:creationId xmlns:p14="http://schemas.microsoft.com/office/powerpoint/2010/main" val="28571890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fld id="{9D9F23D9-25EB-4825-89F9-B8583A709C35}" type="slidenum">
              <a:rPr lang="ru-RU"/>
              <a:pPr/>
              <a:t>‹Nr.›</a:t>
            </a:fld>
            <a:endParaRPr lang="ru-RU"/>
          </a:p>
        </p:txBody>
      </p:sp>
    </p:spTree>
    <p:extLst>
      <p:ext uri="{BB962C8B-B14F-4D97-AF65-F5344CB8AC3E}">
        <p14:creationId xmlns:p14="http://schemas.microsoft.com/office/powerpoint/2010/main" val="288365581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Foliennummernplatzhalter 3"/>
          <p:cNvSpPr>
            <a:spLocks noGrp="1"/>
          </p:cNvSpPr>
          <p:nvPr>
            <p:ph type="sldNum" sz="quarter" idx="10"/>
          </p:nvPr>
        </p:nvSpPr>
        <p:spPr/>
        <p:txBody>
          <a:bodyPr/>
          <a:lstStyle>
            <a:lvl1pPr>
              <a:defRPr/>
            </a:lvl1pPr>
          </a:lstStyle>
          <a:p>
            <a:fld id="{83AF0885-4C9F-492A-A6C3-CBEE1C212AAF}" type="slidenum">
              <a:rPr lang="ru-RU"/>
              <a:pPr/>
              <a:t>‹Nr.›</a:t>
            </a:fld>
            <a:endParaRPr lang="ru-RU"/>
          </a:p>
        </p:txBody>
      </p:sp>
    </p:spTree>
    <p:extLst>
      <p:ext uri="{BB962C8B-B14F-4D97-AF65-F5344CB8AC3E}">
        <p14:creationId xmlns:p14="http://schemas.microsoft.com/office/powerpoint/2010/main" val="161013635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defRPr/>
            </a:lvl1pPr>
          </a:lstStyle>
          <a:p>
            <a:fld id="{336C588F-2EE6-410A-B29C-0F4AE0A5958A}" type="slidenum">
              <a:rPr lang="ru-RU"/>
              <a:pPr/>
              <a:t>‹Nr.›</a:t>
            </a:fld>
            <a:endParaRPr lang="ru-RU"/>
          </a:p>
        </p:txBody>
      </p:sp>
    </p:spTree>
    <p:extLst>
      <p:ext uri="{BB962C8B-B14F-4D97-AF65-F5344CB8AC3E}">
        <p14:creationId xmlns:p14="http://schemas.microsoft.com/office/powerpoint/2010/main" val="128015846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defRPr/>
            </a:lvl1pPr>
          </a:lstStyle>
          <a:p>
            <a:fld id="{F5E85F41-FA6C-47D5-971E-0B076D478071}" type="slidenum">
              <a:rPr lang="ru-RU"/>
              <a:pPr/>
              <a:t>‹Nr.›</a:t>
            </a:fld>
            <a:endParaRPr lang="ru-RU"/>
          </a:p>
        </p:txBody>
      </p:sp>
    </p:spTree>
    <p:extLst>
      <p:ext uri="{BB962C8B-B14F-4D97-AF65-F5344CB8AC3E}">
        <p14:creationId xmlns:p14="http://schemas.microsoft.com/office/powerpoint/2010/main" val="88202722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defRPr/>
            </a:lvl1pPr>
          </a:lstStyle>
          <a:p>
            <a:fld id="{340ADDAD-9D2F-427B-8BE9-15EA8B6973DE}" type="slidenum">
              <a:rPr lang="ru-RU"/>
              <a:pPr/>
              <a:t>‹Nr.›</a:t>
            </a:fld>
            <a:endParaRPr lang="ru-RU"/>
          </a:p>
        </p:txBody>
      </p:sp>
    </p:spTree>
    <p:extLst>
      <p:ext uri="{BB962C8B-B14F-4D97-AF65-F5344CB8AC3E}">
        <p14:creationId xmlns:p14="http://schemas.microsoft.com/office/powerpoint/2010/main" val="192485136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defRPr/>
            </a:lvl1pPr>
          </a:lstStyle>
          <a:p>
            <a:fld id="{2A5FEEF4-D2C3-48AA-89F5-A1EA362ECE1F}" type="slidenum">
              <a:rPr lang="ru-RU"/>
              <a:pPr/>
              <a:t>‹Nr.›</a:t>
            </a:fld>
            <a:endParaRPr lang="ru-RU"/>
          </a:p>
        </p:txBody>
      </p:sp>
    </p:spTree>
    <p:extLst>
      <p:ext uri="{BB962C8B-B14F-4D97-AF65-F5344CB8AC3E}">
        <p14:creationId xmlns:p14="http://schemas.microsoft.com/office/powerpoint/2010/main" val="3125180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CD7236D2-9C7F-41D3-82CF-E96B326A0AB4}" type="slidenum">
              <a:rPr lang="ru-RU"/>
              <a:pPr/>
              <a:t>‹Nr.›</a:t>
            </a:fld>
            <a:endParaRPr lang="ru-RU"/>
          </a:p>
        </p:txBody>
      </p:sp>
    </p:spTree>
    <p:extLst>
      <p:ext uri="{BB962C8B-B14F-4D97-AF65-F5344CB8AC3E}">
        <p14:creationId xmlns:p14="http://schemas.microsoft.com/office/powerpoint/2010/main" val="289163008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Foliennummernplatzhalter 4"/>
          <p:cNvSpPr>
            <a:spLocks noGrp="1"/>
          </p:cNvSpPr>
          <p:nvPr>
            <p:ph type="sldNum" sz="quarter" idx="10"/>
          </p:nvPr>
        </p:nvSpPr>
        <p:spPr/>
        <p:txBody>
          <a:bodyPr/>
          <a:lstStyle>
            <a:lvl1pPr>
              <a:defRPr/>
            </a:lvl1pPr>
          </a:lstStyle>
          <a:p>
            <a:fld id="{A275AC5E-7F27-4CDA-B94A-F4D72ADEC2EF}" type="slidenum">
              <a:rPr lang="ru-RU"/>
              <a:pPr/>
              <a:t>‹Nr.›</a:t>
            </a:fld>
            <a:endParaRPr lang="ru-RU"/>
          </a:p>
        </p:txBody>
      </p:sp>
    </p:spTree>
    <p:extLst>
      <p:ext uri="{BB962C8B-B14F-4D97-AF65-F5344CB8AC3E}">
        <p14:creationId xmlns:p14="http://schemas.microsoft.com/office/powerpoint/2010/main" val="152218067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3.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tile tx="0" ty="0" sx="100000" sy="100000" flip="none" algn="tl"/>
        </a:blipFill>
        <a:effectLst/>
      </p:bgPr>
    </p:bg>
    <p:spTree>
      <p:nvGrpSpPr>
        <p:cNvPr id="1" name=""/>
        <p:cNvGrpSpPr/>
        <p:nvPr/>
      </p:nvGrpSpPr>
      <p:grpSpPr>
        <a:xfrm>
          <a:off x="0" y="0"/>
          <a:ext cx="0" cy="0"/>
          <a:chOff x="0" y="0"/>
          <a:chExt cx="0" cy="0"/>
        </a:xfrm>
      </p:grpSpPr>
      <p:sp>
        <p:nvSpPr>
          <p:cNvPr id="18451" name="Rectangle 19"/>
          <p:cNvSpPr>
            <a:spLocks noGrp="1" noChangeArrowheads="1"/>
          </p:cNvSpPr>
          <p:nvPr>
            <p:ph type="sldNum" sz="quarter" idx="4"/>
          </p:nvPr>
        </p:nvSpPr>
        <p:spPr bwMode="auto">
          <a:xfrm>
            <a:off x="7239000" y="6561138"/>
            <a:ext cx="19050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solidFill>
                  <a:srgbClr val="A50021"/>
                </a:solidFill>
              </a:defRPr>
            </a:lvl1pPr>
          </a:lstStyle>
          <a:p>
            <a:fld id="{3BC39B09-3948-4DAB-A1DD-4FB96F81809E}" type="slidenum">
              <a:rPr lang="ru-RU"/>
              <a:pPr/>
              <a:t>‹Nr.›</a:t>
            </a:fld>
            <a:endParaRPr lang="ru-RU"/>
          </a:p>
        </p:txBody>
      </p:sp>
      <p:sp>
        <p:nvSpPr>
          <p:cNvPr id="18453" name="Rectangle 21"/>
          <p:cNvSpPr>
            <a:spLocks noChangeArrowheads="1"/>
          </p:cNvSpPr>
          <p:nvPr userDrawn="1"/>
        </p:nvSpPr>
        <p:spPr bwMode="auto">
          <a:xfrm>
            <a:off x="4138613" y="3043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graphicFrame>
        <p:nvGraphicFramePr>
          <p:cNvPr id="18457" name="Object 25"/>
          <p:cNvGraphicFramePr>
            <a:graphicFrameLocks noChangeAspect="1"/>
          </p:cNvGraphicFramePr>
          <p:nvPr userDrawn="1"/>
        </p:nvGraphicFramePr>
        <p:xfrm>
          <a:off x="73025" y="73025"/>
          <a:ext cx="682625" cy="692150"/>
        </p:xfrm>
        <a:graphic>
          <a:graphicData uri="http://schemas.openxmlformats.org/presentationml/2006/ole">
            <mc:AlternateContent xmlns:mc="http://schemas.openxmlformats.org/markup-compatibility/2006">
              <mc:Choice xmlns:v="urn:schemas-microsoft-com:vml" Requires="v">
                <p:oleObj spid="_x0000_s18464" name="Документ" r:id="rId17" imgW="705600" imgH="715680" progId="Word.Document.8">
                  <p:embed/>
                </p:oleObj>
              </mc:Choice>
              <mc:Fallback>
                <p:oleObj name="Документ" r:id="rId17" imgW="705600" imgH="715680" progId="Word.Document.8">
                  <p:embed/>
                  <p:pic>
                    <p:nvPicPr>
                      <p:cNvPr id="0" name="Object 2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025" y="73025"/>
                        <a:ext cx="682625" cy="692150"/>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60" name="Rectangle 28"/>
          <p:cNvSpPr>
            <a:spLocks noChangeArrowheads="1"/>
          </p:cNvSpPr>
          <p:nvPr userDrawn="1"/>
        </p:nvSpPr>
        <p:spPr bwMode="auto">
          <a:xfrm>
            <a:off x="323850" y="836613"/>
            <a:ext cx="8485188" cy="5688012"/>
          </a:xfrm>
          <a:prstGeom prst="rect">
            <a:avLst/>
          </a:prstGeom>
          <a:solidFill>
            <a:schemeClr val="bg1"/>
          </a:solidFill>
          <a:ln w="12700" cap="sq">
            <a:solidFill>
              <a:srgbClr val="FFCC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462" name="Rectangle 30"/>
          <p:cNvSpPr>
            <a:spLocks noChangeArrowheads="1"/>
          </p:cNvSpPr>
          <p:nvPr userDrawn="1"/>
        </p:nvSpPr>
        <p:spPr bwMode="auto">
          <a:xfrm>
            <a:off x="644525" y="6477000"/>
            <a:ext cx="6442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1200">
                <a:solidFill>
                  <a:srgbClr val="A50021"/>
                </a:solidFill>
                <a:latin typeface="Arial" charset="0"/>
              </a:rPr>
              <a:t>19</a:t>
            </a:r>
            <a:r>
              <a:rPr lang="en-US" sz="1200" baseline="30000">
                <a:solidFill>
                  <a:srgbClr val="A50021"/>
                </a:solidFill>
                <a:latin typeface="Arial" charset="0"/>
              </a:rPr>
              <a:t>th</a:t>
            </a:r>
            <a:r>
              <a:rPr lang="en-US" sz="1200">
                <a:solidFill>
                  <a:srgbClr val="A50021"/>
                </a:solidFill>
                <a:latin typeface="Arial" charset="0"/>
              </a:rPr>
              <a:t> CEG-SAM meeting    		Pisa, Italy      	March 14-16, 2011</a:t>
            </a:r>
            <a:r>
              <a:rPr lang="ru-RU" sz="1600">
                <a:solidFill>
                  <a:srgbClr val="A50021"/>
                </a:solidFill>
                <a:latin typeface="Arial" charset="0"/>
              </a:rPr>
              <a:t> </a:t>
            </a:r>
          </a:p>
        </p:txBody>
      </p:sp>
      <p:pic>
        <p:nvPicPr>
          <p:cNvPr id="18463" name="Picture 31"/>
          <p:cNvPicPr>
            <a:picLocks noChangeAspect="1" noChangeArrowheads="1"/>
          </p:cNvPicPr>
          <p:nvPr userDrawn="1"/>
        </p:nvPicPr>
        <p:blipFill>
          <a:blip r:embed="rId19" cstate="print">
            <a:extLst>
              <a:ext uri="{28A0092B-C50C-407E-A947-70E740481C1C}">
                <a14:useLocalDpi xmlns:a14="http://schemas.microsoft.com/office/drawing/2010/main" val="0"/>
              </a:ext>
            </a:extLst>
          </a:blip>
          <a:srcRect/>
          <a:stretch>
            <a:fillRect/>
          </a:stretch>
        </p:blipFill>
        <p:spPr bwMode="auto">
          <a:xfrm>
            <a:off x="8388350" y="80963"/>
            <a:ext cx="687388"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CC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SzPct val="75000"/>
        <a:buFont typeface="Monotype Sort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75000"/>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75000"/>
        <a:buFont typeface="Monotype Sort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bg2"/>
        </a:buClr>
        <a:buSzPct val="75000"/>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75000"/>
        <a:buChar char="•"/>
        <a:defRPr sz="2000">
          <a:solidFill>
            <a:schemeClr val="tx1"/>
          </a:solidFill>
          <a:latin typeface="+mn-lt"/>
        </a:defRPr>
      </a:lvl5pPr>
      <a:lvl6pPr marL="2514600" indent="-228600" algn="l" rtl="0" eaLnBrk="0" fontAlgn="base" hangingPunct="0">
        <a:spcBef>
          <a:spcPct val="20000"/>
        </a:spcBef>
        <a:spcAft>
          <a:spcPct val="0"/>
        </a:spcAft>
        <a:buClr>
          <a:schemeClr val="bg2"/>
        </a:buClr>
        <a:buSzPct val="75000"/>
        <a:buChar char="•"/>
        <a:defRPr sz="2000">
          <a:solidFill>
            <a:schemeClr val="tx1"/>
          </a:solidFill>
          <a:latin typeface="+mn-lt"/>
        </a:defRPr>
      </a:lvl6pPr>
      <a:lvl7pPr marL="2971800" indent="-228600" algn="l" rtl="0" eaLnBrk="0" fontAlgn="base" hangingPunct="0">
        <a:spcBef>
          <a:spcPct val="20000"/>
        </a:spcBef>
        <a:spcAft>
          <a:spcPct val="0"/>
        </a:spcAft>
        <a:buClr>
          <a:schemeClr val="bg2"/>
        </a:buClr>
        <a:buSzPct val="75000"/>
        <a:buChar char="•"/>
        <a:defRPr sz="2000">
          <a:solidFill>
            <a:schemeClr val="tx1"/>
          </a:solidFill>
          <a:latin typeface="+mn-lt"/>
        </a:defRPr>
      </a:lvl7pPr>
      <a:lvl8pPr marL="3429000" indent="-228600" algn="l" rtl="0" eaLnBrk="0" fontAlgn="base" hangingPunct="0">
        <a:spcBef>
          <a:spcPct val="20000"/>
        </a:spcBef>
        <a:spcAft>
          <a:spcPct val="0"/>
        </a:spcAft>
        <a:buClr>
          <a:schemeClr val="bg2"/>
        </a:buClr>
        <a:buSzPct val="75000"/>
        <a:buChar char="•"/>
        <a:defRPr sz="2000">
          <a:solidFill>
            <a:schemeClr val="tx1"/>
          </a:solidFill>
          <a:latin typeface="+mn-lt"/>
        </a:defRPr>
      </a:lvl8pPr>
      <a:lvl9pPr marL="3886200" indent="-228600" algn="l" rtl="0" eaLnBrk="0" fontAlgn="base" hangingPunct="0">
        <a:spcBef>
          <a:spcPct val="20000"/>
        </a:spcBef>
        <a:spcAft>
          <a:spcPct val="0"/>
        </a:spcAft>
        <a:buClr>
          <a:schemeClr val="bg2"/>
        </a:buClr>
        <a:buSzPct val="75000"/>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1"/>
          <p:cNvSpPr>
            <a:spLocks noGrp="1"/>
          </p:cNvSpPr>
          <p:nvPr>
            <p:ph type="sldNum" sz="quarter" idx="10"/>
          </p:nvPr>
        </p:nvSpPr>
        <p:spPr/>
        <p:txBody>
          <a:bodyPr/>
          <a:lstStyle/>
          <a:p>
            <a:fld id="{49F3A75A-4436-4014-A578-C1CFF3226643}" type="slidenum">
              <a:rPr lang="ru-RU"/>
              <a:pPr/>
              <a:t>1</a:t>
            </a:fld>
            <a:endParaRPr lang="ru-RU"/>
          </a:p>
        </p:txBody>
      </p:sp>
      <p:sp>
        <p:nvSpPr>
          <p:cNvPr id="402434"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73CBC45-D7D3-4319-9E10-AE848014F3C2}" type="slidenum">
              <a:rPr lang="ru-RU" sz="1400">
                <a:solidFill>
                  <a:srgbClr val="A50021"/>
                </a:solidFill>
              </a:rPr>
              <a:pPr algn="r"/>
              <a:t>1</a:t>
            </a:fld>
            <a:endParaRPr lang="ru-RU" sz="1400">
              <a:solidFill>
                <a:srgbClr val="A50021"/>
              </a:solidFill>
            </a:endParaRPr>
          </a:p>
        </p:txBody>
      </p:sp>
      <p:sp>
        <p:nvSpPr>
          <p:cNvPr id="402435" name="Text Box 5"/>
          <p:cNvSpPr txBox="1">
            <a:spLocks noChangeArrowheads="1"/>
          </p:cNvSpPr>
          <p:nvPr/>
        </p:nvSpPr>
        <p:spPr bwMode="auto">
          <a:xfrm>
            <a:off x="685800" y="1524000"/>
            <a:ext cx="790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endParaRPr lang="ru-RU"/>
          </a:p>
        </p:txBody>
      </p:sp>
      <p:sp>
        <p:nvSpPr>
          <p:cNvPr id="402436" name="Text Box 6"/>
          <p:cNvSpPr txBox="1">
            <a:spLocks noChangeArrowheads="1"/>
          </p:cNvSpPr>
          <p:nvPr/>
        </p:nvSpPr>
        <p:spPr bwMode="auto">
          <a:xfrm>
            <a:off x="647700" y="912813"/>
            <a:ext cx="7848600" cy="543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lnSpc>
                <a:spcPct val="110000"/>
              </a:lnSpc>
              <a:spcBef>
                <a:spcPts val="600"/>
              </a:spcBef>
            </a:pPr>
            <a:r>
              <a:rPr lang="en-US" b="1">
                <a:latin typeface="Arial" charset="0"/>
              </a:rPr>
              <a:t>Progress Report</a:t>
            </a:r>
            <a:r>
              <a:rPr lang="en-US"/>
              <a:t> </a:t>
            </a:r>
            <a:r>
              <a:rPr lang="en-GB" b="1">
                <a:latin typeface="Arial" charset="0"/>
              </a:rPr>
              <a:t>on the ISTC Project # 3876</a:t>
            </a:r>
          </a:p>
          <a:p>
            <a:pPr algn="ctr">
              <a:lnSpc>
                <a:spcPct val="110000"/>
              </a:lnSpc>
              <a:spcBef>
                <a:spcPts val="600"/>
              </a:spcBef>
            </a:pPr>
            <a:r>
              <a:rPr lang="en-GB" b="1">
                <a:solidFill>
                  <a:srgbClr val="003399"/>
                </a:solidFill>
                <a:latin typeface="Arial" charset="0"/>
              </a:rPr>
              <a:t>Thermal Hydraulics of U-Zr-O molten pool under oxidising conditions in multi-scale approach (crucible - bundle - reactor scales) </a:t>
            </a:r>
          </a:p>
          <a:p>
            <a:pPr algn="ctr"/>
            <a:r>
              <a:rPr lang="en-GB">
                <a:latin typeface="Arial" charset="0"/>
              </a:rPr>
              <a:t>Short title:    </a:t>
            </a:r>
            <a:r>
              <a:rPr lang="en-US" b="1">
                <a:solidFill>
                  <a:srgbClr val="003399"/>
                </a:solidFill>
                <a:latin typeface="Arial" charset="0"/>
              </a:rPr>
              <a:t>THOMAS</a:t>
            </a:r>
            <a:endParaRPr lang="en-GB" b="1">
              <a:solidFill>
                <a:srgbClr val="003399"/>
              </a:solidFill>
              <a:latin typeface="Arial" charset="0"/>
            </a:endParaRPr>
          </a:p>
          <a:p>
            <a:pPr algn="ctr"/>
            <a:r>
              <a:rPr lang="en-US">
                <a:solidFill>
                  <a:srgbClr val="003399"/>
                </a:solidFill>
                <a:latin typeface="Arial" charset="0"/>
              </a:rPr>
              <a:t> (</a:t>
            </a:r>
            <a:r>
              <a:rPr lang="en-GB" sz="2000" b="1" u="sng">
                <a:solidFill>
                  <a:srgbClr val="003399"/>
                </a:solidFill>
                <a:latin typeface="Arial" charset="0"/>
              </a:rPr>
              <a:t>T</a:t>
            </a:r>
            <a:r>
              <a:rPr lang="en-GB" sz="2000">
                <a:solidFill>
                  <a:srgbClr val="003399"/>
                </a:solidFill>
                <a:latin typeface="Arial" charset="0"/>
              </a:rPr>
              <a:t>hermal </a:t>
            </a:r>
            <a:r>
              <a:rPr lang="en-GB" sz="2000" b="1" u="sng">
                <a:solidFill>
                  <a:srgbClr val="003399"/>
                </a:solidFill>
                <a:latin typeface="Arial" charset="0"/>
              </a:rPr>
              <a:t>H</a:t>
            </a:r>
            <a:r>
              <a:rPr lang="en-GB" sz="2000">
                <a:solidFill>
                  <a:srgbClr val="003399"/>
                </a:solidFill>
                <a:latin typeface="Arial" charset="0"/>
              </a:rPr>
              <a:t>ydraulics of </a:t>
            </a:r>
            <a:r>
              <a:rPr lang="en-GB" sz="2000" b="1" u="sng">
                <a:solidFill>
                  <a:srgbClr val="003399"/>
                </a:solidFill>
                <a:latin typeface="Arial" charset="0"/>
              </a:rPr>
              <a:t>O</a:t>
            </a:r>
            <a:r>
              <a:rPr lang="en-GB" sz="2000">
                <a:solidFill>
                  <a:srgbClr val="003399"/>
                </a:solidFill>
                <a:latin typeface="Arial" charset="0"/>
              </a:rPr>
              <a:t>xidising </a:t>
            </a:r>
            <a:r>
              <a:rPr lang="en-GB" sz="2000" b="1" u="sng">
                <a:solidFill>
                  <a:srgbClr val="003399"/>
                </a:solidFill>
                <a:latin typeface="Arial" charset="0"/>
              </a:rPr>
              <a:t>M</a:t>
            </a:r>
            <a:r>
              <a:rPr lang="en-GB" sz="2000">
                <a:solidFill>
                  <a:srgbClr val="003399"/>
                </a:solidFill>
                <a:latin typeface="Arial" charset="0"/>
              </a:rPr>
              <a:t>elt in </a:t>
            </a:r>
            <a:r>
              <a:rPr lang="en-GB" sz="2000" b="1" u="sng">
                <a:solidFill>
                  <a:srgbClr val="003399"/>
                </a:solidFill>
                <a:latin typeface="Arial" charset="0"/>
              </a:rPr>
              <a:t>S</a:t>
            </a:r>
            <a:r>
              <a:rPr lang="en-GB" sz="2000">
                <a:solidFill>
                  <a:srgbClr val="003399"/>
                </a:solidFill>
                <a:latin typeface="Arial" charset="0"/>
              </a:rPr>
              <a:t>evere (</a:t>
            </a:r>
            <a:r>
              <a:rPr lang="en-GB" sz="2000">
                <a:solidFill>
                  <a:srgbClr val="003399"/>
                </a:solidFill>
                <a:latin typeface="Arial" charset="0"/>
                <a:sym typeface="Symbol" pitchFamily="18" charset="2"/>
              </a:rPr>
              <a:t></a:t>
            </a:r>
            <a:r>
              <a:rPr lang="en-GB" sz="2000">
                <a:solidFill>
                  <a:srgbClr val="003399"/>
                </a:solidFill>
                <a:latin typeface="Arial" charset="0"/>
              </a:rPr>
              <a:t>) </a:t>
            </a:r>
            <a:r>
              <a:rPr lang="en-GB" sz="2000" b="1" u="sng">
                <a:solidFill>
                  <a:srgbClr val="003399"/>
                </a:solidFill>
                <a:latin typeface="Arial" charset="0"/>
              </a:rPr>
              <a:t>A</a:t>
            </a:r>
            <a:r>
              <a:rPr lang="en-GB" sz="2000">
                <a:solidFill>
                  <a:srgbClr val="003399"/>
                </a:solidFill>
                <a:latin typeface="Arial" charset="0"/>
              </a:rPr>
              <a:t>ccidents</a:t>
            </a:r>
            <a:r>
              <a:rPr lang="en-GB">
                <a:solidFill>
                  <a:srgbClr val="003399"/>
                </a:solidFill>
                <a:latin typeface="Arial" charset="0"/>
              </a:rPr>
              <a:t>)</a:t>
            </a:r>
            <a:r>
              <a:rPr lang="ru-RU">
                <a:solidFill>
                  <a:schemeClr val="accent1"/>
                </a:solidFill>
                <a:latin typeface="Arial" charset="0"/>
              </a:rPr>
              <a:t> </a:t>
            </a:r>
            <a:endParaRPr lang="en-US">
              <a:solidFill>
                <a:schemeClr val="accent1"/>
              </a:solidFill>
              <a:latin typeface="Arial" charset="0"/>
            </a:endParaRPr>
          </a:p>
          <a:p>
            <a:pPr algn="ctr"/>
            <a:endParaRPr lang="en-US">
              <a:solidFill>
                <a:schemeClr val="accent1"/>
              </a:solidFill>
              <a:latin typeface="Arial" charset="0"/>
            </a:endParaRPr>
          </a:p>
          <a:p>
            <a:pPr algn="ctr">
              <a:lnSpc>
                <a:spcPct val="75000"/>
              </a:lnSpc>
            </a:pPr>
            <a:endParaRPr lang="en-US">
              <a:solidFill>
                <a:srgbClr val="003399"/>
              </a:solidFill>
              <a:latin typeface="Arial" charset="0"/>
            </a:endParaRPr>
          </a:p>
          <a:p>
            <a:pPr algn="ctr">
              <a:lnSpc>
                <a:spcPct val="60000"/>
              </a:lnSpc>
            </a:pPr>
            <a:r>
              <a:rPr lang="en-GB" sz="2000" i="1">
                <a:solidFill>
                  <a:srgbClr val="A50021"/>
                </a:solidFill>
                <a:latin typeface="Arial" charset="0"/>
                <a:cs typeface="Times New Roman" pitchFamily="18" charset="0"/>
              </a:rPr>
              <a:t>Presented by</a:t>
            </a:r>
            <a:r>
              <a:rPr lang="en-GB" sz="2000">
                <a:solidFill>
                  <a:srgbClr val="A50021"/>
                </a:solidFill>
                <a:latin typeface="Arial" charset="0"/>
                <a:cs typeface="Times New Roman" pitchFamily="18" charset="0"/>
              </a:rPr>
              <a:t> </a:t>
            </a:r>
          </a:p>
          <a:p>
            <a:pPr algn="ctr">
              <a:lnSpc>
                <a:spcPct val="60000"/>
              </a:lnSpc>
              <a:spcBef>
                <a:spcPct val="50000"/>
              </a:spcBef>
            </a:pPr>
            <a:r>
              <a:rPr lang="en-GB" sz="2000">
                <a:solidFill>
                  <a:srgbClr val="A50021"/>
                </a:solidFill>
                <a:latin typeface="Arial" charset="0"/>
                <a:cs typeface="Times New Roman" pitchFamily="18" charset="0"/>
              </a:rPr>
              <a:t>M.S. Veshchunov (IBRAE)</a:t>
            </a:r>
          </a:p>
          <a:p>
            <a:pPr algn="ctr">
              <a:lnSpc>
                <a:spcPts val="1200"/>
              </a:lnSpc>
              <a:spcBef>
                <a:spcPct val="50000"/>
              </a:spcBef>
            </a:pPr>
            <a:endParaRPr lang="en-GB" sz="2000">
              <a:solidFill>
                <a:srgbClr val="A50021"/>
              </a:solidFill>
              <a:latin typeface="Arial" charset="0"/>
              <a:cs typeface="Times New Roman" pitchFamily="18" charset="0"/>
            </a:endParaRPr>
          </a:p>
          <a:p>
            <a:pPr algn="ctr">
              <a:lnSpc>
                <a:spcPts val="1200"/>
              </a:lnSpc>
              <a:spcBef>
                <a:spcPct val="50000"/>
              </a:spcBef>
            </a:pPr>
            <a:endParaRPr lang="en-US" sz="2000">
              <a:latin typeface="Arial" charset="0"/>
            </a:endParaRPr>
          </a:p>
          <a:p>
            <a:pPr algn="ctr">
              <a:lnSpc>
                <a:spcPts val="1200"/>
              </a:lnSpc>
              <a:spcBef>
                <a:spcPct val="50000"/>
              </a:spcBef>
            </a:pPr>
            <a:endParaRPr lang="en-US" sz="2000">
              <a:latin typeface="Arial" charset="0"/>
            </a:endParaRPr>
          </a:p>
          <a:p>
            <a:pPr algn="ctr">
              <a:lnSpc>
                <a:spcPts val="1200"/>
              </a:lnSpc>
              <a:spcBef>
                <a:spcPct val="50000"/>
              </a:spcBef>
            </a:pPr>
            <a:r>
              <a:rPr lang="en-US" sz="1800">
                <a:latin typeface="Arial" charset="0"/>
              </a:rPr>
              <a:t>19</a:t>
            </a:r>
            <a:r>
              <a:rPr lang="en-US" sz="1800" baseline="30000">
                <a:latin typeface="Arial" charset="0"/>
              </a:rPr>
              <a:t>th</a:t>
            </a:r>
            <a:r>
              <a:rPr lang="en-US" sz="1800">
                <a:latin typeface="Arial" charset="0"/>
              </a:rPr>
              <a:t> Meeting CEG-CM</a:t>
            </a:r>
          </a:p>
          <a:p>
            <a:pPr algn="ctr">
              <a:lnSpc>
                <a:spcPts val="1200"/>
              </a:lnSpc>
              <a:spcBef>
                <a:spcPct val="50000"/>
              </a:spcBef>
            </a:pPr>
            <a:r>
              <a:rPr lang="es-ES" sz="1800">
                <a:latin typeface="Arial" charset="0"/>
              </a:rPr>
              <a:t>Pisa</a:t>
            </a:r>
            <a:r>
              <a:rPr lang="es-ES" sz="1800" b="1">
                <a:latin typeface="Arial" charset="0"/>
              </a:rPr>
              <a:t>,</a:t>
            </a:r>
            <a:r>
              <a:rPr lang="es-ES" sz="1800">
                <a:latin typeface="Arial" charset="0"/>
              </a:rPr>
              <a:t> Italia</a:t>
            </a:r>
          </a:p>
          <a:p>
            <a:pPr algn="ctr"/>
            <a:r>
              <a:rPr lang="en-GB" sz="1800">
                <a:latin typeface="Arial" charset="0"/>
              </a:rPr>
              <a:t>March </a:t>
            </a:r>
            <a:r>
              <a:rPr lang="ru-RU" sz="1800">
                <a:latin typeface="Arial" charset="0"/>
              </a:rPr>
              <a:t>14</a:t>
            </a:r>
            <a:r>
              <a:rPr lang="en-GB" sz="1800">
                <a:latin typeface="Arial" charset="0"/>
              </a:rPr>
              <a:t>-</a:t>
            </a:r>
            <a:r>
              <a:rPr lang="ru-RU" sz="1800">
                <a:latin typeface="Arial" charset="0"/>
              </a:rPr>
              <a:t>16</a:t>
            </a:r>
            <a:r>
              <a:rPr lang="en-GB" sz="1800">
                <a:latin typeface="Arial" charset="0"/>
              </a:rPr>
              <a:t>, 201</a:t>
            </a:r>
            <a:r>
              <a:rPr lang="ru-RU" sz="1800">
                <a:latin typeface="Arial" charset="0"/>
              </a:rPr>
              <a:t>1</a:t>
            </a:r>
            <a:endParaRPr lang="de-DE" sz="1800">
              <a:latin typeface="Arial" charset="0"/>
            </a:endParaRPr>
          </a:p>
        </p:txBody>
      </p:sp>
      <p:sp>
        <p:nvSpPr>
          <p:cNvPr id="402437" name="Rectangle 7"/>
          <p:cNvSpPr>
            <a:spLocks noChangeArrowheads="1"/>
          </p:cNvSpPr>
          <p:nvPr/>
        </p:nvSpPr>
        <p:spPr bwMode="auto">
          <a:xfrm>
            <a:off x="1835150" y="0"/>
            <a:ext cx="578485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r>
              <a:rPr lang="en-GB" b="1">
                <a:solidFill>
                  <a:srgbClr val="A50021"/>
                </a:solidFill>
              </a:rPr>
              <a:t>International Science and Technology Center</a:t>
            </a:r>
            <a:endParaRPr lang="ru-RU" b="1">
              <a:solidFill>
                <a:srgbClr val="A5002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Foliennummernplatzhalter 1"/>
          <p:cNvSpPr>
            <a:spLocks noGrp="1"/>
          </p:cNvSpPr>
          <p:nvPr>
            <p:ph type="sldNum" sz="quarter" idx="10"/>
          </p:nvPr>
        </p:nvSpPr>
        <p:spPr/>
        <p:txBody>
          <a:bodyPr/>
          <a:lstStyle/>
          <a:p>
            <a:fld id="{371DD738-D2C0-4FAB-BCD5-1D35402216F5}" type="slidenum">
              <a:rPr lang="ru-RU"/>
              <a:pPr/>
              <a:t>10</a:t>
            </a:fld>
            <a:endParaRPr lang="ru-RU"/>
          </a:p>
        </p:txBody>
      </p:sp>
      <p:sp>
        <p:nvSpPr>
          <p:cNvPr id="412674"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0695F73-56A1-4367-90CA-07B233941568}" type="slidenum">
              <a:rPr lang="ru-RU" sz="1400">
                <a:solidFill>
                  <a:srgbClr val="A50021"/>
                </a:solidFill>
              </a:rPr>
              <a:pPr algn="r"/>
              <a:t>10</a:t>
            </a:fld>
            <a:endParaRPr lang="ru-RU" sz="1400">
              <a:solidFill>
                <a:srgbClr val="A50021"/>
              </a:solidFill>
            </a:endParaRPr>
          </a:p>
        </p:txBody>
      </p:sp>
      <p:sp>
        <p:nvSpPr>
          <p:cNvPr id="412675" name="Rectangle 2"/>
          <p:cNvSpPr>
            <a:spLocks noGrp="1" noChangeArrowheads="1"/>
          </p:cNvSpPr>
          <p:nvPr>
            <p:ph type="title" idx="4294967295"/>
          </p:nvPr>
        </p:nvSpPr>
        <p:spPr bwMode="auto">
          <a:xfrm>
            <a:off x="1619250" y="188913"/>
            <a:ext cx="5870575" cy="6334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r>
              <a:rPr lang="en-US" sz="3200" b="1">
                <a:solidFill>
                  <a:srgbClr val="A50021"/>
                </a:solidFill>
                <a:latin typeface="Arial" charset="0"/>
              </a:rPr>
              <a:t>Conclusions</a:t>
            </a:r>
            <a:endParaRPr lang="ru-RU" sz="3200" b="1">
              <a:solidFill>
                <a:srgbClr val="A50021"/>
              </a:solidFill>
              <a:latin typeface="Arial" charset="0"/>
            </a:endParaRPr>
          </a:p>
        </p:txBody>
      </p:sp>
      <p:sp>
        <p:nvSpPr>
          <p:cNvPr id="412676" name="Rectangle 3"/>
          <p:cNvSpPr>
            <a:spLocks noGrp="1" noChangeArrowheads="1"/>
          </p:cNvSpPr>
          <p:nvPr>
            <p:ph type="body" idx="4294967295"/>
          </p:nvPr>
        </p:nvSpPr>
        <p:spPr bwMode="auto">
          <a:xfrm>
            <a:off x="341313" y="819150"/>
            <a:ext cx="8461375" cy="55800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87000"/>
              </a:lnSpc>
            </a:pPr>
            <a:r>
              <a:rPr lang="en-US" sz="2000">
                <a:latin typeface="Arial" charset="0"/>
              </a:rPr>
              <a:t>Implementation of the melt-steel oxidation 1-d module in the CONV2D code  for modeling of thermal hydraulic behavior of U-Zr-O melt under oxidizing conditions, was carried out. </a:t>
            </a:r>
          </a:p>
          <a:p>
            <a:pPr algn="just">
              <a:lnSpc>
                <a:spcPct val="87000"/>
              </a:lnSpc>
            </a:pPr>
            <a:r>
              <a:rPr lang="ru-RU" sz="2000">
                <a:latin typeface="Arial" charset="0"/>
              </a:rPr>
              <a:t>The basic comput</a:t>
            </a:r>
            <a:r>
              <a:rPr lang="en-US" sz="2000">
                <a:latin typeface="Arial" charset="0"/>
              </a:rPr>
              <a:t>ation</a:t>
            </a:r>
            <a:r>
              <a:rPr lang="ru-RU" sz="2000">
                <a:latin typeface="Arial" charset="0"/>
              </a:rPr>
              <a:t> cycle </a:t>
            </a:r>
            <a:r>
              <a:rPr lang="en-US" sz="2000">
                <a:latin typeface="Arial" charset="0"/>
              </a:rPr>
              <a:t>of </a:t>
            </a:r>
            <a:r>
              <a:rPr lang="ru-RU" sz="2000">
                <a:latin typeface="Arial" charset="0"/>
              </a:rPr>
              <a:t>C</a:t>
            </a:r>
            <a:r>
              <a:rPr lang="en-US" sz="2000">
                <a:latin typeface="Arial" charset="0"/>
              </a:rPr>
              <a:t>ONV</a:t>
            </a:r>
            <a:r>
              <a:rPr lang="ru-RU" sz="2000">
                <a:latin typeface="Arial" charset="0"/>
              </a:rPr>
              <a:t>2D </a:t>
            </a:r>
            <a:r>
              <a:rPr lang="en-US" sz="2000">
                <a:latin typeface="Arial" charset="0"/>
              </a:rPr>
              <a:t>was modified and supplemented with a </a:t>
            </a:r>
            <a:r>
              <a:rPr lang="ru-RU" sz="2000">
                <a:latin typeface="Arial" charset="0"/>
              </a:rPr>
              <a:t>call </a:t>
            </a:r>
            <a:r>
              <a:rPr lang="en-US" sz="2000">
                <a:latin typeface="Arial" charset="0"/>
              </a:rPr>
              <a:t>to</a:t>
            </a:r>
            <a:r>
              <a:rPr lang="ru-RU" sz="2000">
                <a:latin typeface="Arial" charset="0"/>
              </a:rPr>
              <a:t> the melt-steel oxidation 1-D module</a:t>
            </a:r>
            <a:r>
              <a:rPr lang="en-US" sz="2000">
                <a:latin typeface="Arial" charset="0"/>
              </a:rPr>
              <a:t>.</a:t>
            </a:r>
            <a:endParaRPr lang="en-GB" sz="2000">
              <a:latin typeface="Arial" charset="0"/>
            </a:endParaRPr>
          </a:p>
          <a:p>
            <a:pPr algn="just">
              <a:lnSpc>
                <a:spcPct val="87000"/>
              </a:lnSpc>
            </a:pPr>
            <a:r>
              <a:rPr lang="en-GB" sz="2000">
                <a:latin typeface="Arial" charset="0"/>
              </a:rPr>
              <a:t>The interfaces of the two modules were coordinated: </a:t>
            </a:r>
          </a:p>
          <a:p>
            <a:pPr lvl="1" algn="just">
              <a:lnSpc>
                <a:spcPct val="87000"/>
              </a:lnSpc>
            </a:pPr>
            <a:r>
              <a:rPr lang="en-GB" sz="1800">
                <a:latin typeface="Arial" charset="0"/>
              </a:rPr>
              <a:t>List of necessary input-output parameters for joint operation of the two modules was specified; the interchanging of variables were reduced to uniform standard form (i.e. lack of the common blocks and interior allocation of memory) ;</a:t>
            </a:r>
          </a:p>
          <a:p>
            <a:pPr lvl="1" algn="just">
              <a:lnSpc>
                <a:spcPct val="87000"/>
              </a:lnSpc>
            </a:pPr>
            <a:r>
              <a:rPr lang="en-GB" sz="1800">
                <a:latin typeface="Arial" charset="0"/>
              </a:rPr>
              <a:t>Auxiliary calculation grid </a:t>
            </a:r>
            <a:r>
              <a:rPr lang="en-GB" sz="1800" i="1">
                <a:latin typeface="Arial" charset="0"/>
              </a:rPr>
              <a:t>r - φ</a:t>
            </a:r>
            <a:r>
              <a:rPr lang="en-GB" sz="1800">
                <a:latin typeface="Arial" charset="0"/>
              </a:rPr>
              <a:t> was generated; the subprogram for data transformation from rectangular grid to </a:t>
            </a:r>
            <a:r>
              <a:rPr lang="en-GB" sz="1800" i="1">
                <a:latin typeface="Arial" charset="0"/>
              </a:rPr>
              <a:t>r - φ</a:t>
            </a:r>
            <a:r>
              <a:rPr lang="en-GB" sz="1800">
                <a:latin typeface="Arial" charset="0"/>
              </a:rPr>
              <a:t> grid and back was developed;</a:t>
            </a:r>
            <a:r>
              <a:rPr lang="ru-RU" sz="1800">
                <a:latin typeface="Arial" charset="0"/>
              </a:rPr>
              <a:t> </a:t>
            </a:r>
            <a:endParaRPr lang="en-US" sz="1800">
              <a:latin typeface="Arial" charset="0"/>
            </a:endParaRPr>
          </a:p>
          <a:p>
            <a:pPr lvl="1" algn="just">
              <a:lnSpc>
                <a:spcPct val="87000"/>
              </a:lnSpc>
            </a:pPr>
            <a:r>
              <a:rPr lang="en-GB" sz="1800">
                <a:latin typeface="Arial" charset="0"/>
              </a:rPr>
              <a:t>Adaptation of CONV2D in a part of coordination with the oxidation 1-D module of the grid data was carried out. </a:t>
            </a:r>
            <a:endParaRPr lang="en-US" sz="1800">
              <a:latin typeface="Arial" charset="0"/>
            </a:endParaRPr>
          </a:p>
          <a:p>
            <a:pPr algn="just">
              <a:lnSpc>
                <a:spcPct val="87000"/>
              </a:lnSpc>
            </a:pPr>
            <a:r>
              <a:rPr lang="en-US" sz="2000">
                <a:latin typeface="Arial" charset="0"/>
              </a:rPr>
              <a:t>A simulation of joint work of the melt-steel oxidation 1-D module with the corium melt 2-D thermo-hydraulic code</a:t>
            </a:r>
            <a:r>
              <a:rPr lang="ru-RU" sz="2000">
                <a:latin typeface="Arial" charset="0"/>
              </a:rPr>
              <a:t> </a:t>
            </a:r>
            <a:r>
              <a:rPr lang="en-US" sz="2000">
                <a:latin typeface="Arial" charset="0"/>
              </a:rPr>
              <a:t>was carried out: </a:t>
            </a:r>
          </a:p>
          <a:p>
            <a:pPr lvl="1" algn="just">
              <a:lnSpc>
                <a:spcPct val="87000"/>
              </a:lnSpc>
            </a:pPr>
            <a:r>
              <a:rPr lang="en-US" sz="1800">
                <a:latin typeface="Arial" charset="0"/>
              </a:rPr>
              <a:t>Data from CONV2D were manually transferred to the input desk of the 1-D module and the adequate outcome was received.</a:t>
            </a:r>
          </a:p>
          <a:p>
            <a:pPr algn="just">
              <a:lnSpc>
                <a:spcPct val="87000"/>
              </a:lnSpc>
            </a:pPr>
            <a:r>
              <a:rPr lang="en-US" sz="2000">
                <a:latin typeface="Arial" charset="0"/>
              </a:rPr>
              <a:t>The new code is ready for testing and verification against available experimental data and benchmark tests.</a:t>
            </a:r>
            <a:r>
              <a:rPr lang="ru-RU" sz="2000">
                <a:latin typeface="Arial" charset="0"/>
              </a:rPr>
              <a:t> </a:t>
            </a:r>
            <a:endParaRPr lang="en-US" sz="2000">
              <a:latin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31067A38-0197-4CDE-93B4-C8BC8FB1EB13}" type="slidenum">
              <a:rPr lang="ru-RU"/>
              <a:pPr/>
              <a:t>11</a:t>
            </a:fld>
            <a:endParaRPr lang="ru-RU"/>
          </a:p>
        </p:txBody>
      </p:sp>
      <p:sp>
        <p:nvSpPr>
          <p:cNvPr id="391170" name="Rectangle 2"/>
          <p:cNvSpPr>
            <a:spLocks noGrp="1" noChangeArrowheads="1"/>
          </p:cNvSpPr>
          <p:nvPr>
            <p:ph type="title"/>
          </p:nvPr>
        </p:nvSpPr>
        <p:spPr bwMode="auto">
          <a:xfrm>
            <a:off x="971550" y="0"/>
            <a:ext cx="7200900" cy="5619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800" b="1">
                <a:solidFill>
                  <a:srgbClr val="A50021"/>
                </a:solidFill>
              </a:rPr>
              <a:t>Perspectives: Application of New Code to  Analysis of SA in Fast Reactors</a:t>
            </a:r>
            <a:endParaRPr lang="ru-RU" sz="2800" b="1">
              <a:solidFill>
                <a:srgbClr val="A50021"/>
              </a:solidFill>
            </a:endParaRPr>
          </a:p>
        </p:txBody>
      </p:sp>
      <p:sp>
        <p:nvSpPr>
          <p:cNvPr id="391171" name="Rectangle 3"/>
          <p:cNvSpPr>
            <a:spLocks noChangeArrowheads="1"/>
          </p:cNvSpPr>
          <p:nvPr/>
        </p:nvSpPr>
        <p:spPr bwMode="auto">
          <a:xfrm>
            <a:off x="323850" y="998538"/>
            <a:ext cx="8424863" cy="540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268288" indent="-268288" algn="just">
              <a:spcBef>
                <a:spcPct val="45000"/>
              </a:spcBef>
              <a:buFont typeface="Wingdings" pitchFamily="2" charset="2"/>
              <a:buChar char="Ø"/>
            </a:pPr>
            <a:r>
              <a:rPr lang="en-US" sz="1800">
                <a:latin typeface="Arial" charset="0"/>
              </a:rPr>
              <a:t>Effect of rapid eutectic penetration in vessel steel interacting with hot ceramic material (fuel or crust) is one of the key topics for safety analysis of Fast Reactors </a:t>
            </a:r>
            <a:r>
              <a:rPr lang="en-GB" sz="1800">
                <a:latin typeface="Arial" charset="0"/>
              </a:rPr>
              <a:t>: “</a:t>
            </a:r>
            <a:r>
              <a:rPr lang="en-US" sz="1800" b="1" i="1">
                <a:solidFill>
                  <a:srgbClr val="000099"/>
                </a:solidFill>
              </a:rPr>
              <a:t>The normal melting point of the steel is around 1700 K, but chemical interactions between fuel and the steel components are likely to lower the effective melting temperature of the steel. The rapid eutectic penetration temperature is approximately 1400 K.</a:t>
            </a:r>
            <a:r>
              <a:rPr lang="ru-RU" sz="2000" b="1" i="1">
                <a:solidFill>
                  <a:srgbClr val="000099"/>
                </a:solidFill>
              </a:rPr>
              <a:t> </a:t>
            </a:r>
            <a:r>
              <a:rPr lang="en-US" sz="1800" b="1" i="1">
                <a:solidFill>
                  <a:srgbClr val="000099"/>
                </a:solidFill>
              </a:rPr>
              <a:t>Melt-through of the reactor vessel might occur if direct contact with fuel was established and the vessel cooling was insufficient to maintain the local wall temperature below the effective melting temperature</a:t>
            </a:r>
            <a:r>
              <a:rPr lang="en-US" sz="1800">
                <a:latin typeface="Arial" charset="0"/>
              </a:rPr>
              <a:t>”</a:t>
            </a:r>
            <a:r>
              <a:rPr lang="ru-RU" sz="1800">
                <a:latin typeface="Arial" charset="0"/>
              </a:rPr>
              <a:t> </a:t>
            </a:r>
            <a:r>
              <a:rPr lang="en-US" sz="1800">
                <a:latin typeface="Arial" charset="0"/>
              </a:rPr>
              <a:t>[SA research Review paper for Fast Breeder Reactors, Report ANL-2010]</a:t>
            </a:r>
            <a:endParaRPr lang="en-US" sz="1600">
              <a:latin typeface="Arial" charset="0"/>
            </a:endParaRPr>
          </a:p>
          <a:p>
            <a:pPr marL="268288" indent="-268288" algn="just">
              <a:spcBef>
                <a:spcPct val="45000"/>
              </a:spcBef>
              <a:buFont typeface="Wingdings" pitchFamily="2" charset="2"/>
              <a:buChar char="Ø"/>
            </a:pPr>
            <a:r>
              <a:rPr lang="en-US" sz="1800">
                <a:latin typeface="Arial" charset="0"/>
              </a:rPr>
              <a:t>A similar effect is also important for the meltdown of small bundles in slow-power transients or transients resulting from cooling losses, studied in the French tests SCARABEE,</a:t>
            </a:r>
            <a:r>
              <a:rPr lang="ru-RU"/>
              <a:t> </a:t>
            </a:r>
            <a:r>
              <a:rPr lang="en-US" sz="1800">
                <a:latin typeface="Arial" charset="0"/>
              </a:rPr>
              <a:t>where rapid liquefaction of steel wrapper by U-Zr-O corium was observed</a:t>
            </a:r>
          </a:p>
          <a:p>
            <a:pPr marL="268288" indent="-268288" algn="just">
              <a:spcBef>
                <a:spcPct val="45000"/>
              </a:spcBef>
              <a:buFont typeface="Wingdings" pitchFamily="2" charset="2"/>
              <a:buChar char="Ø"/>
            </a:pPr>
            <a:r>
              <a:rPr lang="en-US" sz="1800">
                <a:latin typeface="Arial" charset="0"/>
              </a:rPr>
              <a:t>METCOR tests provide some important microstructure observations that allow qualitative understanding of the accelerated steel corrosion (via extrusion of eutectic melt) observed also in the integral tests, and quantitative interpretation of the SCARABEE tests observations using the new corrosion model developed in the THOMAS Project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0"/>
          </p:nvPr>
        </p:nvSpPr>
        <p:spPr/>
        <p:txBody>
          <a:bodyPr/>
          <a:lstStyle/>
          <a:p>
            <a:fld id="{6F24A1D0-4CDC-41C8-AA44-F026A786AC2B}" type="slidenum">
              <a:rPr lang="ru-RU"/>
              <a:pPr/>
              <a:t>12</a:t>
            </a:fld>
            <a:endParaRPr lang="ru-RU"/>
          </a:p>
        </p:txBody>
      </p:sp>
      <p:sp>
        <p:nvSpPr>
          <p:cNvPr id="414722" name="Rectangle 2"/>
          <p:cNvSpPr>
            <a:spLocks noGrp="1" noChangeArrowheads="1"/>
          </p:cNvSpPr>
          <p:nvPr>
            <p:ph type="title"/>
          </p:nvPr>
        </p:nvSpPr>
        <p:spPr bwMode="auto">
          <a:xfrm>
            <a:off x="971550" y="130175"/>
            <a:ext cx="7200900" cy="5619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3200" b="1">
                <a:solidFill>
                  <a:srgbClr val="A50021"/>
                </a:solidFill>
              </a:rPr>
              <a:t>SCARABEE tests</a:t>
            </a:r>
            <a:endParaRPr lang="ru-RU" sz="3200" b="1">
              <a:solidFill>
                <a:srgbClr val="A50021"/>
              </a:solidFill>
            </a:endParaRPr>
          </a:p>
        </p:txBody>
      </p:sp>
      <p:pic>
        <p:nvPicPr>
          <p:cNvPr id="41472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908050"/>
            <a:ext cx="4148138"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7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0200" y="1617663"/>
            <a:ext cx="4679950" cy="413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Foliennummernplatzhalter 3"/>
          <p:cNvSpPr>
            <a:spLocks noGrp="1"/>
          </p:cNvSpPr>
          <p:nvPr>
            <p:ph type="sldNum" sz="quarter" idx="10"/>
          </p:nvPr>
        </p:nvSpPr>
        <p:spPr/>
        <p:txBody>
          <a:bodyPr/>
          <a:lstStyle/>
          <a:p>
            <a:fld id="{606A2E47-83BD-48AC-9E33-E164AB3142CD}" type="slidenum">
              <a:rPr lang="ru-RU"/>
              <a:pPr/>
              <a:t>13</a:t>
            </a:fld>
            <a:endParaRPr lang="ru-RU"/>
          </a:p>
        </p:txBody>
      </p:sp>
      <p:sp>
        <p:nvSpPr>
          <p:cNvPr id="342018" name="Text Box 2"/>
          <p:cNvSpPr txBox="1">
            <a:spLocks noChangeArrowheads="1"/>
          </p:cNvSpPr>
          <p:nvPr/>
        </p:nvSpPr>
        <p:spPr bwMode="auto">
          <a:xfrm>
            <a:off x="900113" y="908050"/>
            <a:ext cx="7127875"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buFontTx/>
              <a:buChar char="•"/>
            </a:pPr>
            <a:r>
              <a:rPr lang="en-US">
                <a:solidFill>
                  <a:srgbClr val="003399"/>
                </a:solidFill>
                <a:latin typeface="Arial" charset="0"/>
              </a:rPr>
              <a:t>  “Flowering” mechanism: </a:t>
            </a:r>
          </a:p>
          <a:p>
            <a:pPr lvl="1" algn="l">
              <a:spcBef>
                <a:spcPct val="50000"/>
              </a:spcBef>
            </a:pPr>
            <a:r>
              <a:rPr lang="en-US" sz="2000">
                <a:solidFill>
                  <a:srgbClr val="003399"/>
                </a:solidFill>
                <a:latin typeface="Arial" charset="0"/>
              </a:rPr>
              <a:t>formation of FeO/crust eutectic melt and its extrusion (or “drainage”) through the crust</a:t>
            </a:r>
            <a:endParaRPr lang="ru-RU" sz="1600">
              <a:solidFill>
                <a:srgbClr val="003399"/>
              </a:solidFill>
              <a:latin typeface="Arial" charset="0"/>
            </a:endParaRPr>
          </a:p>
        </p:txBody>
      </p:sp>
      <p:sp>
        <p:nvSpPr>
          <p:cNvPr id="342019" name="Rectangle 3"/>
          <p:cNvSpPr>
            <a:spLocks noGrp="1" noChangeArrowheads="1"/>
          </p:cNvSpPr>
          <p:nvPr>
            <p:ph type="title"/>
          </p:nvPr>
        </p:nvSpPr>
        <p:spPr bwMode="auto">
          <a:xfrm>
            <a:off x="1187450" y="0"/>
            <a:ext cx="6769100" cy="83661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400">
                <a:solidFill>
                  <a:srgbClr val="A50021"/>
                </a:solidFill>
                <a:latin typeface="Arial" charset="0"/>
              </a:rPr>
              <a:t>Physical mechanisms of enhanced SS corrosion at high temperatures</a:t>
            </a:r>
            <a:endParaRPr lang="ru-RU" sz="2000">
              <a:solidFill>
                <a:srgbClr val="A50021"/>
              </a:solidFill>
              <a:latin typeface="Arial" charset="0"/>
            </a:endParaRPr>
          </a:p>
        </p:txBody>
      </p:sp>
      <p:sp>
        <p:nvSpPr>
          <p:cNvPr id="342022" name="AutoShape 6"/>
          <p:cNvSpPr>
            <a:spLocks noChangeAspect="1" noChangeArrowheads="1"/>
          </p:cNvSpPr>
          <p:nvPr/>
        </p:nvSpPr>
        <p:spPr bwMode="auto">
          <a:xfrm>
            <a:off x="323850" y="1341438"/>
            <a:ext cx="58293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342104" name="Text Box 88"/>
          <p:cNvSpPr txBox="1">
            <a:spLocks noChangeArrowheads="1"/>
          </p:cNvSpPr>
          <p:nvPr/>
        </p:nvSpPr>
        <p:spPr bwMode="auto">
          <a:xfrm>
            <a:off x="684213" y="6021388"/>
            <a:ext cx="36718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latin typeface="Arial" charset="0"/>
              </a:rPr>
              <a:t>Low temperatures</a:t>
            </a:r>
            <a:endParaRPr lang="ru-RU" sz="2000">
              <a:latin typeface="Arial" charset="0"/>
            </a:endParaRPr>
          </a:p>
        </p:txBody>
      </p:sp>
      <p:sp>
        <p:nvSpPr>
          <p:cNvPr id="342105" name="Text Box 89"/>
          <p:cNvSpPr txBox="1">
            <a:spLocks noChangeArrowheads="1"/>
          </p:cNvSpPr>
          <p:nvPr/>
        </p:nvSpPr>
        <p:spPr bwMode="auto">
          <a:xfrm>
            <a:off x="4932363" y="6021388"/>
            <a:ext cx="36718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latin typeface="Arial" charset="0"/>
              </a:rPr>
              <a:t>High temperatures</a:t>
            </a:r>
            <a:endParaRPr lang="ru-RU" sz="2000">
              <a:latin typeface="Arial" charset="0"/>
            </a:endParaRPr>
          </a:p>
        </p:txBody>
      </p:sp>
      <p:sp>
        <p:nvSpPr>
          <p:cNvPr id="342023" name="Rectangle 7"/>
          <p:cNvSpPr>
            <a:spLocks noChangeArrowheads="1"/>
          </p:cNvSpPr>
          <p:nvPr/>
        </p:nvSpPr>
        <p:spPr bwMode="auto">
          <a:xfrm>
            <a:off x="1131888" y="4787900"/>
            <a:ext cx="2324100" cy="409575"/>
          </a:xfrm>
          <a:prstGeom prst="rect">
            <a:avLst/>
          </a:prstGeom>
          <a:pattFill prst="dashVert">
            <a:fgClr>
              <a:srgbClr val="000000"/>
            </a:fgClr>
            <a:bgClr>
              <a:srgbClr val="FFFFFF"/>
            </a:bgClr>
          </a:pattFill>
          <a:ln w="9525">
            <a:solidFill>
              <a:srgbClr val="000000"/>
            </a:solidFill>
            <a:miter lim="800000"/>
            <a:headEnd/>
            <a:tailEnd/>
          </a:ln>
        </p:spPr>
        <p:txBody>
          <a:bodyPr/>
          <a:lstStyle/>
          <a:p>
            <a:endParaRPr lang="de-DE"/>
          </a:p>
        </p:txBody>
      </p:sp>
      <p:sp>
        <p:nvSpPr>
          <p:cNvPr id="342024" name="Rectangle 8" descr="10%"/>
          <p:cNvSpPr>
            <a:spLocks noChangeArrowheads="1"/>
          </p:cNvSpPr>
          <p:nvPr/>
        </p:nvSpPr>
        <p:spPr bwMode="auto">
          <a:xfrm>
            <a:off x="1131888" y="4175125"/>
            <a:ext cx="2324100" cy="612775"/>
          </a:xfrm>
          <a:prstGeom prst="rect">
            <a:avLst/>
          </a:prstGeom>
          <a:pattFill prst="pct10">
            <a:fgClr>
              <a:srgbClr val="000000"/>
            </a:fgClr>
            <a:bgClr>
              <a:srgbClr val="FFFFFF"/>
            </a:bgClr>
          </a:pattFill>
          <a:ln w="9525">
            <a:solidFill>
              <a:srgbClr val="000000"/>
            </a:solidFill>
            <a:miter lim="800000"/>
            <a:headEnd/>
            <a:tailEnd/>
          </a:ln>
        </p:spPr>
        <p:txBody>
          <a:bodyPr/>
          <a:lstStyle/>
          <a:p>
            <a:endParaRPr lang="de-DE"/>
          </a:p>
        </p:txBody>
      </p:sp>
      <p:sp>
        <p:nvSpPr>
          <p:cNvPr id="342025" name="Rectangle 9" descr="Светлый диагональный 2"/>
          <p:cNvSpPr>
            <a:spLocks noChangeArrowheads="1"/>
          </p:cNvSpPr>
          <p:nvPr/>
        </p:nvSpPr>
        <p:spPr bwMode="auto">
          <a:xfrm>
            <a:off x="1131888" y="3357563"/>
            <a:ext cx="2324100" cy="817562"/>
          </a:xfrm>
          <a:prstGeom prst="rect">
            <a:avLst/>
          </a:prstGeom>
          <a:pattFill prst="ltUpDiag">
            <a:fgClr>
              <a:srgbClr val="808080"/>
            </a:fgClr>
            <a:bgClr>
              <a:srgbClr val="FFFFFF"/>
            </a:bgClr>
          </a:pattFill>
          <a:ln w="9525">
            <a:solidFill>
              <a:srgbClr val="000000"/>
            </a:solidFill>
            <a:miter lim="800000"/>
            <a:headEnd/>
            <a:tailEnd/>
          </a:ln>
        </p:spPr>
        <p:txBody>
          <a:bodyPr/>
          <a:lstStyle/>
          <a:p>
            <a:endParaRPr lang="de-DE"/>
          </a:p>
        </p:txBody>
      </p:sp>
      <p:sp>
        <p:nvSpPr>
          <p:cNvPr id="342026" name="Rectangle 10" descr="Волны"/>
          <p:cNvSpPr>
            <a:spLocks noChangeArrowheads="1"/>
          </p:cNvSpPr>
          <p:nvPr/>
        </p:nvSpPr>
        <p:spPr bwMode="auto">
          <a:xfrm>
            <a:off x="1131888" y="2540000"/>
            <a:ext cx="2324100" cy="817563"/>
          </a:xfrm>
          <a:prstGeom prst="rect">
            <a:avLst/>
          </a:prstGeom>
          <a:pattFill prst="wave">
            <a:fgClr>
              <a:srgbClr val="808080"/>
            </a:fgClr>
            <a:bgClr>
              <a:srgbClr val="FFFFFF"/>
            </a:bgClr>
          </a:pattFill>
          <a:ln w="9525">
            <a:solidFill>
              <a:srgbClr val="000000"/>
            </a:solidFill>
            <a:miter lim="800000"/>
            <a:headEnd/>
            <a:tailEnd/>
          </a:ln>
        </p:spPr>
        <p:txBody>
          <a:bodyPr/>
          <a:lstStyle/>
          <a:p>
            <a:endParaRPr lang="de-DE"/>
          </a:p>
        </p:txBody>
      </p:sp>
      <p:sp>
        <p:nvSpPr>
          <p:cNvPr id="342027" name="Rectangle 11"/>
          <p:cNvSpPr>
            <a:spLocks noChangeArrowheads="1"/>
          </p:cNvSpPr>
          <p:nvPr/>
        </p:nvSpPr>
        <p:spPr bwMode="auto">
          <a:xfrm>
            <a:off x="728663" y="2336800"/>
            <a:ext cx="3130550" cy="3063875"/>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28" name="Rectangle 12"/>
          <p:cNvSpPr>
            <a:spLocks noChangeArrowheads="1"/>
          </p:cNvSpPr>
          <p:nvPr/>
        </p:nvSpPr>
        <p:spPr bwMode="auto">
          <a:xfrm>
            <a:off x="1131888" y="2336800"/>
            <a:ext cx="2324100" cy="203200"/>
          </a:xfrm>
          <a:prstGeom prst="rect">
            <a:avLst/>
          </a:prstGeom>
          <a:solidFill>
            <a:srgbClr val="FFFFFF"/>
          </a:solidFill>
          <a:ln w="9525">
            <a:solidFill>
              <a:srgbClr val="000000"/>
            </a:solidFill>
            <a:miter lim="800000"/>
            <a:headEnd/>
            <a:tailEnd/>
          </a:ln>
        </p:spPr>
        <p:txBody>
          <a:bodyPr/>
          <a:lstStyle/>
          <a:p>
            <a:endParaRPr lang="de-DE"/>
          </a:p>
        </p:txBody>
      </p:sp>
      <p:sp>
        <p:nvSpPr>
          <p:cNvPr id="342029" name="Rectangle 13"/>
          <p:cNvSpPr>
            <a:spLocks noChangeArrowheads="1"/>
          </p:cNvSpPr>
          <p:nvPr/>
        </p:nvSpPr>
        <p:spPr bwMode="auto">
          <a:xfrm>
            <a:off x="1131888" y="2144713"/>
            <a:ext cx="2324100" cy="204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342030" name="Line 14"/>
          <p:cNvSpPr>
            <a:spLocks noChangeShapeType="1"/>
          </p:cNvSpPr>
          <p:nvPr/>
        </p:nvSpPr>
        <p:spPr bwMode="auto">
          <a:xfrm>
            <a:off x="1131888" y="4583113"/>
            <a:ext cx="2324100" cy="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31" name="AutoShape 15"/>
          <p:cNvSpPr>
            <a:spLocks noChangeArrowheads="1"/>
          </p:cNvSpPr>
          <p:nvPr/>
        </p:nvSpPr>
        <p:spPr bwMode="auto">
          <a:xfrm>
            <a:off x="2243138" y="4175125"/>
            <a:ext cx="201612" cy="204788"/>
          </a:xfrm>
          <a:prstGeom prst="downArrow">
            <a:avLst>
              <a:gd name="adj1" fmla="val 50000"/>
              <a:gd name="adj2" fmla="val 25394"/>
            </a:avLst>
          </a:prstGeom>
          <a:solidFill>
            <a:srgbClr val="FFFFFF"/>
          </a:solidFill>
          <a:ln w="9525">
            <a:solidFill>
              <a:srgbClr val="000000"/>
            </a:solidFill>
            <a:miter lim="800000"/>
            <a:headEnd/>
            <a:tailEnd/>
          </a:ln>
        </p:spPr>
        <p:txBody>
          <a:bodyPr/>
          <a:lstStyle/>
          <a:p>
            <a:endParaRPr lang="de-DE"/>
          </a:p>
        </p:txBody>
      </p:sp>
      <p:sp>
        <p:nvSpPr>
          <p:cNvPr id="342032" name="AutoShape 16"/>
          <p:cNvSpPr>
            <a:spLocks noChangeArrowheads="1"/>
          </p:cNvSpPr>
          <p:nvPr/>
        </p:nvSpPr>
        <p:spPr bwMode="auto">
          <a:xfrm>
            <a:off x="2243138" y="4583113"/>
            <a:ext cx="201612" cy="204787"/>
          </a:xfrm>
          <a:prstGeom prst="upArrow">
            <a:avLst>
              <a:gd name="adj1" fmla="val 50000"/>
              <a:gd name="adj2" fmla="val 25394"/>
            </a:avLst>
          </a:prstGeom>
          <a:solidFill>
            <a:srgbClr val="FFFFFF"/>
          </a:solidFill>
          <a:ln w="9525">
            <a:solidFill>
              <a:srgbClr val="000000"/>
            </a:solidFill>
            <a:miter lim="800000"/>
            <a:headEnd/>
            <a:tailEnd/>
          </a:ln>
        </p:spPr>
        <p:txBody>
          <a:bodyPr/>
          <a:lstStyle/>
          <a:p>
            <a:endParaRPr lang="de-DE"/>
          </a:p>
        </p:txBody>
      </p:sp>
      <p:sp>
        <p:nvSpPr>
          <p:cNvPr id="342033" name="Text Box 17"/>
          <p:cNvSpPr txBox="1">
            <a:spLocks noChangeArrowheads="1"/>
          </p:cNvSpPr>
          <p:nvPr/>
        </p:nvSpPr>
        <p:spPr bwMode="auto">
          <a:xfrm>
            <a:off x="2747963" y="2779713"/>
            <a:ext cx="504825" cy="271462"/>
          </a:xfrm>
          <a:prstGeom prst="rect">
            <a:avLst/>
          </a:prstGeom>
          <a:solidFill>
            <a:srgbClr val="FFFFFF"/>
          </a:solidFill>
          <a:ln w="9525">
            <a:solidFill>
              <a:srgbClr val="000000"/>
            </a:solidFill>
            <a:miter lim="800000"/>
            <a:headEnd/>
            <a:tailEnd/>
          </a:ln>
        </p:spPr>
        <p:txBody>
          <a:bodyPr/>
          <a:lstStyle/>
          <a:p>
            <a:pPr algn="l"/>
            <a:r>
              <a:rPr lang="en-US" sz="1200"/>
              <a:t>Melt</a:t>
            </a:r>
            <a:endParaRPr lang="ru-RU"/>
          </a:p>
        </p:txBody>
      </p:sp>
      <p:sp>
        <p:nvSpPr>
          <p:cNvPr id="342034" name="Text Box 18"/>
          <p:cNvSpPr txBox="1">
            <a:spLocks noChangeArrowheads="1"/>
          </p:cNvSpPr>
          <p:nvPr/>
        </p:nvSpPr>
        <p:spPr bwMode="auto">
          <a:xfrm>
            <a:off x="2747963" y="3500438"/>
            <a:ext cx="600075" cy="266700"/>
          </a:xfrm>
          <a:prstGeom prst="rect">
            <a:avLst/>
          </a:prstGeom>
          <a:solidFill>
            <a:srgbClr val="FFFFFF"/>
          </a:solidFill>
          <a:ln w="9525">
            <a:solidFill>
              <a:srgbClr val="000000"/>
            </a:solidFill>
            <a:miter lim="800000"/>
            <a:headEnd/>
            <a:tailEnd/>
          </a:ln>
        </p:spPr>
        <p:txBody>
          <a:bodyPr/>
          <a:lstStyle/>
          <a:p>
            <a:pPr algn="l"/>
            <a:r>
              <a:rPr lang="en-US" sz="1200"/>
              <a:t>Crust</a:t>
            </a:r>
            <a:endParaRPr lang="ru-RU"/>
          </a:p>
        </p:txBody>
      </p:sp>
      <p:sp>
        <p:nvSpPr>
          <p:cNvPr id="342035" name="Text Box 19"/>
          <p:cNvSpPr txBox="1">
            <a:spLocks noChangeArrowheads="1"/>
          </p:cNvSpPr>
          <p:nvPr/>
        </p:nvSpPr>
        <p:spPr bwMode="auto">
          <a:xfrm>
            <a:off x="2747963" y="4276725"/>
            <a:ext cx="600075" cy="231775"/>
          </a:xfrm>
          <a:prstGeom prst="rect">
            <a:avLst/>
          </a:prstGeom>
          <a:solidFill>
            <a:srgbClr val="FFFFFF"/>
          </a:solidFill>
          <a:ln w="9525">
            <a:solidFill>
              <a:srgbClr val="000000"/>
            </a:solidFill>
            <a:miter lim="800000"/>
            <a:headEnd/>
            <a:tailEnd/>
          </a:ln>
        </p:spPr>
        <p:txBody>
          <a:bodyPr/>
          <a:lstStyle/>
          <a:p>
            <a:r>
              <a:rPr lang="en-US" sz="1200"/>
              <a:t>FeO</a:t>
            </a:r>
            <a:endParaRPr lang="ru-RU"/>
          </a:p>
        </p:txBody>
      </p:sp>
      <p:sp>
        <p:nvSpPr>
          <p:cNvPr id="342036" name="Line 20"/>
          <p:cNvSpPr>
            <a:spLocks noChangeShapeType="1"/>
          </p:cNvSpPr>
          <p:nvPr/>
        </p:nvSpPr>
        <p:spPr bwMode="auto">
          <a:xfrm flipH="1">
            <a:off x="323850" y="4583113"/>
            <a:ext cx="808038"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37" name="Text Box 21"/>
          <p:cNvSpPr txBox="1">
            <a:spLocks noChangeArrowheads="1"/>
          </p:cNvSpPr>
          <p:nvPr/>
        </p:nvSpPr>
        <p:spPr bwMode="auto">
          <a:xfrm>
            <a:off x="525463" y="5481638"/>
            <a:ext cx="1819275" cy="539750"/>
          </a:xfrm>
          <a:prstGeom prst="rect">
            <a:avLst/>
          </a:prstGeom>
          <a:solidFill>
            <a:srgbClr val="FFFFFF"/>
          </a:solidFill>
          <a:ln w="9525">
            <a:solidFill>
              <a:srgbClr val="000000"/>
            </a:solidFill>
            <a:miter lim="800000"/>
            <a:headEnd/>
            <a:tailEnd/>
          </a:ln>
        </p:spPr>
        <p:txBody>
          <a:bodyPr/>
          <a:lstStyle/>
          <a:p>
            <a:pPr algn="l"/>
            <a:r>
              <a:rPr lang="en-US" sz="1400"/>
              <a:t>Initial position of Fe boundary</a:t>
            </a:r>
            <a:endParaRPr lang="ru-RU" sz="1400"/>
          </a:p>
        </p:txBody>
      </p:sp>
      <p:sp>
        <p:nvSpPr>
          <p:cNvPr id="342038" name="Line 22"/>
          <p:cNvSpPr>
            <a:spLocks noChangeShapeType="1"/>
          </p:cNvSpPr>
          <p:nvPr/>
        </p:nvSpPr>
        <p:spPr bwMode="auto">
          <a:xfrm>
            <a:off x="323850" y="4583113"/>
            <a:ext cx="0" cy="112395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39" name="Line 23"/>
          <p:cNvSpPr>
            <a:spLocks noChangeShapeType="1"/>
          </p:cNvSpPr>
          <p:nvPr/>
        </p:nvSpPr>
        <p:spPr bwMode="auto">
          <a:xfrm>
            <a:off x="323850" y="5707063"/>
            <a:ext cx="201613"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40" name="Line 24"/>
          <p:cNvSpPr>
            <a:spLocks noChangeShapeType="1"/>
          </p:cNvSpPr>
          <p:nvPr/>
        </p:nvSpPr>
        <p:spPr bwMode="auto">
          <a:xfrm flipV="1">
            <a:off x="3455988" y="4725988"/>
            <a:ext cx="539750" cy="61912"/>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41" name="Line 25"/>
          <p:cNvSpPr>
            <a:spLocks noChangeShapeType="1"/>
          </p:cNvSpPr>
          <p:nvPr/>
        </p:nvSpPr>
        <p:spPr bwMode="auto">
          <a:xfrm>
            <a:off x="3455988" y="4175125"/>
            <a:ext cx="539750" cy="4603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42" name="Line 26"/>
          <p:cNvSpPr>
            <a:spLocks noChangeShapeType="1"/>
          </p:cNvSpPr>
          <p:nvPr/>
        </p:nvSpPr>
        <p:spPr bwMode="auto">
          <a:xfrm>
            <a:off x="3455988" y="3357563"/>
            <a:ext cx="611187" cy="7143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43" name="Text Box 27"/>
          <p:cNvSpPr txBox="1">
            <a:spLocks noChangeArrowheads="1"/>
          </p:cNvSpPr>
          <p:nvPr/>
        </p:nvSpPr>
        <p:spPr bwMode="auto">
          <a:xfrm>
            <a:off x="3995738" y="4208463"/>
            <a:ext cx="1190625" cy="508000"/>
          </a:xfrm>
          <a:prstGeom prst="rect">
            <a:avLst/>
          </a:prstGeom>
          <a:solidFill>
            <a:srgbClr val="FFFFFF"/>
          </a:solidFill>
          <a:ln w="9525">
            <a:solidFill>
              <a:srgbClr val="000000"/>
            </a:solidFill>
            <a:miter lim="800000"/>
            <a:headEnd/>
            <a:tailEnd/>
          </a:ln>
        </p:spPr>
        <p:txBody>
          <a:bodyPr/>
          <a:lstStyle/>
          <a:p>
            <a:r>
              <a:rPr lang="en-US" sz="1400"/>
              <a:t>Compressive stresses</a:t>
            </a:r>
            <a:endParaRPr lang="ru-RU" sz="1400"/>
          </a:p>
        </p:txBody>
      </p:sp>
      <p:sp>
        <p:nvSpPr>
          <p:cNvPr id="342044" name="Text Box 28"/>
          <p:cNvSpPr txBox="1">
            <a:spLocks noChangeArrowheads="1"/>
          </p:cNvSpPr>
          <p:nvPr/>
        </p:nvSpPr>
        <p:spPr bwMode="auto">
          <a:xfrm>
            <a:off x="4067175" y="3433763"/>
            <a:ext cx="1004888" cy="536575"/>
          </a:xfrm>
          <a:prstGeom prst="rect">
            <a:avLst/>
          </a:prstGeom>
          <a:solidFill>
            <a:srgbClr val="FFFFFF"/>
          </a:solidFill>
          <a:ln w="9525">
            <a:solidFill>
              <a:srgbClr val="000000"/>
            </a:solidFill>
            <a:miter lim="800000"/>
            <a:headEnd/>
            <a:tailEnd/>
          </a:ln>
        </p:spPr>
        <p:txBody>
          <a:bodyPr/>
          <a:lstStyle/>
          <a:p>
            <a:r>
              <a:rPr lang="en-US" sz="1400"/>
              <a:t>Tensile stresses</a:t>
            </a:r>
            <a:endParaRPr lang="ru-RU" sz="1400"/>
          </a:p>
        </p:txBody>
      </p:sp>
      <p:sp>
        <p:nvSpPr>
          <p:cNvPr id="342045" name="Freeform 29"/>
          <p:cNvSpPr>
            <a:spLocks/>
          </p:cNvSpPr>
          <p:nvPr/>
        </p:nvSpPr>
        <p:spPr bwMode="auto">
          <a:xfrm>
            <a:off x="1404938" y="3381375"/>
            <a:ext cx="168275" cy="790575"/>
          </a:xfrm>
          <a:custGeom>
            <a:avLst/>
            <a:gdLst>
              <a:gd name="T0" fmla="*/ 201 w 301"/>
              <a:gd name="T1" fmla="*/ 1392 h 1392"/>
              <a:gd name="T2" fmla="*/ 177 w 301"/>
              <a:gd name="T3" fmla="*/ 1296 h 1392"/>
              <a:gd name="T4" fmla="*/ 105 w 301"/>
              <a:gd name="T5" fmla="*/ 1188 h 1392"/>
              <a:gd name="T6" fmla="*/ 57 w 301"/>
              <a:gd name="T7" fmla="*/ 1128 h 1392"/>
              <a:gd name="T8" fmla="*/ 33 w 301"/>
              <a:gd name="T9" fmla="*/ 1092 h 1392"/>
              <a:gd name="T10" fmla="*/ 9 w 301"/>
              <a:gd name="T11" fmla="*/ 1020 h 1392"/>
              <a:gd name="T12" fmla="*/ 93 w 301"/>
              <a:gd name="T13" fmla="*/ 768 h 1392"/>
              <a:gd name="T14" fmla="*/ 237 w 301"/>
              <a:gd name="T15" fmla="*/ 648 h 1392"/>
              <a:gd name="T16" fmla="*/ 213 w 301"/>
              <a:gd name="T17" fmla="*/ 372 h 1392"/>
              <a:gd name="T18" fmla="*/ 189 w 301"/>
              <a:gd name="T19" fmla="*/ 336 h 1392"/>
              <a:gd name="T20" fmla="*/ 153 w 301"/>
              <a:gd name="T21" fmla="*/ 312 h 1392"/>
              <a:gd name="T22" fmla="*/ 69 w 301"/>
              <a:gd name="T23" fmla="*/ 168 h 1392"/>
              <a:gd name="T24" fmla="*/ 93 w 301"/>
              <a:gd name="T25" fmla="*/ 0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392">
                <a:moveTo>
                  <a:pt x="201" y="1392"/>
                </a:moveTo>
                <a:cubicBezTo>
                  <a:pt x="198" y="1375"/>
                  <a:pt x="189" y="1317"/>
                  <a:pt x="177" y="1296"/>
                </a:cubicBezTo>
                <a:cubicBezTo>
                  <a:pt x="156" y="1258"/>
                  <a:pt x="119" y="1229"/>
                  <a:pt x="105" y="1188"/>
                </a:cubicBezTo>
                <a:cubicBezTo>
                  <a:pt x="88" y="1138"/>
                  <a:pt x="104" y="1159"/>
                  <a:pt x="57" y="1128"/>
                </a:cubicBezTo>
                <a:cubicBezTo>
                  <a:pt x="49" y="1116"/>
                  <a:pt x="39" y="1105"/>
                  <a:pt x="33" y="1092"/>
                </a:cubicBezTo>
                <a:cubicBezTo>
                  <a:pt x="23" y="1069"/>
                  <a:pt x="9" y="1020"/>
                  <a:pt x="9" y="1020"/>
                </a:cubicBezTo>
                <a:cubicBezTo>
                  <a:pt x="14" y="945"/>
                  <a:pt x="0" y="799"/>
                  <a:pt x="93" y="768"/>
                </a:cubicBezTo>
                <a:cubicBezTo>
                  <a:pt x="136" y="725"/>
                  <a:pt x="186" y="682"/>
                  <a:pt x="237" y="648"/>
                </a:cubicBezTo>
                <a:cubicBezTo>
                  <a:pt x="293" y="565"/>
                  <a:pt x="301" y="431"/>
                  <a:pt x="213" y="372"/>
                </a:cubicBezTo>
                <a:cubicBezTo>
                  <a:pt x="205" y="360"/>
                  <a:pt x="199" y="346"/>
                  <a:pt x="189" y="336"/>
                </a:cubicBezTo>
                <a:cubicBezTo>
                  <a:pt x="179" y="326"/>
                  <a:pt x="162" y="323"/>
                  <a:pt x="153" y="312"/>
                </a:cubicBezTo>
                <a:cubicBezTo>
                  <a:pt x="111" y="264"/>
                  <a:pt x="103" y="218"/>
                  <a:pt x="69" y="168"/>
                </a:cubicBezTo>
                <a:cubicBezTo>
                  <a:pt x="82" y="15"/>
                  <a:pt x="59" y="67"/>
                  <a:pt x="93"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46" name="Freeform 30"/>
          <p:cNvSpPr>
            <a:spLocks/>
          </p:cNvSpPr>
          <p:nvPr/>
        </p:nvSpPr>
        <p:spPr bwMode="auto">
          <a:xfrm>
            <a:off x="1952625" y="3367088"/>
            <a:ext cx="188913" cy="790575"/>
          </a:xfrm>
          <a:custGeom>
            <a:avLst/>
            <a:gdLst>
              <a:gd name="T0" fmla="*/ 103 w 337"/>
              <a:gd name="T1" fmla="*/ 1392 h 1392"/>
              <a:gd name="T2" fmla="*/ 7 w 337"/>
              <a:gd name="T3" fmla="*/ 1212 h 1392"/>
              <a:gd name="T4" fmla="*/ 127 w 337"/>
              <a:gd name="T5" fmla="*/ 948 h 1392"/>
              <a:gd name="T6" fmla="*/ 163 w 337"/>
              <a:gd name="T7" fmla="*/ 804 h 1392"/>
              <a:gd name="T8" fmla="*/ 199 w 337"/>
              <a:gd name="T9" fmla="*/ 780 h 1392"/>
              <a:gd name="T10" fmla="*/ 235 w 337"/>
              <a:gd name="T11" fmla="*/ 744 h 1392"/>
              <a:gd name="T12" fmla="*/ 307 w 337"/>
              <a:gd name="T13" fmla="*/ 720 h 1392"/>
              <a:gd name="T14" fmla="*/ 223 w 337"/>
              <a:gd name="T15" fmla="*/ 504 h 1392"/>
              <a:gd name="T16" fmla="*/ 199 w 337"/>
              <a:gd name="T17" fmla="*/ 468 h 1392"/>
              <a:gd name="T18" fmla="*/ 163 w 337"/>
              <a:gd name="T19" fmla="*/ 444 h 1392"/>
              <a:gd name="T20" fmla="*/ 115 w 337"/>
              <a:gd name="T21" fmla="*/ 372 h 1392"/>
              <a:gd name="T22" fmla="*/ 91 w 337"/>
              <a:gd name="T23" fmla="*/ 336 h 1392"/>
              <a:gd name="T24" fmla="*/ 103 w 337"/>
              <a:gd name="T25" fmla="*/ 240 h 1392"/>
              <a:gd name="T26" fmla="*/ 139 w 337"/>
              <a:gd name="T27" fmla="*/ 216 h 1392"/>
              <a:gd name="T28" fmla="*/ 139 w 337"/>
              <a:gd name="T29" fmla="*/ 0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7" h="1392">
                <a:moveTo>
                  <a:pt x="103" y="1392"/>
                </a:moveTo>
                <a:cubicBezTo>
                  <a:pt x="81" y="1325"/>
                  <a:pt x="29" y="1278"/>
                  <a:pt x="7" y="1212"/>
                </a:cubicBezTo>
                <a:cubicBezTo>
                  <a:pt x="16" y="1089"/>
                  <a:pt x="0" y="990"/>
                  <a:pt x="127" y="948"/>
                </a:cubicBezTo>
                <a:cubicBezTo>
                  <a:pt x="134" y="888"/>
                  <a:pt x="122" y="845"/>
                  <a:pt x="163" y="804"/>
                </a:cubicBezTo>
                <a:cubicBezTo>
                  <a:pt x="173" y="794"/>
                  <a:pt x="188" y="789"/>
                  <a:pt x="199" y="780"/>
                </a:cubicBezTo>
                <a:cubicBezTo>
                  <a:pt x="212" y="769"/>
                  <a:pt x="220" y="752"/>
                  <a:pt x="235" y="744"/>
                </a:cubicBezTo>
                <a:cubicBezTo>
                  <a:pt x="257" y="732"/>
                  <a:pt x="307" y="720"/>
                  <a:pt x="307" y="720"/>
                </a:cubicBezTo>
                <a:cubicBezTo>
                  <a:pt x="337" y="630"/>
                  <a:pt x="297" y="553"/>
                  <a:pt x="223" y="504"/>
                </a:cubicBezTo>
                <a:cubicBezTo>
                  <a:pt x="215" y="492"/>
                  <a:pt x="209" y="478"/>
                  <a:pt x="199" y="468"/>
                </a:cubicBezTo>
                <a:cubicBezTo>
                  <a:pt x="189" y="458"/>
                  <a:pt x="172" y="455"/>
                  <a:pt x="163" y="444"/>
                </a:cubicBezTo>
                <a:cubicBezTo>
                  <a:pt x="144" y="422"/>
                  <a:pt x="131" y="396"/>
                  <a:pt x="115" y="372"/>
                </a:cubicBezTo>
                <a:cubicBezTo>
                  <a:pt x="107" y="360"/>
                  <a:pt x="91" y="336"/>
                  <a:pt x="91" y="336"/>
                </a:cubicBezTo>
                <a:cubicBezTo>
                  <a:pt x="95" y="304"/>
                  <a:pt x="91" y="270"/>
                  <a:pt x="103" y="240"/>
                </a:cubicBezTo>
                <a:cubicBezTo>
                  <a:pt x="108" y="227"/>
                  <a:pt x="137" y="230"/>
                  <a:pt x="139" y="216"/>
                </a:cubicBezTo>
                <a:cubicBezTo>
                  <a:pt x="150" y="145"/>
                  <a:pt x="139" y="72"/>
                  <a:pt x="139"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47" name="Freeform 31"/>
          <p:cNvSpPr>
            <a:spLocks/>
          </p:cNvSpPr>
          <p:nvPr/>
        </p:nvSpPr>
        <p:spPr bwMode="auto">
          <a:xfrm>
            <a:off x="2514600" y="3360738"/>
            <a:ext cx="119063" cy="811212"/>
          </a:xfrm>
          <a:custGeom>
            <a:avLst/>
            <a:gdLst>
              <a:gd name="T0" fmla="*/ 156 w 211"/>
              <a:gd name="T1" fmla="*/ 1428 h 1428"/>
              <a:gd name="T2" fmla="*/ 144 w 211"/>
              <a:gd name="T3" fmla="*/ 1320 h 1428"/>
              <a:gd name="T4" fmla="*/ 36 w 211"/>
              <a:gd name="T5" fmla="*/ 1140 h 1428"/>
              <a:gd name="T6" fmla="*/ 108 w 211"/>
              <a:gd name="T7" fmla="*/ 840 h 1428"/>
              <a:gd name="T8" fmla="*/ 120 w 211"/>
              <a:gd name="T9" fmla="*/ 804 h 1428"/>
              <a:gd name="T10" fmla="*/ 144 w 211"/>
              <a:gd name="T11" fmla="*/ 768 h 1428"/>
              <a:gd name="T12" fmla="*/ 72 w 211"/>
              <a:gd name="T13" fmla="*/ 612 h 1428"/>
              <a:gd name="T14" fmla="*/ 0 w 211"/>
              <a:gd name="T15" fmla="*/ 516 h 1428"/>
              <a:gd name="T16" fmla="*/ 60 w 211"/>
              <a:gd name="T17" fmla="*/ 312 h 1428"/>
              <a:gd name="T18" fmla="*/ 72 w 211"/>
              <a:gd name="T19" fmla="*/ 276 h 1428"/>
              <a:gd name="T20" fmla="*/ 108 w 211"/>
              <a:gd name="T21" fmla="*/ 264 h 1428"/>
              <a:gd name="T22" fmla="*/ 180 w 211"/>
              <a:gd name="T23" fmla="*/ 216 h 1428"/>
              <a:gd name="T24" fmla="*/ 168 w 211"/>
              <a:gd name="T25" fmla="*/ 108 h 1428"/>
              <a:gd name="T26" fmla="*/ 96 w 211"/>
              <a:gd name="T27" fmla="*/ 60 h 1428"/>
              <a:gd name="T28" fmla="*/ 84 w 211"/>
              <a:gd name="T29" fmla="*/ 0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1" h="1428">
                <a:moveTo>
                  <a:pt x="156" y="1428"/>
                </a:moveTo>
                <a:cubicBezTo>
                  <a:pt x="152" y="1392"/>
                  <a:pt x="155" y="1354"/>
                  <a:pt x="144" y="1320"/>
                </a:cubicBezTo>
                <a:cubicBezTo>
                  <a:pt x="122" y="1254"/>
                  <a:pt x="59" y="1208"/>
                  <a:pt x="36" y="1140"/>
                </a:cubicBezTo>
                <a:cubicBezTo>
                  <a:pt x="44" y="1018"/>
                  <a:pt x="24" y="924"/>
                  <a:pt x="108" y="840"/>
                </a:cubicBezTo>
                <a:cubicBezTo>
                  <a:pt x="112" y="828"/>
                  <a:pt x="114" y="815"/>
                  <a:pt x="120" y="804"/>
                </a:cubicBezTo>
                <a:cubicBezTo>
                  <a:pt x="126" y="791"/>
                  <a:pt x="143" y="782"/>
                  <a:pt x="144" y="768"/>
                </a:cubicBezTo>
                <a:cubicBezTo>
                  <a:pt x="151" y="687"/>
                  <a:pt x="131" y="651"/>
                  <a:pt x="72" y="612"/>
                </a:cubicBezTo>
                <a:cubicBezTo>
                  <a:pt x="42" y="567"/>
                  <a:pt x="17" y="566"/>
                  <a:pt x="0" y="516"/>
                </a:cubicBezTo>
                <a:cubicBezTo>
                  <a:pt x="14" y="419"/>
                  <a:pt x="19" y="394"/>
                  <a:pt x="60" y="312"/>
                </a:cubicBezTo>
                <a:cubicBezTo>
                  <a:pt x="66" y="301"/>
                  <a:pt x="63" y="285"/>
                  <a:pt x="72" y="276"/>
                </a:cubicBezTo>
                <a:cubicBezTo>
                  <a:pt x="81" y="267"/>
                  <a:pt x="97" y="270"/>
                  <a:pt x="108" y="264"/>
                </a:cubicBezTo>
                <a:cubicBezTo>
                  <a:pt x="133" y="250"/>
                  <a:pt x="180" y="216"/>
                  <a:pt x="180" y="216"/>
                </a:cubicBezTo>
                <a:cubicBezTo>
                  <a:pt x="207" y="175"/>
                  <a:pt x="211" y="146"/>
                  <a:pt x="168" y="108"/>
                </a:cubicBezTo>
                <a:cubicBezTo>
                  <a:pt x="146" y="89"/>
                  <a:pt x="96" y="60"/>
                  <a:pt x="96" y="60"/>
                </a:cubicBezTo>
                <a:cubicBezTo>
                  <a:pt x="81" y="16"/>
                  <a:pt x="84" y="37"/>
                  <a:pt x="84"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48" name="Line 32"/>
          <p:cNvSpPr>
            <a:spLocks noChangeShapeType="1"/>
          </p:cNvSpPr>
          <p:nvPr/>
        </p:nvSpPr>
        <p:spPr bwMode="auto">
          <a:xfrm flipH="1">
            <a:off x="2647950" y="2852738"/>
            <a:ext cx="1492250" cy="608012"/>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342049" name="Text Box 33"/>
          <p:cNvSpPr txBox="1">
            <a:spLocks noChangeArrowheads="1"/>
          </p:cNvSpPr>
          <p:nvPr/>
        </p:nvSpPr>
        <p:spPr bwMode="auto">
          <a:xfrm>
            <a:off x="4140200" y="2540000"/>
            <a:ext cx="885825" cy="508000"/>
          </a:xfrm>
          <a:prstGeom prst="rect">
            <a:avLst/>
          </a:prstGeom>
          <a:solidFill>
            <a:srgbClr val="FFFFFF"/>
          </a:solidFill>
          <a:ln w="9525">
            <a:solidFill>
              <a:srgbClr val="000000"/>
            </a:solidFill>
            <a:miter lim="800000"/>
            <a:headEnd/>
            <a:tailEnd/>
          </a:ln>
        </p:spPr>
        <p:txBody>
          <a:bodyPr/>
          <a:lstStyle/>
          <a:p>
            <a:r>
              <a:rPr lang="en-US" sz="1400"/>
              <a:t>Cracks and tears</a:t>
            </a:r>
            <a:endParaRPr lang="ru-RU" sz="1400"/>
          </a:p>
        </p:txBody>
      </p:sp>
      <p:sp>
        <p:nvSpPr>
          <p:cNvPr id="342056" name="Rectangle 40"/>
          <p:cNvSpPr>
            <a:spLocks noChangeArrowheads="1"/>
          </p:cNvSpPr>
          <p:nvPr/>
        </p:nvSpPr>
        <p:spPr bwMode="auto">
          <a:xfrm>
            <a:off x="5846763" y="4789488"/>
            <a:ext cx="2324100" cy="409575"/>
          </a:xfrm>
          <a:prstGeom prst="rect">
            <a:avLst/>
          </a:prstGeom>
          <a:pattFill prst="dashVert">
            <a:fgClr>
              <a:srgbClr val="000000"/>
            </a:fgClr>
            <a:bgClr>
              <a:srgbClr val="FFFFFF"/>
            </a:bgClr>
          </a:pattFill>
          <a:ln w="9525">
            <a:solidFill>
              <a:srgbClr val="000000"/>
            </a:solidFill>
            <a:miter lim="800000"/>
            <a:headEnd/>
            <a:tailEnd/>
          </a:ln>
        </p:spPr>
        <p:txBody>
          <a:bodyPr/>
          <a:lstStyle/>
          <a:p>
            <a:endParaRPr lang="de-DE"/>
          </a:p>
        </p:txBody>
      </p:sp>
      <p:sp>
        <p:nvSpPr>
          <p:cNvPr id="342057" name="Rectangle 41" descr="10%"/>
          <p:cNvSpPr>
            <a:spLocks noChangeArrowheads="1"/>
          </p:cNvSpPr>
          <p:nvPr/>
        </p:nvSpPr>
        <p:spPr bwMode="auto">
          <a:xfrm>
            <a:off x="5846763" y="4176713"/>
            <a:ext cx="2324100" cy="612775"/>
          </a:xfrm>
          <a:prstGeom prst="rect">
            <a:avLst/>
          </a:prstGeom>
          <a:pattFill prst="pct10">
            <a:fgClr>
              <a:srgbClr val="000000"/>
            </a:fgClr>
            <a:bgClr>
              <a:srgbClr val="FFFFFF"/>
            </a:bgClr>
          </a:pattFill>
          <a:ln w="9525">
            <a:solidFill>
              <a:srgbClr val="000000"/>
            </a:solidFill>
            <a:miter lim="800000"/>
            <a:headEnd/>
            <a:tailEnd/>
          </a:ln>
        </p:spPr>
        <p:txBody>
          <a:bodyPr/>
          <a:lstStyle/>
          <a:p>
            <a:endParaRPr lang="de-DE"/>
          </a:p>
        </p:txBody>
      </p:sp>
      <p:sp>
        <p:nvSpPr>
          <p:cNvPr id="342058" name="Rectangle 42" descr="Светлый диагональный 2"/>
          <p:cNvSpPr>
            <a:spLocks noChangeArrowheads="1"/>
          </p:cNvSpPr>
          <p:nvPr/>
        </p:nvSpPr>
        <p:spPr bwMode="auto">
          <a:xfrm>
            <a:off x="5846763" y="3359150"/>
            <a:ext cx="2324100" cy="817563"/>
          </a:xfrm>
          <a:prstGeom prst="rect">
            <a:avLst/>
          </a:prstGeom>
          <a:pattFill prst="ltUpDiag">
            <a:fgClr>
              <a:srgbClr val="808080"/>
            </a:fgClr>
            <a:bgClr>
              <a:srgbClr val="FFFFFF"/>
            </a:bgClr>
          </a:pattFill>
          <a:ln w="9525">
            <a:solidFill>
              <a:srgbClr val="000000"/>
            </a:solidFill>
            <a:miter lim="800000"/>
            <a:headEnd/>
            <a:tailEnd/>
          </a:ln>
        </p:spPr>
        <p:txBody>
          <a:bodyPr/>
          <a:lstStyle/>
          <a:p>
            <a:endParaRPr lang="de-DE"/>
          </a:p>
        </p:txBody>
      </p:sp>
      <p:sp>
        <p:nvSpPr>
          <p:cNvPr id="342060" name="Rectangle 44"/>
          <p:cNvSpPr>
            <a:spLocks noChangeArrowheads="1"/>
          </p:cNvSpPr>
          <p:nvPr/>
        </p:nvSpPr>
        <p:spPr bwMode="auto">
          <a:xfrm>
            <a:off x="5443538" y="2338388"/>
            <a:ext cx="3130550" cy="3063875"/>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61" name="Rectangle 45"/>
          <p:cNvSpPr>
            <a:spLocks noChangeArrowheads="1"/>
          </p:cNvSpPr>
          <p:nvPr/>
        </p:nvSpPr>
        <p:spPr bwMode="auto">
          <a:xfrm>
            <a:off x="5846763" y="2338388"/>
            <a:ext cx="2324100" cy="203200"/>
          </a:xfrm>
          <a:prstGeom prst="rect">
            <a:avLst/>
          </a:prstGeom>
          <a:solidFill>
            <a:srgbClr val="FFFFFF"/>
          </a:solidFill>
          <a:ln w="9525">
            <a:solidFill>
              <a:srgbClr val="000000"/>
            </a:solidFill>
            <a:miter lim="800000"/>
            <a:headEnd/>
            <a:tailEnd/>
          </a:ln>
        </p:spPr>
        <p:txBody>
          <a:bodyPr/>
          <a:lstStyle/>
          <a:p>
            <a:endParaRPr lang="de-DE"/>
          </a:p>
        </p:txBody>
      </p:sp>
      <p:sp>
        <p:nvSpPr>
          <p:cNvPr id="342062" name="Rectangle 46"/>
          <p:cNvSpPr>
            <a:spLocks noChangeArrowheads="1"/>
          </p:cNvSpPr>
          <p:nvPr/>
        </p:nvSpPr>
        <p:spPr bwMode="auto">
          <a:xfrm>
            <a:off x="5846763" y="2144713"/>
            <a:ext cx="2324100" cy="204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342063" name="Line 47"/>
          <p:cNvSpPr>
            <a:spLocks noChangeShapeType="1"/>
          </p:cNvSpPr>
          <p:nvPr/>
        </p:nvSpPr>
        <p:spPr bwMode="auto">
          <a:xfrm>
            <a:off x="5846763" y="4584700"/>
            <a:ext cx="2324100" cy="0"/>
          </a:xfrm>
          <a:prstGeom prst="line">
            <a:avLst/>
          </a:prstGeom>
          <a:noFill/>
          <a:ln w="12700">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342066" name="Text Box 50"/>
          <p:cNvSpPr txBox="1">
            <a:spLocks noChangeArrowheads="1"/>
          </p:cNvSpPr>
          <p:nvPr/>
        </p:nvSpPr>
        <p:spPr bwMode="auto">
          <a:xfrm>
            <a:off x="7462838" y="2781300"/>
            <a:ext cx="504825" cy="271463"/>
          </a:xfrm>
          <a:prstGeom prst="rect">
            <a:avLst/>
          </a:prstGeom>
          <a:solidFill>
            <a:srgbClr val="FFFFFF"/>
          </a:solidFill>
          <a:ln w="9525">
            <a:solidFill>
              <a:srgbClr val="000000"/>
            </a:solidFill>
            <a:miter lim="800000"/>
            <a:headEnd/>
            <a:tailEnd/>
          </a:ln>
        </p:spPr>
        <p:txBody>
          <a:bodyPr/>
          <a:lstStyle/>
          <a:p>
            <a:pPr algn="l"/>
            <a:r>
              <a:rPr lang="en-US" sz="1200"/>
              <a:t>Melt</a:t>
            </a:r>
            <a:endParaRPr lang="ru-RU"/>
          </a:p>
        </p:txBody>
      </p:sp>
      <p:sp>
        <p:nvSpPr>
          <p:cNvPr id="342067" name="Text Box 51"/>
          <p:cNvSpPr txBox="1">
            <a:spLocks noChangeArrowheads="1"/>
          </p:cNvSpPr>
          <p:nvPr/>
        </p:nvSpPr>
        <p:spPr bwMode="auto">
          <a:xfrm>
            <a:off x="7462838" y="3502025"/>
            <a:ext cx="600075" cy="266700"/>
          </a:xfrm>
          <a:prstGeom prst="rect">
            <a:avLst/>
          </a:prstGeom>
          <a:solidFill>
            <a:srgbClr val="FFFFFF"/>
          </a:solidFill>
          <a:ln w="9525">
            <a:solidFill>
              <a:srgbClr val="000000"/>
            </a:solidFill>
            <a:miter lim="800000"/>
            <a:headEnd/>
            <a:tailEnd/>
          </a:ln>
        </p:spPr>
        <p:txBody>
          <a:bodyPr/>
          <a:lstStyle/>
          <a:p>
            <a:pPr algn="l"/>
            <a:r>
              <a:rPr lang="en-US" sz="1200"/>
              <a:t>Crust</a:t>
            </a:r>
            <a:endParaRPr lang="ru-RU"/>
          </a:p>
        </p:txBody>
      </p:sp>
      <p:sp>
        <p:nvSpPr>
          <p:cNvPr id="342068" name="Text Box 52"/>
          <p:cNvSpPr txBox="1">
            <a:spLocks noChangeArrowheads="1"/>
          </p:cNvSpPr>
          <p:nvPr/>
        </p:nvSpPr>
        <p:spPr bwMode="auto">
          <a:xfrm>
            <a:off x="7462838" y="4494213"/>
            <a:ext cx="600075" cy="231775"/>
          </a:xfrm>
          <a:prstGeom prst="rect">
            <a:avLst/>
          </a:prstGeom>
          <a:solidFill>
            <a:srgbClr val="FFFFFF"/>
          </a:solidFill>
          <a:ln w="9525">
            <a:solidFill>
              <a:srgbClr val="000000"/>
            </a:solidFill>
            <a:miter lim="800000"/>
            <a:headEnd/>
            <a:tailEnd/>
          </a:ln>
        </p:spPr>
        <p:txBody>
          <a:bodyPr/>
          <a:lstStyle/>
          <a:p>
            <a:r>
              <a:rPr lang="en-US" sz="1200"/>
              <a:t>FeO</a:t>
            </a:r>
            <a:endParaRPr lang="ru-RU"/>
          </a:p>
        </p:txBody>
      </p:sp>
      <p:sp>
        <p:nvSpPr>
          <p:cNvPr id="342078" name="Freeform 62"/>
          <p:cNvSpPr>
            <a:spLocks/>
          </p:cNvSpPr>
          <p:nvPr/>
        </p:nvSpPr>
        <p:spPr bwMode="auto">
          <a:xfrm>
            <a:off x="6119813" y="3382963"/>
            <a:ext cx="168275" cy="790575"/>
          </a:xfrm>
          <a:custGeom>
            <a:avLst/>
            <a:gdLst>
              <a:gd name="T0" fmla="*/ 201 w 301"/>
              <a:gd name="T1" fmla="*/ 1392 h 1392"/>
              <a:gd name="T2" fmla="*/ 177 w 301"/>
              <a:gd name="T3" fmla="*/ 1296 h 1392"/>
              <a:gd name="T4" fmla="*/ 105 w 301"/>
              <a:gd name="T5" fmla="*/ 1188 h 1392"/>
              <a:gd name="T6" fmla="*/ 57 w 301"/>
              <a:gd name="T7" fmla="*/ 1128 h 1392"/>
              <a:gd name="T8" fmla="*/ 33 w 301"/>
              <a:gd name="T9" fmla="*/ 1092 h 1392"/>
              <a:gd name="T10" fmla="*/ 9 w 301"/>
              <a:gd name="T11" fmla="*/ 1020 h 1392"/>
              <a:gd name="T12" fmla="*/ 93 w 301"/>
              <a:gd name="T13" fmla="*/ 768 h 1392"/>
              <a:gd name="T14" fmla="*/ 237 w 301"/>
              <a:gd name="T15" fmla="*/ 648 h 1392"/>
              <a:gd name="T16" fmla="*/ 213 w 301"/>
              <a:gd name="T17" fmla="*/ 372 h 1392"/>
              <a:gd name="T18" fmla="*/ 189 w 301"/>
              <a:gd name="T19" fmla="*/ 336 h 1392"/>
              <a:gd name="T20" fmla="*/ 153 w 301"/>
              <a:gd name="T21" fmla="*/ 312 h 1392"/>
              <a:gd name="T22" fmla="*/ 69 w 301"/>
              <a:gd name="T23" fmla="*/ 168 h 1392"/>
              <a:gd name="T24" fmla="*/ 93 w 301"/>
              <a:gd name="T25" fmla="*/ 0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392">
                <a:moveTo>
                  <a:pt x="201" y="1392"/>
                </a:moveTo>
                <a:cubicBezTo>
                  <a:pt x="198" y="1375"/>
                  <a:pt x="189" y="1317"/>
                  <a:pt x="177" y="1296"/>
                </a:cubicBezTo>
                <a:cubicBezTo>
                  <a:pt x="156" y="1258"/>
                  <a:pt x="119" y="1229"/>
                  <a:pt x="105" y="1188"/>
                </a:cubicBezTo>
                <a:cubicBezTo>
                  <a:pt x="88" y="1138"/>
                  <a:pt x="104" y="1159"/>
                  <a:pt x="57" y="1128"/>
                </a:cubicBezTo>
                <a:cubicBezTo>
                  <a:pt x="49" y="1116"/>
                  <a:pt x="39" y="1105"/>
                  <a:pt x="33" y="1092"/>
                </a:cubicBezTo>
                <a:cubicBezTo>
                  <a:pt x="23" y="1069"/>
                  <a:pt x="9" y="1020"/>
                  <a:pt x="9" y="1020"/>
                </a:cubicBezTo>
                <a:cubicBezTo>
                  <a:pt x="14" y="945"/>
                  <a:pt x="0" y="799"/>
                  <a:pt x="93" y="768"/>
                </a:cubicBezTo>
                <a:cubicBezTo>
                  <a:pt x="136" y="725"/>
                  <a:pt x="186" y="682"/>
                  <a:pt x="237" y="648"/>
                </a:cubicBezTo>
                <a:cubicBezTo>
                  <a:pt x="293" y="565"/>
                  <a:pt x="301" y="431"/>
                  <a:pt x="213" y="372"/>
                </a:cubicBezTo>
                <a:cubicBezTo>
                  <a:pt x="205" y="360"/>
                  <a:pt x="199" y="346"/>
                  <a:pt x="189" y="336"/>
                </a:cubicBezTo>
                <a:cubicBezTo>
                  <a:pt x="179" y="326"/>
                  <a:pt x="162" y="323"/>
                  <a:pt x="153" y="312"/>
                </a:cubicBezTo>
                <a:cubicBezTo>
                  <a:pt x="111" y="264"/>
                  <a:pt x="103" y="218"/>
                  <a:pt x="69" y="168"/>
                </a:cubicBezTo>
                <a:cubicBezTo>
                  <a:pt x="82" y="15"/>
                  <a:pt x="59" y="67"/>
                  <a:pt x="93"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79" name="Freeform 63"/>
          <p:cNvSpPr>
            <a:spLocks/>
          </p:cNvSpPr>
          <p:nvPr/>
        </p:nvSpPr>
        <p:spPr bwMode="auto">
          <a:xfrm>
            <a:off x="6667500" y="3368675"/>
            <a:ext cx="188913" cy="790575"/>
          </a:xfrm>
          <a:custGeom>
            <a:avLst/>
            <a:gdLst>
              <a:gd name="T0" fmla="*/ 103 w 337"/>
              <a:gd name="T1" fmla="*/ 1392 h 1392"/>
              <a:gd name="T2" fmla="*/ 7 w 337"/>
              <a:gd name="T3" fmla="*/ 1212 h 1392"/>
              <a:gd name="T4" fmla="*/ 127 w 337"/>
              <a:gd name="T5" fmla="*/ 948 h 1392"/>
              <a:gd name="T6" fmla="*/ 163 w 337"/>
              <a:gd name="T7" fmla="*/ 804 h 1392"/>
              <a:gd name="T8" fmla="*/ 199 w 337"/>
              <a:gd name="T9" fmla="*/ 780 h 1392"/>
              <a:gd name="T10" fmla="*/ 235 w 337"/>
              <a:gd name="T11" fmla="*/ 744 h 1392"/>
              <a:gd name="T12" fmla="*/ 307 w 337"/>
              <a:gd name="T13" fmla="*/ 720 h 1392"/>
              <a:gd name="T14" fmla="*/ 223 w 337"/>
              <a:gd name="T15" fmla="*/ 504 h 1392"/>
              <a:gd name="T16" fmla="*/ 199 w 337"/>
              <a:gd name="T17" fmla="*/ 468 h 1392"/>
              <a:gd name="T18" fmla="*/ 163 w 337"/>
              <a:gd name="T19" fmla="*/ 444 h 1392"/>
              <a:gd name="T20" fmla="*/ 115 w 337"/>
              <a:gd name="T21" fmla="*/ 372 h 1392"/>
              <a:gd name="T22" fmla="*/ 91 w 337"/>
              <a:gd name="T23" fmla="*/ 336 h 1392"/>
              <a:gd name="T24" fmla="*/ 103 w 337"/>
              <a:gd name="T25" fmla="*/ 240 h 1392"/>
              <a:gd name="T26" fmla="*/ 139 w 337"/>
              <a:gd name="T27" fmla="*/ 216 h 1392"/>
              <a:gd name="T28" fmla="*/ 139 w 337"/>
              <a:gd name="T29" fmla="*/ 0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7" h="1392">
                <a:moveTo>
                  <a:pt x="103" y="1392"/>
                </a:moveTo>
                <a:cubicBezTo>
                  <a:pt x="81" y="1325"/>
                  <a:pt x="29" y="1278"/>
                  <a:pt x="7" y="1212"/>
                </a:cubicBezTo>
                <a:cubicBezTo>
                  <a:pt x="16" y="1089"/>
                  <a:pt x="0" y="990"/>
                  <a:pt x="127" y="948"/>
                </a:cubicBezTo>
                <a:cubicBezTo>
                  <a:pt x="134" y="888"/>
                  <a:pt x="122" y="845"/>
                  <a:pt x="163" y="804"/>
                </a:cubicBezTo>
                <a:cubicBezTo>
                  <a:pt x="173" y="794"/>
                  <a:pt x="188" y="789"/>
                  <a:pt x="199" y="780"/>
                </a:cubicBezTo>
                <a:cubicBezTo>
                  <a:pt x="212" y="769"/>
                  <a:pt x="220" y="752"/>
                  <a:pt x="235" y="744"/>
                </a:cubicBezTo>
                <a:cubicBezTo>
                  <a:pt x="257" y="732"/>
                  <a:pt x="307" y="720"/>
                  <a:pt x="307" y="720"/>
                </a:cubicBezTo>
                <a:cubicBezTo>
                  <a:pt x="337" y="630"/>
                  <a:pt x="297" y="553"/>
                  <a:pt x="223" y="504"/>
                </a:cubicBezTo>
                <a:cubicBezTo>
                  <a:pt x="215" y="492"/>
                  <a:pt x="209" y="478"/>
                  <a:pt x="199" y="468"/>
                </a:cubicBezTo>
                <a:cubicBezTo>
                  <a:pt x="189" y="458"/>
                  <a:pt x="172" y="455"/>
                  <a:pt x="163" y="444"/>
                </a:cubicBezTo>
                <a:cubicBezTo>
                  <a:pt x="144" y="422"/>
                  <a:pt x="131" y="396"/>
                  <a:pt x="115" y="372"/>
                </a:cubicBezTo>
                <a:cubicBezTo>
                  <a:pt x="107" y="360"/>
                  <a:pt x="91" y="336"/>
                  <a:pt x="91" y="336"/>
                </a:cubicBezTo>
                <a:cubicBezTo>
                  <a:pt x="95" y="304"/>
                  <a:pt x="91" y="270"/>
                  <a:pt x="103" y="240"/>
                </a:cubicBezTo>
                <a:cubicBezTo>
                  <a:pt x="108" y="227"/>
                  <a:pt x="137" y="230"/>
                  <a:pt x="139" y="216"/>
                </a:cubicBezTo>
                <a:cubicBezTo>
                  <a:pt x="150" y="145"/>
                  <a:pt x="139" y="72"/>
                  <a:pt x="139"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80" name="Freeform 64"/>
          <p:cNvSpPr>
            <a:spLocks/>
          </p:cNvSpPr>
          <p:nvPr/>
        </p:nvSpPr>
        <p:spPr bwMode="auto">
          <a:xfrm>
            <a:off x="7229475" y="3362325"/>
            <a:ext cx="119063" cy="811213"/>
          </a:xfrm>
          <a:custGeom>
            <a:avLst/>
            <a:gdLst>
              <a:gd name="T0" fmla="*/ 156 w 211"/>
              <a:gd name="T1" fmla="*/ 1428 h 1428"/>
              <a:gd name="T2" fmla="*/ 144 w 211"/>
              <a:gd name="T3" fmla="*/ 1320 h 1428"/>
              <a:gd name="T4" fmla="*/ 36 w 211"/>
              <a:gd name="T5" fmla="*/ 1140 h 1428"/>
              <a:gd name="T6" fmla="*/ 108 w 211"/>
              <a:gd name="T7" fmla="*/ 840 h 1428"/>
              <a:gd name="T8" fmla="*/ 120 w 211"/>
              <a:gd name="T9" fmla="*/ 804 h 1428"/>
              <a:gd name="T10" fmla="*/ 144 w 211"/>
              <a:gd name="T11" fmla="*/ 768 h 1428"/>
              <a:gd name="T12" fmla="*/ 72 w 211"/>
              <a:gd name="T13" fmla="*/ 612 h 1428"/>
              <a:gd name="T14" fmla="*/ 0 w 211"/>
              <a:gd name="T15" fmla="*/ 516 h 1428"/>
              <a:gd name="T16" fmla="*/ 60 w 211"/>
              <a:gd name="T17" fmla="*/ 312 h 1428"/>
              <a:gd name="T18" fmla="*/ 72 w 211"/>
              <a:gd name="T19" fmla="*/ 276 h 1428"/>
              <a:gd name="T20" fmla="*/ 108 w 211"/>
              <a:gd name="T21" fmla="*/ 264 h 1428"/>
              <a:gd name="T22" fmla="*/ 180 w 211"/>
              <a:gd name="T23" fmla="*/ 216 h 1428"/>
              <a:gd name="T24" fmla="*/ 168 w 211"/>
              <a:gd name="T25" fmla="*/ 108 h 1428"/>
              <a:gd name="T26" fmla="*/ 96 w 211"/>
              <a:gd name="T27" fmla="*/ 60 h 1428"/>
              <a:gd name="T28" fmla="*/ 84 w 211"/>
              <a:gd name="T29" fmla="*/ 0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1" h="1428">
                <a:moveTo>
                  <a:pt x="156" y="1428"/>
                </a:moveTo>
                <a:cubicBezTo>
                  <a:pt x="152" y="1392"/>
                  <a:pt x="155" y="1354"/>
                  <a:pt x="144" y="1320"/>
                </a:cubicBezTo>
                <a:cubicBezTo>
                  <a:pt x="122" y="1254"/>
                  <a:pt x="59" y="1208"/>
                  <a:pt x="36" y="1140"/>
                </a:cubicBezTo>
                <a:cubicBezTo>
                  <a:pt x="44" y="1018"/>
                  <a:pt x="24" y="924"/>
                  <a:pt x="108" y="840"/>
                </a:cubicBezTo>
                <a:cubicBezTo>
                  <a:pt x="112" y="828"/>
                  <a:pt x="114" y="815"/>
                  <a:pt x="120" y="804"/>
                </a:cubicBezTo>
                <a:cubicBezTo>
                  <a:pt x="126" y="791"/>
                  <a:pt x="143" y="782"/>
                  <a:pt x="144" y="768"/>
                </a:cubicBezTo>
                <a:cubicBezTo>
                  <a:pt x="151" y="687"/>
                  <a:pt x="131" y="651"/>
                  <a:pt x="72" y="612"/>
                </a:cubicBezTo>
                <a:cubicBezTo>
                  <a:pt x="42" y="567"/>
                  <a:pt x="17" y="566"/>
                  <a:pt x="0" y="516"/>
                </a:cubicBezTo>
                <a:cubicBezTo>
                  <a:pt x="14" y="419"/>
                  <a:pt x="19" y="394"/>
                  <a:pt x="60" y="312"/>
                </a:cubicBezTo>
                <a:cubicBezTo>
                  <a:pt x="66" y="301"/>
                  <a:pt x="63" y="285"/>
                  <a:pt x="72" y="276"/>
                </a:cubicBezTo>
                <a:cubicBezTo>
                  <a:pt x="81" y="267"/>
                  <a:pt x="97" y="270"/>
                  <a:pt x="108" y="264"/>
                </a:cubicBezTo>
                <a:cubicBezTo>
                  <a:pt x="133" y="250"/>
                  <a:pt x="180" y="216"/>
                  <a:pt x="180" y="216"/>
                </a:cubicBezTo>
                <a:cubicBezTo>
                  <a:pt x="207" y="175"/>
                  <a:pt x="211" y="146"/>
                  <a:pt x="168" y="108"/>
                </a:cubicBezTo>
                <a:cubicBezTo>
                  <a:pt x="146" y="89"/>
                  <a:pt x="96" y="60"/>
                  <a:pt x="96" y="60"/>
                </a:cubicBezTo>
                <a:cubicBezTo>
                  <a:pt x="81" y="16"/>
                  <a:pt x="84" y="37"/>
                  <a:pt x="84"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086" name="Rectangle 70" descr="Зигзаг"/>
          <p:cNvSpPr>
            <a:spLocks noChangeArrowheads="1"/>
          </p:cNvSpPr>
          <p:nvPr/>
        </p:nvSpPr>
        <p:spPr bwMode="auto">
          <a:xfrm>
            <a:off x="5848350" y="3933825"/>
            <a:ext cx="2324100" cy="504825"/>
          </a:xfrm>
          <a:prstGeom prst="rect">
            <a:avLst/>
          </a:prstGeom>
          <a:pattFill prst="zigZag">
            <a:fgClr>
              <a:srgbClr val="000000"/>
            </a:fgClr>
            <a:bgClr>
              <a:srgbClr val="FFFFFF"/>
            </a:bgClr>
          </a:pattFill>
          <a:ln w="9525">
            <a:solidFill>
              <a:srgbClr val="000000"/>
            </a:solidFill>
            <a:miter lim="800000"/>
            <a:headEnd/>
            <a:tailEnd/>
          </a:ln>
        </p:spPr>
        <p:txBody>
          <a:bodyPr/>
          <a:lstStyle/>
          <a:p>
            <a:endParaRPr lang="de-DE"/>
          </a:p>
        </p:txBody>
      </p:sp>
      <p:sp>
        <p:nvSpPr>
          <p:cNvPr id="342088" name="Text Box 72"/>
          <p:cNvSpPr txBox="1">
            <a:spLocks noChangeArrowheads="1"/>
          </p:cNvSpPr>
          <p:nvPr/>
        </p:nvSpPr>
        <p:spPr bwMode="auto">
          <a:xfrm>
            <a:off x="7380288" y="4078288"/>
            <a:ext cx="792162" cy="287337"/>
          </a:xfrm>
          <a:prstGeom prst="rect">
            <a:avLst/>
          </a:prstGeom>
          <a:solidFill>
            <a:srgbClr val="FFFFFF"/>
          </a:solidFill>
          <a:ln w="9525">
            <a:solidFill>
              <a:srgbClr val="000000"/>
            </a:solidFill>
            <a:miter lim="800000"/>
            <a:headEnd/>
            <a:tailEnd/>
          </a:ln>
        </p:spPr>
        <p:txBody>
          <a:bodyPr/>
          <a:lstStyle/>
          <a:p>
            <a:pPr algn="l"/>
            <a:r>
              <a:rPr lang="en-US" sz="1200"/>
              <a:t>Eutectics</a:t>
            </a:r>
            <a:endParaRPr lang="ru-RU"/>
          </a:p>
        </p:txBody>
      </p:sp>
      <p:sp>
        <p:nvSpPr>
          <p:cNvPr id="342091" name="AutoShape 75"/>
          <p:cNvSpPr>
            <a:spLocks noChangeArrowheads="1"/>
          </p:cNvSpPr>
          <p:nvPr/>
        </p:nvSpPr>
        <p:spPr bwMode="auto">
          <a:xfrm rot="203568" flipV="1">
            <a:off x="5940425" y="3862388"/>
            <a:ext cx="217488"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2" name="AutoShape 76"/>
          <p:cNvSpPr>
            <a:spLocks noChangeArrowheads="1"/>
          </p:cNvSpPr>
          <p:nvPr/>
        </p:nvSpPr>
        <p:spPr bwMode="auto">
          <a:xfrm rot="203568" flipV="1">
            <a:off x="6516688" y="3862388"/>
            <a:ext cx="217487"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3" name="AutoShape 77"/>
          <p:cNvSpPr>
            <a:spLocks noChangeArrowheads="1"/>
          </p:cNvSpPr>
          <p:nvPr/>
        </p:nvSpPr>
        <p:spPr bwMode="auto">
          <a:xfrm rot="203568" flipV="1">
            <a:off x="7019925" y="3862388"/>
            <a:ext cx="217488"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4" name="AutoShape 78"/>
          <p:cNvSpPr>
            <a:spLocks noChangeArrowheads="1"/>
          </p:cNvSpPr>
          <p:nvPr/>
        </p:nvSpPr>
        <p:spPr bwMode="auto">
          <a:xfrm rot="203568">
            <a:off x="1190625" y="2997200"/>
            <a:ext cx="288925"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5" name="AutoShape 79"/>
          <p:cNvSpPr>
            <a:spLocks noChangeArrowheads="1"/>
          </p:cNvSpPr>
          <p:nvPr/>
        </p:nvSpPr>
        <p:spPr bwMode="auto">
          <a:xfrm rot="203568">
            <a:off x="1762125" y="2997200"/>
            <a:ext cx="288925"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6" name="AutoShape 80"/>
          <p:cNvSpPr>
            <a:spLocks noChangeArrowheads="1"/>
          </p:cNvSpPr>
          <p:nvPr/>
        </p:nvSpPr>
        <p:spPr bwMode="auto">
          <a:xfrm rot="203568">
            <a:off x="2266950" y="2997200"/>
            <a:ext cx="288925" cy="431800"/>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42097" name="Line 81"/>
          <p:cNvSpPr>
            <a:spLocks noChangeShapeType="1"/>
          </p:cNvSpPr>
          <p:nvPr/>
        </p:nvSpPr>
        <p:spPr bwMode="auto">
          <a:xfrm>
            <a:off x="5219700" y="4725988"/>
            <a:ext cx="647700" cy="71437"/>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098" name="Line 82"/>
          <p:cNvSpPr>
            <a:spLocks noChangeShapeType="1"/>
          </p:cNvSpPr>
          <p:nvPr/>
        </p:nvSpPr>
        <p:spPr bwMode="auto">
          <a:xfrm flipV="1">
            <a:off x="5219700" y="3933825"/>
            <a:ext cx="647700" cy="287338"/>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099" name="Line 83"/>
          <p:cNvSpPr>
            <a:spLocks noChangeShapeType="1"/>
          </p:cNvSpPr>
          <p:nvPr/>
        </p:nvSpPr>
        <p:spPr bwMode="auto">
          <a:xfrm>
            <a:off x="5076825" y="3933825"/>
            <a:ext cx="790575"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100" name="Line 84"/>
          <p:cNvSpPr>
            <a:spLocks noChangeShapeType="1"/>
          </p:cNvSpPr>
          <p:nvPr/>
        </p:nvSpPr>
        <p:spPr bwMode="auto">
          <a:xfrm flipV="1">
            <a:off x="5076825" y="3357563"/>
            <a:ext cx="790575" cy="71437"/>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101" name="Line 85"/>
          <p:cNvSpPr>
            <a:spLocks noChangeShapeType="1"/>
          </p:cNvSpPr>
          <p:nvPr/>
        </p:nvSpPr>
        <p:spPr bwMode="auto">
          <a:xfrm flipH="1">
            <a:off x="3492500" y="3933825"/>
            <a:ext cx="574675" cy="21590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102" name="Rectangle 86" descr="Волны"/>
          <p:cNvSpPr>
            <a:spLocks noChangeArrowheads="1"/>
          </p:cNvSpPr>
          <p:nvPr/>
        </p:nvSpPr>
        <p:spPr bwMode="auto">
          <a:xfrm>
            <a:off x="5848350" y="2540000"/>
            <a:ext cx="2324100" cy="817563"/>
          </a:xfrm>
          <a:prstGeom prst="rect">
            <a:avLst/>
          </a:prstGeom>
          <a:pattFill prst="wave">
            <a:fgClr>
              <a:srgbClr val="808080"/>
            </a:fgClr>
            <a:bgClr>
              <a:srgbClr val="FFFFFF"/>
            </a:bgClr>
          </a:pattFill>
          <a:ln w="9525">
            <a:solidFill>
              <a:srgbClr val="000000"/>
            </a:solidFill>
            <a:miter lim="800000"/>
            <a:headEnd/>
            <a:tailEnd/>
          </a:ln>
        </p:spPr>
        <p:txBody>
          <a:bodyPr/>
          <a:lstStyle/>
          <a:p>
            <a:endParaRPr lang="de-DE"/>
          </a:p>
        </p:txBody>
      </p:sp>
      <p:sp>
        <p:nvSpPr>
          <p:cNvPr id="342107" name="Line 91"/>
          <p:cNvSpPr>
            <a:spLocks noChangeShapeType="1"/>
          </p:cNvSpPr>
          <p:nvPr/>
        </p:nvSpPr>
        <p:spPr bwMode="auto">
          <a:xfrm>
            <a:off x="4859338" y="2708275"/>
            <a:ext cx="1296987" cy="720725"/>
          </a:xfrm>
          <a:prstGeom prst="line">
            <a:avLst/>
          </a:prstGeom>
          <a:noFill/>
          <a:ln w="12700">
            <a:solidFill>
              <a:srgbClr val="000099"/>
            </a:solidFill>
            <a:prstDash val="dash"/>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2108" name="Text Box 92"/>
          <p:cNvSpPr txBox="1">
            <a:spLocks noChangeArrowheads="1"/>
          </p:cNvSpPr>
          <p:nvPr/>
        </p:nvSpPr>
        <p:spPr bwMode="auto">
          <a:xfrm>
            <a:off x="7451725" y="2781300"/>
            <a:ext cx="504825" cy="271463"/>
          </a:xfrm>
          <a:prstGeom prst="rect">
            <a:avLst/>
          </a:prstGeom>
          <a:solidFill>
            <a:srgbClr val="FFFFFF"/>
          </a:solidFill>
          <a:ln w="9525">
            <a:solidFill>
              <a:srgbClr val="000000"/>
            </a:solidFill>
            <a:miter lim="800000"/>
            <a:headEnd/>
            <a:tailEnd/>
          </a:ln>
        </p:spPr>
        <p:txBody>
          <a:bodyPr/>
          <a:lstStyle/>
          <a:p>
            <a:pPr algn="l"/>
            <a:r>
              <a:rPr lang="en-US" sz="1200"/>
              <a:t>Melt</a:t>
            </a:r>
            <a:endParaRPr lang="ru-RU"/>
          </a:p>
        </p:txBody>
      </p:sp>
      <p:sp>
        <p:nvSpPr>
          <p:cNvPr id="342110" name="Text Box 94"/>
          <p:cNvSpPr txBox="1">
            <a:spLocks noChangeArrowheads="1"/>
          </p:cNvSpPr>
          <p:nvPr/>
        </p:nvSpPr>
        <p:spPr bwMode="auto">
          <a:xfrm>
            <a:off x="2771775" y="4870450"/>
            <a:ext cx="600075" cy="231775"/>
          </a:xfrm>
          <a:prstGeom prst="rect">
            <a:avLst/>
          </a:prstGeom>
          <a:solidFill>
            <a:srgbClr val="FFFFFF"/>
          </a:solidFill>
          <a:ln w="9525">
            <a:solidFill>
              <a:srgbClr val="000000"/>
            </a:solidFill>
            <a:miter lim="800000"/>
            <a:headEnd/>
            <a:tailEnd/>
          </a:ln>
        </p:spPr>
        <p:txBody>
          <a:bodyPr/>
          <a:lstStyle/>
          <a:p>
            <a:r>
              <a:rPr lang="en-US" sz="1200"/>
              <a:t>SS</a:t>
            </a:r>
            <a:endParaRPr lang="ru-RU"/>
          </a:p>
        </p:txBody>
      </p:sp>
      <p:sp>
        <p:nvSpPr>
          <p:cNvPr id="342111" name="Text Box 95"/>
          <p:cNvSpPr txBox="1">
            <a:spLocks noChangeArrowheads="1"/>
          </p:cNvSpPr>
          <p:nvPr/>
        </p:nvSpPr>
        <p:spPr bwMode="auto">
          <a:xfrm>
            <a:off x="7451725" y="4870450"/>
            <a:ext cx="600075" cy="231775"/>
          </a:xfrm>
          <a:prstGeom prst="rect">
            <a:avLst/>
          </a:prstGeom>
          <a:solidFill>
            <a:srgbClr val="FFFFFF"/>
          </a:solidFill>
          <a:ln w="9525">
            <a:solidFill>
              <a:srgbClr val="000000"/>
            </a:solidFill>
            <a:miter lim="800000"/>
            <a:headEnd/>
            <a:tailEnd/>
          </a:ln>
        </p:spPr>
        <p:txBody>
          <a:bodyPr/>
          <a:lstStyle/>
          <a:p>
            <a:r>
              <a:rPr lang="en-US" sz="1200"/>
              <a:t>SS</a:t>
            </a:r>
            <a:endParaRPr lang="ru-RU"/>
          </a:p>
        </p:txBody>
      </p:sp>
      <p:sp>
        <p:nvSpPr>
          <p:cNvPr id="342114" name="Freeform 98"/>
          <p:cNvSpPr>
            <a:spLocks/>
          </p:cNvSpPr>
          <p:nvPr/>
        </p:nvSpPr>
        <p:spPr bwMode="auto">
          <a:xfrm>
            <a:off x="5795963" y="3429000"/>
            <a:ext cx="71437" cy="504825"/>
          </a:xfrm>
          <a:custGeom>
            <a:avLst/>
            <a:gdLst>
              <a:gd name="T0" fmla="*/ 201 w 301"/>
              <a:gd name="T1" fmla="*/ 1392 h 1392"/>
              <a:gd name="T2" fmla="*/ 177 w 301"/>
              <a:gd name="T3" fmla="*/ 1296 h 1392"/>
              <a:gd name="T4" fmla="*/ 105 w 301"/>
              <a:gd name="T5" fmla="*/ 1188 h 1392"/>
              <a:gd name="T6" fmla="*/ 57 w 301"/>
              <a:gd name="T7" fmla="*/ 1128 h 1392"/>
              <a:gd name="T8" fmla="*/ 33 w 301"/>
              <a:gd name="T9" fmla="*/ 1092 h 1392"/>
              <a:gd name="T10" fmla="*/ 9 w 301"/>
              <a:gd name="T11" fmla="*/ 1020 h 1392"/>
              <a:gd name="T12" fmla="*/ 93 w 301"/>
              <a:gd name="T13" fmla="*/ 768 h 1392"/>
              <a:gd name="T14" fmla="*/ 237 w 301"/>
              <a:gd name="T15" fmla="*/ 648 h 1392"/>
              <a:gd name="T16" fmla="*/ 213 w 301"/>
              <a:gd name="T17" fmla="*/ 372 h 1392"/>
              <a:gd name="T18" fmla="*/ 189 w 301"/>
              <a:gd name="T19" fmla="*/ 336 h 1392"/>
              <a:gd name="T20" fmla="*/ 153 w 301"/>
              <a:gd name="T21" fmla="*/ 312 h 1392"/>
              <a:gd name="T22" fmla="*/ 69 w 301"/>
              <a:gd name="T23" fmla="*/ 168 h 1392"/>
              <a:gd name="T24" fmla="*/ 93 w 301"/>
              <a:gd name="T25" fmla="*/ 0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1" h="1392">
                <a:moveTo>
                  <a:pt x="201" y="1392"/>
                </a:moveTo>
                <a:cubicBezTo>
                  <a:pt x="198" y="1375"/>
                  <a:pt x="189" y="1317"/>
                  <a:pt x="177" y="1296"/>
                </a:cubicBezTo>
                <a:cubicBezTo>
                  <a:pt x="156" y="1258"/>
                  <a:pt x="119" y="1229"/>
                  <a:pt x="105" y="1188"/>
                </a:cubicBezTo>
                <a:cubicBezTo>
                  <a:pt x="88" y="1138"/>
                  <a:pt x="104" y="1159"/>
                  <a:pt x="57" y="1128"/>
                </a:cubicBezTo>
                <a:cubicBezTo>
                  <a:pt x="49" y="1116"/>
                  <a:pt x="39" y="1105"/>
                  <a:pt x="33" y="1092"/>
                </a:cubicBezTo>
                <a:cubicBezTo>
                  <a:pt x="23" y="1069"/>
                  <a:pt x="9" y="1020"/>
                  <a:pt x="9" y="1020"/>
                </a:cubicBezTo>
                <a:cubicBezTo>
                  <a:pt x="14" y="945"/>
                  <a:pt x="0" y="799"/>
                  <a:pt x="93" y="768"/>
                </a:cubicBezTo>
                <a:cubicBezTo>
                  <a:pt x="136" y="725"/>
                  <a:pt x="186" y="682"/>
                  <a:pt x="237" y="648"/>
                </a:cubicBezTo>
                <a:cubicBezTo>
                  <a:pt x="293" y="565"/>
                  <a:pt x="301" y="431"/>
                  <a:pt x="213" y="372"/>
                </a:cubicBezTo>
                <a:cubicBezTo>
                  <a:pt x="205" y="360"/>
                  <a:pt x="199" y="346"/>
                  <a:pt x="189" y="336"/>
                </a:cubicBezTo>
                <a:cubicBezTo>
                  <a:pt x="179" y="326"/>
                  <a:pt x="162" y="323"/>
                  <a:pt x="153" y="312"/>
                </a:cubicBezTo>
                <a:cubicBezTo>
                  <a:pt x="111" y="264"/>
                  <a:pt x="103" y="218"/>
                  <a:pt x="69" y="168"/>
                </a:cubicBezTo>
                <a:cubicBezTo>
                  <a:pt x="82" y="15"/>
                  <a:pt x="59" y="67"/>
                  <a:pt x="93" y="0"/>
                </a:cubicBezTo>
              </a:path>
            </a:pathLst>
          </a:custGeom>
          <a:noFill/>
          <a:ln w="317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42115" name="Line 99"/>
          <p:cNvSpPr>
            <a:spLocks noChangeShapeType="1"/>
          </p:cNvSpPr>
          <p:nvPr/>
        </p:nvSpPr>
        <p:spPr bwMode="auto">
          <a:xfrm>
            <a:off x="4787900" y="2997200"/>
            <a:ext cx="1008063" cy="792163"/>
          </a:xfrm>
          <a:prstGeom prst="line">
            <a:avLst/>
          </a:prstGeom>
          <a:noFill/>
          <a:ln w="12700">
            <a:solidFill>
              <a:srgbClr val="000099"/>
            </a:solidFill>
            <a:prstDash val="dash"/>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3"/>
          <p:cNvSpPr>
            <a:spLocks noGrp="1"/>
          </p:cNvSpPr>
          <p:nvPr>
            <p:ph type="sldNum" sz="quarter" idx="10"/>
          </p:nvPr>
        </p:nvSpPr>
        <p:spPr/>
        <p:txBody>
          <a:bodyPr/>
          <a:lstStyle/>
          <a:p>
            <a:fld id="{89634832-35A5-46CF-A6D6-BA6C31D3643C}" type="slidenum">
              <a:rPr lang="ru-RU"/>
              <a:pPr/>
              <a:t>14</a:t>
            </a:fld>
            <a:endParaRPr lang="ru-RU"/>
          </a:p>
        </p:txBody>
      </p:sp>
      <p:sp>
        <p:nvSpPr>
          <p:cNvPr id="416771" name="Rectangle 3"/>
          <p:cNvSpPr>
            <a:spLocks noGrp="1" noChangeArrowheads="1"/>
          </p:cNvSpPr>
          <p:nvPr>
            <p:ph type="title"/>
          </p:nvPr>
        </p:nvSpPr>
        <p:spPr bwMode="auto">
          <a:xfrm>
            <a:off x="1187450" y="0"/>
            <a:ext cx="6769100" cy="836613"/>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400">
                <a:solidFill>
                  <a:srgbClr val="A50021"/>
                </a:solidFill>
                <a:latin typeface="Arial" charset="0"/>
              </a:rPr>
              <a:t>Application of 1D corrosion model to conditions of SCARABEE tests (</a:t>
            </a:r>
            <a:r>
              <a:rPr lang="en-US" sz="2400" i="1">
                <a:solidFill>
                  <a:srgbClr val="A50021"/>
                </a:solidFill>
                <a:latin typeface="Arial" charset="0"/>
              </a:rPr>
              <a:t>preliminary results</a:t>
            </a:r>
            <a:r>
              <a:rPr lang="en-US" sz="2400">
                <a:solidFill>
                  <a:srgbClr val="A50021"/>
                </a:solidFill>
                <a:latin typeface="Arial" charset="0"/>
              </a:rPr>
              <a:t>)</a:t>
            </a:r>
            <a:endParaRPr lang="ru-RU" sz="2000">
              <a:solidFill>
                <a:srgbClr val="A50021"/>
              </a:solidFill>
              <a:latin typeface="Arial" charset="0"/>
            </a:endParaRPr>
          </a:p>
        </p:txBody>
      </p:sp>
      <p:pic>
        <p:nvPicPr>
          <p:cNvPr id="416836" name="Picture 6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1054100"/>
            <a:ext cx="3887787" cy="367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6837" name="Text Box 69"/>
          <p:cNvSpPr txBox="1">
            <a:spLocks noChangeArrowheads="1"/>
          </p:cNvSpPr>
          <p:nvPr/>
        </p:nvSpPr>
        <p:spPr bwMode="auto">
          <a:xfrm>
            <a:off x="466725" y="5624513"/>
            <a:ext cx="82089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000099"/>
                </a:solidFill>
                <a:latin typeface="Arial" charset="0"/>
              </a:rPr>
              <a:t>Calculated corrosion kinetics at different heat and oxygen fluxes</a:t>
            </a:r>
          </a:p>
        </p:txBody>
      </p:sp>
      <p:pic>
        <p:nvPicPr>
          <p:cNvPr id="416838" name="Picture 7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463" y="1093788"/>
            <a:ext cx="3887787" cy="370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6839" name="Text Box 71"/>
          <p:cNvSpPr txBox="1">
            <a:spLocks noChangeArrowheads="1"/>
          </p:cNvSpPr>
          <p:nvPr/>
        </p:nvSpPr>
        <p:spPr bwMode="auto">
          <a:xfrm>
            <a:off x="1042988" y="4916488"/>
            <a:ext cx="309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Arial" charset="0"/>
              </a:rPr>
              <a:t>Oxygen flux</a:t>
            </a:r>
            <a:r>
              <a:rPr lang="en-US">
                <a:latin typeface="Arial" charset="0"/>
              </a:rPr>
              <a:t> </a:t>
            </a:r>
            <a:r>
              <a:rPr lang="en-US" sz="1800">
                <a:latin typeface="Arial" charset="0"/>
              </a:rPr>
              <a:t>10</a:t>
            </a:r>
            <a:r>
              <a:rPr lang="en-US" sz="1800" baseline="30000">
                <a:latin typeface="Arial" charset="0"/>
              </a:rPr>
              <a:t>-2</a:t>
            </a:r>
            <a:r>
              <a:rPr lang="en-US" sz="1800">
                <a:latin typeface="Arial" charset="0"/>
              </a:rPr>
              <a:t> kg/m</a:t>
            </a:r>
            <a:r>
              <a:rPr lang="en-US" sz="1800" baseline="30000">
                <a:latin typeface="Arial" charset="0"/>
              </a:rPr>
              <a:t>2</a:t>
            </a:r>
            <a:r>
              <a:rPr lang="en-US" sz="1800">
                <a:latin typeface="Arial" charset="0"/>
              </a:rPr>
              <a:t>s</a:t>
            </a:r>
            <a:r>
              <a:rPr lang="en-US" sz="1800" baseline="30000">
                <a:latin typeface="Arial" charset="0"/>
              </a:rPr>
              <a:t>1</a:t>
            </a:r>
            <a:endParaRPr lang="ru-RU" sz="1800">
              <a:latin typeface="Arial" charset="0"/>
            </a:endParaRPr>
          </a:p>
        </p:txBody>
      </p:sp>
      <p:sp>
        <p:nvSpPr>
          <p:cNvPr id="416840" name="Text Box 72"/>
          <p:cNvSpPr txBox="1">
            <a:spLocks noChangeArrowheads="1"/>
          </p:cNvSpPr>
          <p:nvPr/>
        </p:nvSpPr>
        <p:spPr bwMode="auto">
          <a:xfrm>
            <a:off x="5292725" y="4916488"/>
            <a:ext cx="3097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a:latin typeface="Arial" charset="0"/>
              </a:rPr>
              <a:t>Oxygen flux</a:t>
            </a:r>
            <a:r>
              <a:rPr lang="en-US">
                <a:latin typeface="Arial" charset="0"/>
              </a:rPr>
              <a:t> </a:t>
            </a:r>
            <a:r>
              <a:rPr lang="en-US" sz="1800">
                <a:latin typeface="Arial" charset="0"/>
              </a:rPr>
              <a:t>10</a:t>
            </a:r>
            <a:r>
              <a:rPr lang="en-US" sz="1800" baseline="30000">
                <a:latin typeface="Arial" charset="0"/>
              </a:rPr>
              <a:t>-1</a:t>
            </a:r>
            <a:r>
              <a:rPr lang="en-US" sz="1800">
                <a:latin typeface="Arial" charset="0"/>
              </a:rPr>
              <a:t> kg/m</a:t>
            </a:r>
            <a:r>
              <a:rPr lang="en-US" sz="1800" baseline="30000">
                <a:latin typeface="Arial" charset="0"/>
              </a:rPr>
              <a:t>2</a:t>
            </a:r>
            <a:r>
              <a:rPr lang="en-US" sz="1800">
                <a:latin typeface="Arial" charset="0"/>
              </a:rPr>
              <a:t>s</a:t>
            </a:r>
            <a:r>
              <a:rPr lang="en-US" sz="1800" baseline="30000">
                <a:latin typeface="Arial" charset="0"/>
              </a:rPr>
              <a:t>1</a:t>
            </a:r>
            <a:endParaRPr lang="ru-RU" sz="1800">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fld id="{0531DBFD-303F-42A1-A4A3-1BD688C1D844}" type="slidenum">
              <a:rPr lang="ru-RU"/>
              <a:pPr/>
              <a:t>15</a:t>
            </a:fld>
            <a:endParaRPr lang="ru-RU"/>
          </a:p>
        </p:txBody>
      </p:sp>
      <p:sp>
        <p:nvSpPr>
          <p:cNvPr id="420866" name="Rectangle 2"/>
          <p:cNvSpPr>
            <a:spLocks noGrp="1" noChangeArrowheads="1"/>
          </p:cNvSpPr>
          <p:nvPr>
            <p:ph type="title"/>
          </p:nvPr>
        </p:nvSpPr>
        <p:spPr bwMode="auto">
          <a:xfrm>
            <a:off x="1187450" y="44450"/>
            <a:ext cx="6769100" cy="549275"/>
          </a:xfr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nSpc>
                <a:spcPct val="85000"/>
              </a:lnSpc>
            </a:pPr>
            <a:r>
              <a:rPr lang="en-US" sz="2400">
                <a:solidFill>
                  <a:srgbClr val="A50021"/>
                </a:solidFill>
                <a:latin typeface="Arial" charset="0"/>
              </a:rPr>
              <a:t>Comments to the calculation results </a:t>
            </a:r>
            <a:br>
              <a:rPr lang="en-US" sz="2400">
                <a:solidFill>
                  <a:srgbClr val="A50021"/>
                </a:solidFill>
                <a:latin typeface="Arial" charset="0"/>
              </a:rPr>
            </a:br>
            <a:r>
              <a:rPr lang="en-US" sz="2400">
                <a:solidFill>
                  <a:srgbClr val="A50021"/>
                </a:solidFill>
                <a:latin typeface="Arial" charset="0"/>
              </a:rPr>
              <a:t>(stand-alone 1D corrosion model)</a:t>
            </a:r>
            <a:endParaRPr lang="ru-RU" sz="2000">
              <a:solidFill>
                <a:srgbClr val="A50021"/>
              </a:solidFill>
              <a:latin typeface="Arial" charset="0"/>
            </a:endParaRPr>
          </a:p>
        </p:txBody>
      </p:sp>
      <p:sp>
        <p:nvSpPr>
          <p:cNvPr id="420872" name="Text Box 8"/>
          <p:cNvSpPr txBox="1">
            <a:spLocks noChangeArrowheads="1"/>
          </p:cNvSpPr>
          <p:nvPr/>
        </p:nvSpPr>
        <p:spPr bwMode="auto">
          <a:xfrm>
            <a:off x="395288" y="908050"/>
            <a:ext cx="8351837" cy="54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9388" indent="-179388" algn="l">
              <a:defRPr sz="2400">
                <a:solidFill>
                  <a:schemeClr val="tx1"/>
                </a:solidFill>
                <a:latin typeface="Times New Roman" pitchFamily="18" charset="0"/>
              </a:defRPr>
            </a:lvl1pPr>
            <a:lvl2pPr algn="l">
              <a:defRPr sz="2400">
                <a:solidFill>
                  <a:schemeClr val="tx1"/>
                </a:solidFill>
                <a:latin typeface="Times New Roman" pitchFamily="18" charset="0"/>
              </a:defRPr>
            </a:lvl2pPr>
            <a:lvl3pPr algn="l">
              <a:defRPr sz="2400">
                <a:solidFill>
                  <a:schemeClr val="tx1"/>
                </a:solidFill>
                <a:latin typeface="Times New Roman" pitchFamily="18" charset="0"/>
              </a:defRPr>
            </a:lvl3pPr>
            <a:lvl4pPr algn="l">
              <a:defRPr sz="2400">
                <a:solidFill>
                  <a:schemeClr val="tx1"/>
                </a:solidFill>
                <a:latin typeface="Times New Roman" pitchFamily="18" charset="0"/>
              </a:defRPr>
            </a:lvl4pPr>
            <a:lvl5pPr algn="l">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just">
              <a:spcBef>
                <a:spcPct val="50000"/>
              </a:spcBef>
              <a:buFontTx/>
              <a:buChar char="•"/>
            </a:pPr>
            <a:r>
              <a:rPr lang="en-US" sz="2000">
                <a:latin typeface="Calibri" pitchFamily="34" charset="0"/>
              </a:rPr>
              <a:t>Under conditions of high heat flux &gt;5</a:t>
            </a:r>
            <a:r>
              <a:rPr lang="en-US" sz="2000">
                <a:latin typeface="Calibri" pitchFamily="34" charset="0"/>
                <a:sym typeface="Symbol" pitchFamily="18" charset="2"/>
              </a:rPr>
              <a:t>10</a:t>
            </a:r>
            <a:r>
              <a:rPr lang="en-US" sz="2000" baseline="30000">
                <a:latin typeface="Calibri" pitchFamily="34" charset="0"/>
                <a:sym typeface="Symbol" pitchFamily="18" charset="2"/>
              </a:rPr>
              <a:t>6 </a:t>
            </a:r>
            <a:r>
              <a:rPr lang="en-US" sz="2000">
                <a:latin typeface="Calibri" pitchFamily="34" charset="0"/>
                <a:sym typeface="Symbol" pitchFamily="18" charset="2"/>
              </a:rPr>
              <a:t>W/m</a:t>
            </a:r>
            <a:r>
              <a:rPr lang="en-US" sz="2000" baseline="30000">
                <a:latin typeface="Calibri" pitchFamily="34" charset="0"/>
                <a:sym typeface="Symbol" pitchFamily="18" charset="2"/>
              </a:rPr>
              <a:t>2 </a:t>
            </a:r>
            <a:r>
              <a:rPr lang="en-US" sz="2000">
                <a:latin typeface="Calibri" pitchFamily="34" charset="0"/>
                <a:sym typeface="Symbol" pitchFamily="18" charset="2"/>
              </a:rPr>
              <a:t>, </a:t>
            </a:r>
            <a:r>
              <a:rPr lang="en-US" sz="2000">
                <a:latin typeface="Calibri" pitchFamily="34" charset="0"/>
              </a:rPr>
              <a:t> temperature at the steel surface is above the steel melting point (</a:t>
            </a:r>
            <a:r>
              <a:rPr lang="en-US" sz="2000">
                <a:latin typeface="Calibri" pitchFamily="34" charset="0"/>
                <a:sym typeface="Symbol" pitchFamily="18" charset="2"/>
              </a:rPr>
              <a:t> 1673 K)</a:t>
            </a:r>
            <a:r>
              <a:rPr lang="en-US" sz="2000">
                <a:latin typeface="Calibri" pitchFamily="34" charset="0"/>
              </a:rPr>
              <a:t>  </a:t>
            </a:r>
            <a:r>
              <a:rPr lang="en-US" sz="2000">
                <a:latin typeface="Calibri" pitchFamily="34" charset="0"/>
                <a:sym typeface="Symbol" pitchFamily="18" charset="2"/>
              </a:rPr>
              <a:t> </a:t>
            </a:r>
            <a:r>
              <a:rPr lang="en-US" sz="2000">
                <a:latin typeface="Calibri" pitchFamily="34" charset="0"/>
              </a:rPr>
              <a:t>direct melting of a steel layer and of pre-existing oxide (FeO) layer (T</a:t>
            </a:r>
            <a:r>
              <a:rPr lang="en-US" sz="2000" baseline="-25000">
                <a:latin typeface="Calibri" pitchFamily="34" charset="0"/>
              </a:rPr>
              <a:t>melt </a:t>
            </a:r>
            <a:r>
              <a:rPr lang="en-US" sz="2000">
                <a:latin typeface="Calibri" pitchFamily="34" charset="0"/>
                <a:sym typeface="Symbol" pitchFamily="18" charset="2"/>
              </a:rPr>
              <a:t> 1644 K) during a short </a:t>
            </a:r>
            <a:r>
              <a:rPr lang="en-US" sz="2000">
                <a:latin typeface="Calibri" pitchFamily="34" charset="0"/>
              </a:rPr>
              <a:t>initial period of 1-10 s</a:t>
            </a:r>
          </a:p>
          <a:p>
            <a:pPr algn="just">
              <a:spcBef>
                <a:spcPct val="50000"/>
              </a:spcBef>
              <a:buFontTx/>
              <a:buChar char="•"/>
            </a:pPr>
            <a:r>
              <a:rPr lang="en-US" sz="2000">
                <a:latin typeface="Calibri" pitchFamily="34" charset="0"/>
              </a:rPr>
              <a:t>Further growth of corrosion layer is controlled by the oxygen flux, via the flowering mechanism </a:t>
            </a:r>
          </a:p>
          <a:p>
            <a:pPr algn="just">
              <a:spcBef>
                <a:spcPct val="50000"/>
              </a:spcBef>
              <a:buFontTx/>
              <a:buChar char="•"/>
            </a:pPr>
            <a:r>
              <a:rPr lang="en-US" sz="2000">
                <a:latin typeface="Calibri" pitchFamily="34" charset="0"/>
              </a:rPr>
              <a:t>In these calculations heat and oxygen fluxes were independent input values (evaluated from the experimental data); in reality they are strongly inter-related via the thickness of the convection boundary layer and can be generally calculated using the thermal-hydraulic code with the implemented corrosion model (further improved and modified for the extreme conditions of SCARABEE tests)</a:t>
            </a:r>
          </a:p>
          <a:p>
            <a:pPr algn="just">
              <a:spcBef>
                <a:spcPct val="50000"/>
              </a:spcBef>
              <a:buFontTx/>
              <a:buChar char="•"/>
            </a:pPr>
            <a:r>
              <a:rPr lang="en-US" sz="2000">
                <a:latin typeface="Calibri" pitchFamily="34" charset="0"/>
              </a:rPr>
              <a:t>This development might be a topic for a future Project, as well as extension of CONV2D with the implemented melt oxidation-steel corrosion model to more general consideration of Fe-U-Zr-O corium (with melt stratification effect) and elaboration of 3D-version of the new code</a:t>
            </a:r>
            <a:endParaRPr lang="ru-RU" sz="2000">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3"/>
          <p:cNvSpPr>
            <a:spLocks noGrp="1"/>
          </p:cNvSpPr>
          <p:nvPr>
            <p:ph type="sldNum" sz="quarter" idx="10"/>
          </p:nvPr>
        </p:nvSpPr>
        <p:spPr/>
        <p:txBody>
          <a:bodyPr/>
          <a:lstStyle/>
          <a:p>
            <a:fld id="{A8332D84-4B7A-4865-953E-5B66B437D75D}" type="slidenum">
              <a:rPr lang="ru-RU"/>
              <a:pPr/>
              <a:t>2</a:t>
            </a:fld>
            <a:endParaRPr lang="ru-RU"/>
          </a:p>
        </p:txBody>
      </p:sp>
      <p:sp>
        <p:nvSpPr>
          <p:cNvPr id="254978" name="Rectangle 2"/>
          <p:cNvSpPr>
            <a:spLocks noChangeArrowheads="1"/>
          </p:cNvSpPr>
          <p:nvPr/>
        </p:nvSpPr>
        <p:spPr bwMode="auto">
          <a:xfrm>
            <a:off x="1679575" y="239713"/>
            <a:ext cx="5784850" cy="59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en-GB" sz="3200" b="1">
                <a:solidFill>
                  <a:srgbClr val="A50021"/>
                </a:solidFill>
              </a:rPr>
              <a:t>General Information</a:t>
            </a:r>
            <a:endParaRPr lang="ru-RU" sz="3200" b="1">
              <a:solidFill>
                <a:srgbClr val="A50021"/>
              </a:solidFill>
            </a:endParaRPr>
          </a:p>
        </p:txBody>
      </p:sp>
      <p:sp>
        <p:nvSpPr>
          <p:cNvPr id="254979"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graphicFrame>
        <p:nvGraphicFramePr>
          <p:cNvPr id="255004" name="Group 28"/>
          <p:cNvGraphicFramePr>
            <a:graphicFrameLocks noGrp="1"/>
          </p:cNvGraphicFramePr>
          <p:nvPr/>
        </p:nvGraphicFramePr>
        <p:xfrm>
          <a:off x="742950" y="2349500"/>
          <a:ext cx="7658100" cy="1901952"/>
        </p:xfrm>
        <a:graphic>
          <a:graphicData uri="http://schemas.openxmlformats.org/drawingml/2006/table">
            <a:tbl>
              <a:tblPr/>
              <a:tblGrid>
                <a:gridCol w="3101975"/>
                <a:gridCol w="4556125"/>
              </a:tblGrid>
              <a:tr h="3365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cs typeface="Times New Roman" pitchFamily="18" charset="0"/>
                        </a:rPr>
                        <a:t>Leading Institution:</a:t>
                      </a:r>
                      <a:endParaRPr kumimoji="0" lang="ru-RU" sz="2800" b="0" i="0" u="none" strike="noStrike" cap="none" normalizeH="0" baseline="0" smtClean="0">
                        <a:ln>
                          <a:noFill/>
                        </a:ln>
                        <a:solidFill>
                          <a:srgbClr val="003399"/>
                        </a:solidFill>
                        <a:effectLst/>
                        <a:latin typeface="Arial" charset="0"/>
                        <a:cs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ts val="600"/>
                        </a:spcBef>
                        <a:spcAft>
                          <a:spcPts val="600"/>
                        </a:spcAft>
                        <a:buClrTx/>
                        <a:buSzTx/>
                        <a:buFontTx/>
                        <a:buNone/>
                        <a:tabLst/>
                      </a:pPr>
                      <a:r>
                        <a:rPr kumimoji="0" lang="en-GB" sz="2800" b="1" i="0" u="none" strike="noStrike" cap="none" normalizeH="0" baseline="0" smtClean="0">
                          <a:ln>
                            <a:noFill/>
                          </a:ln>
                          <a:solidFill>
                            <a:srgbClr val="FF3300"/>
                          </a:solidFill>
                          <a:effectLst/>
                          <a:latin typeface="Arial" charset="0"/>
                          <a:cs typeface="Times New Roman" pitchFamily="18" charset="0"/>
                        </a:rPr>
                        <a:t>IBRAE,</a:t>
                      </a:r>
                      <a:r>
                        <a:rPr kumimoji="0" lang="ru-RU" sz="2800" b="1" i="0" u="none" strike="noStrike" cap="none" normalizeH="0" baseline="0" smtClean="0">
                          <a:ln>
                            <a:noFill/>
                          </a:ln>
                          <a:solidFill>
                            <a:srgbClr val="FF3300"/>
                          </a:solidFill>
                          <a:effectLst/>
                          <a:latin typeface="Arial" charset="0"/>
                        </a:rPr>
                        <a:t> </a:t>
                      </a:r>
                      <a:r>
                        <a:rPr kumimoji="0" lang="en-US" sz="2800" b="0" i="0" u="none" strike="noStrike" cap="none" normalizeH="0" baseline="0" smtClean="0">
                          <a:ln>
                            <a:noFill/>
                          </a:ln>
                          <a:solidFill>
                            <a:srgbClr val="003399"/>
                          </a:solidFill>
                          <a:effectLst/>
                          <a:latin typeface="Arial" charset="0"/>
                        </a:rPr>
                        <a:t>Moscow</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5950">
                <a:tc>
                  <a:txBody>
                    <a:body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0" i="0" u="none" strike="noStrike" cap="none" normalizeH="0" baseline="0" smtClean="0">
                          <a:ln>
                            <a:noFill/>
                          </a:ln>
                          <a:solidFill>
                            <a:srgbClr val="003399"/>
                          </a:solidFill>
                          <a:effectLst/>
                          <a:latin typeface="Arial" charset="0"/>
                        </a:rPr>
                        <a:t>Duration:</a:t>
                      </a:r>
                    </a:p>
                    <a:p>
                      <a:pPr marL="0" marR="0" lvl="0" indent="0" algn="l"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US" sz="2400" b="0" i="0" u="none" strike="noStrike" cap="none" normalizeH="0" baseline="0" smtClean="0">
                          <a:ln>
                            <a:noFill/>
                          </a:ln>
                          <a:solidFill>
                            <a:srgbClr val="003399"/>
                          </a:solidFill>
                          <a:effectLst/>
                          <a:latin typeface="Arial" charset="0"/>
                        </a:rPr>
                        <a:t>Commencement</a:t>
                      </a:r>
                      <a:r>
                        <a:rPr kumimoji="0" lang="en-GB" sz="2400" b="0" i="0" u="none" strike="noStrike" cap="none" normalizeH="0" baseline="0" smtClean="0">
                          <a:ln>
                            <a:noFill/>
                          </a:ln>
                          <a:solidFill>
                            <a:srgbClr val="003399"/>
                          </a:solidFill>
                          <a:effectLst/>
                          <a:latin typeface="Arial" charset="0"/>
                        </a:rPr>
                        <a:t>:</a:t>
                      </a:r>
                      <a:endParaRPr kumimoji="0" lang="ru-RU" sz="2400" b="0" i="0" u="none" strike="noStrike" cap="none" normalizeH="0" baseline="0" smtClean="0">
                        <a:ln>
                          <a:noFill/>
                        </a:ln>
                        <a:solidFill>
                          <a:srgbClr val="003399"/>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800" b="1" i="0" u="none" strike="noStrike" cap="none" normalizeH="0" baseline="0" smtClean="0">
                          <a:ln>
                            <a:noFill/>
                          </a:ln>
                          <a:solidFill>
                            <a:srgbClr val="003399"/>
                          </a:solidFill>
                          <a:effectLst/>
                          <a:latin typeface="Arial" charset="0"/>
                        </a:rPr>
                        <a:t>3 years</a:t>
                      </a:r>
                    </a:p>
                    <a:p>
                      <a:pPr marL="0" marR="0" lvl="0" indent="0" algn="ctr" defTabSz="914400" rtl="0" eaLnBrk="0" fontAlgn="base" latinLnBrk="0" hangingPunct="0">
                        <a:lnSpc>
                          <a:spcPct val="100000"/>
                        </a:lnSpc>
                        <a:spcBef>
                          <a:spcPct val="20000"/>
                        </a:spcBef>
                        <a:spcAft>
                          <a:spcPct val="0"/>
                        </a:spcAft>
                        <a:buClr>
                          <a:schemeClr val="bg2"/>
                        </a:buClr>
                        <a:buSzPct val="75000"/>
                        <a:buFont typeface="Monotype Sorts" pitchFamily="2" charset="2"/>
                        <a:buNone/>
                        <a:tabLst/>
                      </a:pPr>
                      <a:r>
                        <a:rPr kumimoji="0" lang="en-GB" sz="2400" b="0" i="0" u="none" strike="noStrike" cap="none" normalizeH="0" baseline="0" smtClean="0">
                          <a:ln>
                            <a:noFill/>
                          </a:ln>
                          <a:solidFill>
                            <a:srgbClr val="003399"/>
                          </a:solidFill>
                          <a:effectLst/>
                          <a:latin typeface="Arial" charset="0"/>
                        </a:rPr>
                        <a:t>October 2008</a:t>
                      </a:r>
                      <a:endParaRPr kumimoji="0" lang="ru-RU" sz="24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liennummernplatzhalter 2"/>
          <p:cNvSpPr>
            <a:spLocks noGrp="1"/>
          </p:cNvSpPr>
          <p:nvPr>
            <p:ph type="sldNum" sz="quarter" idx="10"/>
          </p:nvPr>
        </p:nvSpPr>
        <p:spPr/>
        <p:txBody>
          <a:bodyPr/>
          <a:lstStyle/>
          <a:p>
            <a:fld id="{6136FB45-2456-42EE-BDB5-948B3CCF9840}" type="slidenum">
              <a:rPr lang="ru-RU"/>
              <a:pPr/>
              <a:t>3</a:t>
            </a:fld>
            <a:endParaRPr lang="ru-RU"/>
          </a:p>
        </p:txBody>
      </p:sp>
      <p:sp>
        <p:nvSpPr>
          <p:cNvPr id="257026" name="Rectangle 2"/>
          <p:cNvSpPr>
            <a:spLocks noChangeArrowheads="1"/>
          </p:cNvSpPr>
          <p:nvPr/>
        </p:nvSpPr>
        <p:spPr bwMode="auto">
          <a:xfrm>
            <a:off x="1682750" y="142875"/>
            <a:ext cx="578485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r>
              <a:rPr lang="ru-RU" sz="3600" b="1">
                <a:solidFill>
                  <a:srgbClr val="A50021"/>
                </a:solidFill>
              </a:rPr>
              <a:t>Non-CIS Collaborators</a:t>
            </a:r>
          </a:p>
        </p:txBody>
      </p:sp>
      <p:sp>
        <p:nvSpPr>
          <p:cNvPr id="257027" name="Text Box 3"/>
          <p:cNvSpPr txBox="1">
            <a:spLocks noChangeArrowheads="1"/>
          </p:cNvSpPr>
          <p:nvPr/>
        </p:nvSpPr>
        <p:spPr bwMode="auto">
          <a:xfrm>
            <a:off x="685800" y="1524000"/>
            <a:ext cx="7905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endParaRPr lang="ru-RU"/>
          </a:p>
        </p:txBody>
      </p:sp>
      <p:graphicFrame>
        <p:nvGraphicFramePr>
          <p:cNvPr id="257061" name="Group 37"/>
          <p:cNvGraphicFramePr>
            <a:graphicFrameLocks noGrp="1"/>
          </p:cNvGraphicFramePr>
          <p:nvPr>
            <p:ph/>
          </p:nvPr>
        </p:nvGraphicFramePr>
        <p:xfrm>
          <a:off x="617538" y="1392238"/>
          <a:ext cx="7908925" cy="4078415"/>
        </p:xfrm>
        <a:graphic>
          <a:graphicData uri="http://schemas.openxmlformats.org/drawingml/2006/table">
            <a:tbl>
              <a:tblPr/>
              <a:tblGrid>
                <a:gridCol w="1638300"/>
                <a:gridCol w="4148137"/>
                <a:gridCol w="2122488"/>
              </a:tblGrid>
              <a:tr h="727075">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FZK</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Forschungszentrum Karlsruhe GmbH </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ITU</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European Commission</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Joint Research Centre</a:t>
                      </a:r>
                      <a:endParaRPr kumimoji="0" lang="ru-RU" sz="1800" b="0" i="0" u="none" strike="noStrike" cap="none" normalizeH="0" baseline="0" smtClean="0">
                        <a:ln>
                          <a:noFill/>
                        </a:ln>
                        <a:solidFill>
                          <a:srgbClr val="003399"/>
                        </a:solidFill>
                        <a:effectLst/>
                        <a:latin typeface="Arial" charset="0"/>
                        <a:cs typeface="Times New Roman" pitchFamily="18" charset="0"/>
                      </a:endParaRPr>
                    </a:p>
                    <a:p>
                      <a:pPr marL="0" marR="0" lvl="0" indent="0" algn="l" defTabSz="914400" rtl="0" eaLnBrk="0" fontAlgn="base" latinLnBrk="0" hangingPunct="0">
                        <a:lnSpc>
                          <a:spcPct val="110000"/>
                        </a:lnSpc>
                        <a:spcBef>
                          <a:spcPts val="2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für Transurane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Germany Karlsruhe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12788">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IRSN</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Institut de Radioprotection et de Sûreté Nucléaire </a:t>
                      </a:r>
                      <a:endParaRPr kumimoji="0" lang="ru-RU" sz="1800" b="0"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r>
                        <a:rPr kumimoji="0" lang="ru-RU" sz="1800" b="0" i="0" u="none" strike="noStrike" cap="none" normalizeH="0" baseline="0" smtClean="0">
                          <a:ln>
                            <a:noFill/>
                          </a:ln>
                          <a:solidFill>
                            <a:srgbClr val="003399"/>
                          </a:solidFill>
                          <a:effectLst/>
                          <a:latin typeface="Arial" charset="0"/>
                        </a:rPr>
                        <a:t>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50875">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de-DE" sz="2400" b="1" i="0" u="none" strike="noStrike" cap="none" normalizeH="0" baseline="0" smtClean="0">
                          <a:ln>
                            <a:noFill/>
                          </a:ln>
                          <a:solidFill>
                            <a:srgbClr val="FF3300"/>
                          </a:solidFill>
                          <a:effectLst/>
                          <a:latin typeface="Arial" charset="0"/>
                        </a:rPr>
                        <a:t>CEA</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Commisariat </a:t>
                      </a:r>
                      <a:r>
                        <a:rPr kumimoji="0" lang="en-US" sz="1800" b="1" i="0" u="none" strike="noStrike" cap="none" normalizeH="0" baseline="0" smtClean="0">
                          <a:ln>
                            <a:noFill/>
                          </a:ln>
                          <a:solidFill>
                            <a:srgbClr val="003399"/>
                          </a:solidFill>
                          <a:effectLst/>
                          <a:latin typeface="Arial" charset="0"/>
                          <a:cs typeface="Arial" charset="0"/>
                        </a:rPr>
                        <a:t>à</a:t>
                      </a:r>
                      <a:r>
                        <a:rPr kumimoji="0" lang="en-US" sz="1800" b="1" i="0" u="none" strike="noStrike" cap="none" normalizeH="0" baseline="0" smtClean="0">
                          <a:ln>
                            <a:noFill/>
                          </a:ln>
                          <a:solidFill>
                            <a:srgbClr val="003399"/>
                          </a:solidFill>
                          <a:effectLst/>
                          <a:latin typeface="Arial" charset="0"/>
                        </a:rPr>
                        <a:t> l’Energie Atomique</a:t>
                      </a:r>
                      <a:endParaRPr kumimoji="0" lang="ru-RU"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cs typeface="Times New Roman" pitchFamily="18" charset="0"/>
                        </a:rPr>
                        <a:t>France   Cadarache</a:t>
                      </a: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81050">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2400" b="1" i="0" u="none" strike="noStrike" cap="none" normalizeH="0" baseline="0" smtClean="0">
                          <a:ln>
                            <a:noFill/>
                          </a:ln>
                          <a:solidFill>
                            <a:srgbClr val="FF3300"/>
                          </a:solidFill>
                          <a:effectLst/>
                          <a:latin typeface="Arial" charset="0"/>
                        </a:rPr>
                        <a:t>IVS Trnava</a:t>
                      </a:r>
                      <a:endParaRPr kumimoji="0" lang="ru-RU" sz="2400" b="1" i="0" u="none" strike="noStrike" cap="none" normalizeH="0" baseline="0" smtClean="0">
                        <a:ln>
                          <a:noFill/>
                        </a:ln>
                        <a:solidFill>
                          <a:srgbClr val="FF3300"/>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US" sz="1800" b="1" i="0" u="none" strike="noStrike" cap="none" normalizeH="0" baseline="0" smtClean="0">
                          <a:ln>
                            <a:noFill/>
                          </a:ln>
                          <a:solidFill>
                            <a:srgbClr val="003399"/>
                          </a:solidFill>
                          <a:effectLst/>
                          <a:latin typeface="Arial" charset="0"/>
                        </a:rPr>
                        <a:t>Inžinierska výpočtová spoločnosť Trnava, s.r.o., </a:t>
                      </a:r>
                      <a:endParaRPr kumimoji="0" lang="ru-RU" sz="1800" b="1" i="0" u="none" strike="noStrike" cap="none" normalizeH="0" baseline="0" smtClean="0">
                        <a:ln>
                          <a:noFill/>
                        </a:ln>
                        <a:solidFill>
                          <a:srgbClr val="003399"/>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r>
                        <a:rPr kumimoji="0" lang="en-GB" sz="1800" b="1" i="0" u="none" strike="noStrike" cap="none" normalizeH="0" baseline="0" smtClean="0">
                          <a:ln>
                            <a:noFill/>
                          </a:ln>
                          <a:solidFill>
                            <a:srgbClr val="003399"/>
                          </a:solidFill>
                          <a:effectLst/>
                          <a:latin typeface="Arial" charset="0"/>
                        </a:rPr>
                        <a:t>Slovak Republic</a:t>
                      </a:r>
                      <a:r>
                        <a:rPr kumimoji="0" lang="ru-RU" sz="1800" b="1" i="0" u="none" strike="noStrike" cap="none" normalizeH="0" baseline="0" smtClean="0">
                          <a:ln>
                            <a:noFill/>
                          </a:ln>
                          <a:solidFill>
                            <a:srgbClr val="003399"/>
                          </a:solidFill>
                          <a:effectLst/>
                          <a:latin typeface="Arial" charset="0"/>
                        </a:rPr>
                        <a:t> </a:t>
                      </a:r>
                    </a:p>
                    <a:p>
                      <a:pPr marL="0" marR="0" lvl="0" indent="0" algn="l" defTabSz="914400" rtl="0" eaLnBrk="0" fontAlgn="base" latinLnBrk="0" hangingPunct="0">
                        <a:lnSpc>
                          <a:spcPct val="110000"/>
                        </a:lnSpc>
                        <a:spcBef>
                          <a:spcPct val="20000"/>
                        </a:spcBef>
                        <a:spcAft>
                          <a:spcPct val="0"/>
                        </a:spcAft>
                        <a:buClr>
                          <a:schemeClr val="bg2"/>
                        </a:buClr>
                        <a:buSzPct val="75000"/>
                        <a:buFont typeface="Monotype Sorts" pitchFamily="2" charset="2"/>
                        <a:buNone/>
                        <a:tabLst/>
                      </a:pPr>
                      <a:endParaRPr kumimoji="0" lang="ru-RU" sz="1800" b="1" i="0" u="none" strike="noStrike" cap="none" normalizeH="0" baseline="0" smtClean="0">
                        <a:ln>
                          <a:noFill/>
                        </a:ln>
                        <a:solidFill>
                          <a:srgbClr val="003399"/>
                        </a:solidFill>
                        <a:effectLst/>
                        <a:latin typeface="Arial" charset="0"/>
                        <a:cs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1"/>
          <p:cNvSpPr>
            <a:spLocks noGrp="1"/>
          </p:cNvSpPr>
          <p:nvPr>
            <p:ph type="sldNum" sz="quarter" idx="10"/>
          </p:nvPr>
        </p:nvSpPr>
        <p:spPr/>
        <p:txBody>
          <a:bodyPr/>
          <a:lstStyle/>
          <a:p>
            <a:fld id="{678C41F1-1D96-4460-B284-7BC3EB068C74}" type="slidenum">
              <a:rPr lang="ru-RU"/>
              <a:pPr/>
              <a:t>4</a:t>
            </a:fld>
            <a:endParaRPr lang="ru-RU"/>
          </a:p>
        </p:txBody>
      </p:sp>
      <p:sp>
        <p:nvSpPr>
          <p:cNvPr id="400386"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7DFCD87-6FE3-49FA-B947-D1CFE52622E8}" type="slidenum">
              <a:rPr lang="ru-RU" sz="1400">
                <a:solidFill>
                  <a:srgbClr val="A50021"/>
                </a:solidFill>
              </a:rPr>
              <a:pPr algn="r"/>
              <a:t>4</a:t>
            </a:fld>
            <a:endParaRPr lang="ru-RU" sz="1400">
              <a:solidFill>
                <a:srgbClr val="A50021"/>
              </a:solidFill>
            </a:endParaRPr>
          </a:p>
        </p:txBody>
      </p:sp>
      <p:sp>
        <p:nvSpPr>
          <p:cNvPr id="400387" name="Rectangle 2"/>
          <p:cNvSpPr>
            <a:spLocks noGrp="1" noChangeArrowheads="1"/>
          </p:cNvSpPr>
          <p:nvPr>
            <p:ph type="title" idx="4294967295"/>
          </p:nvPr>
        </p:nvSpPr>
        <p:spPr bwMode="auto">
          <a:xfrm>
            <a:off x="457200" y="115888"/>
            <a:ext cx="8229600" cy="5619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r>
              <a:rPr lang="en-US" sz="3200" b="1">
                <a:solidFill>
                  <a:srgbClr val="A50021"/>
                </a:solidFill>
              </a:rPr>
              <a:t>Tasks of the Work Plan</a:t>
            </a:r>
            <a:endParaRPr lang="ru-RU" sz="2800">
              <a:solidFill>
                <a:srgbClr val="A50021"/>
              </a:solidFill>
            </a:endParaRPr>
          </a:p>
        </p:txBody>
      </p:sp>
      <p:sp>
        <p:nvSpPr>
          <p:cNvPr id="400388" name="Rectangle 203"/>
          <p:cNvSpPr>
            <a:spLocks noChangeArrowheads="1"/>
          </p:cNvSpPr>
          <p:nvPr/>
        </p:nvSpPr>
        <p:spPr bwMode="auto">
          <a:xfrm>
            <a:off x="476250" y="954088"/>
            <a:ext cx="8281988"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p>
            <a:pPr marL="179388" indent="-179388" algn="just">
              <a:spcBef>
                <a:spcPct val="30000"/>
              </a:spcBef>
              <a:spcAft>
                <a:spcPct val="30000"/>
              </a:spcAft>
            </a:pPr>
            <a:r>
              <a:rPr lang="en-GB" sz="2000" b="1">
                <a:solidFill>
                  <a:srgbClr val="003399"/>
                </a:solidFill>
                <a:latin typeface="Arial" charset="0"/>
              </a:rPr>
              <a:t>Task 3.</a:t>
            </a:r>
            <a:r>
              <a:rPr lang="en-GB" sz="2000">
                <a:solidFill>
                  <a:srgbClr val="003399"/>
                </a:solidFill>
                <a:latin typeface="Arial" charset="0"/>
              </a:rPr>
              <a:t>  </a:t>
            </a:r>
            <a:r>
              <a:rPr lang="en-US" sz="2000">
                <a:solidFill>
                  <a:srgbClr val="003399"/>
                </a:solidFill>
                <a:latin typeface="Arial" charset="0"/>
              </a:rPr>
              <a:t>Tight Coupling of the Two Advanced Tools: the Physico-Chemical (Molten Pool Oxidation) Model and the Thermo-Hydraulic Code CONV, for Realistic Mechanistic Description of U-Zr-O Molten Pool Behaviour in Oxidising Test Conditions </a:t>
            </a:r>
            <a:r>
              <a:rPr lang="en-US" sz="2000">
                <a:latin typeface="Arial" charset="0"/>
              </a:rPr>
              <a:t>(</a:t>
            </a:r>
            <a:r>
              <a:rPr lang="en-US" sz="2000" i="1">
                <a:latin typeface="Arial" charset="0"/>
              </a:rPr>
              <a:t>7-10 QUATERS</a:t>
            </a:r>
            <a:r>
              <a:rPr lang="en-US" sz="2000">
                <a:latin typeface="Arial" charset="0"/>
              </a:rPr>
              <a:t>)</a:t>
            </a:r>
            <a:endParaRPr lang="ru-RU" sz="2000">
              <a:latin typeface="Arial" charset="0"/>
            </a:endParaRPr>
          </a:p>
          <a:p>
            <a:pPr marL="179388" indent="-179388" algn="just">
              <a:spcBef>
                <a:spcPct val="30000"/>
              </a:spcBef>
              <a:spcAft>
                <a:spcPct val="30000"/>
              </a:spcAft>
            </a:pPr>
            <a:r>
              <a:rPr lang="en-US" sz="2000" b="1">
                <a:solidFill>
                  <a:srgbClr val="003399"/>
                </a:solidFill>
                <a:latin typeface="Arial" charset="0"/>
              </a:rPr>
              <a:t>Subtask 3.3.</a:t>
            </a:r>
            <a:r>
              <a:rPr lang="en-US" sz="2000">
                <a:solidFill>
                  <a:srgbClr val="003399"/>
                </a:solidFill>
                <a:latin typeface="Arial" charset="0"/>
              </a:rPr>
              <a:t> Implementation of physicochemical melt oxidation model for modeling of thermal hydraulic behavior of U-Zr-O melt under oxidizing for small and medium scale experiments in code CONV 2D.</a:t>
            </a:r>
          </a:p>
          <a:p>
            <a:pPr marL="179388" indent="-179388" algn="just">
              <a:spcBef>
                <a:spcPct val="30000"/>
              </a:spcBef>
              <a:spcAft>
                <a:spcPct val="30000"/>
              </a:spcAft>
            </a:pPr>
            <a:endParaRPr lang="en-US" sz="2000" i="1">
              <a:latin typeface="Arial" charset="0"/>
            </a:endParaRPr>
          </a:p>
          <a:p>
            <a:pPr marL="179388" indent="-179388" algn="just">
              <a:spcBef>
                <a:spcPct val="30000"/>
              </a:spcBef>
              <a:spcAft>
                <a:spcPct val="30000"/>
              </a:spcAft>
            </a:pPr>
            <a:r>
              <a:rPr lang="en-US" sz="2000" i="1">
                <a:latin typeface="Arial" charset="0"/>
              </a:rPr>
              <a:t>State / Situation at the beginning of the current quarter</a:t>
            </a:r>
            <a:r>
              <a:rPr lang="en-US" sz="1800">
                <a:latin typeface="Arial" charset="0"/>
              </a:rPr>
              <a:t> </a:t>
            </a:r>
            <a:endParaRPr lang="en-US" sz="1800" b="1">
              <a:latin typeface="Arial" charset="0"/>
            </a:endParaRPr>
          </a:p>
          <a:p>
            <a:pPr marL="179388" indent="-179388" algn="just">
              <a:spcAft>
                <a:spcPct val="35000"/>
              </a:spcAft>
              <a:buFontTx/>
              <a:buChar char="•"/>
            </a:pPr>
            <a:r>
              <a:rPr lang="en-US" sz="1800">
                <a:latin typeface="Arial" charset="0"/>
              </a:rPr>
              <a:t>The melt oxidation model was modified and upgraded to the geometry of molten pool confined by the walls of reactor pressure vessel (i.e. 1D version was developed for coupling with CONV 2D in each radial mesh). </a:t>
            </a:r>
          </a:p>
          <a:p>
            <a:pPr marL="179388" indent="-179388" algn="just">
              <a:spcAft>
                <a:spcPct val="35000"/>
              </a:spcAft>
              <a:buFontTx/>
              <a:buChar char="•"/>
            </a:pPr>
            <a:r>
              <a:rPr lang="en-US" sz="1800">
                <a:latin typeface="Arial" charset="0"/>
              </a:rPr>
              <a:t>Preparatory work with the CONV 2D code sources for implementation of melt oxidation model was finished. </a:t>
            </a:r>
            <a:endParaRPr lang="en-GB" sz="1800">
              <a:latin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1"/>
          <p:cNvSpPr>
            <a:spLocks noGrp="1"/>
          </p:cNvSpPr>
          <p:nvPr>
            <p:ph type="sldNum" sz="quarter" idx="10"/>
          </p:nvPr>
        </p:nvSpPr>
        <p:spPr/>
        <p:txBody>
          <a:bodyPr/>
          <a:lstStyle/>
          <a:p>
            <a:fld id="{9CE81233-2BC3-40B5-9B92-28E8C71EAC8D}" type="slidenum">
              <a:rPr lang="ru-RU"/>
              <a:pPr/>
              <a:t>5</a:t>
            </a:fld>
            <a:endParaRPr lang="ru-RU"/>
          </a:p>
        </p:txBody>
      </p:sp>
      <p:sp>
        <p:nvSpPr>
          <p:cNvPr id="4" name="Заголовок 3"/>
          <p:cNvSpPr>
            <a:spLocks noGrp="1"/>
          </p:cNvSpPr>
          <p:nvPr>
            <p:ph type="title" idx="4294967295"/>
          </p:nvPr>
        </p:nvSpPr>
        <p:spPr bwMode="auto">
          <a:xfrm>
            <a:off x="457200" y="44450"/>
            <a:ext cx="8229600" cy="654050"/>
          </a:xfrm>
          <a:prstGeom prst="rect">
            <a:avLst/>
          </a:prstGeom>
          <a:noFill/>
          <a:ln/>
          <a:extLst>
            <a:ext uri="{909E8E84-426E-40DD-AFC4-6F175D3DCCD1}">
              <a14:hiddenFill xmlns:a14="http://schemas.microsoft.com/office/drawing/2010/main">
                <a:solidFill>
                  <a:srgbClr val="E6E0EC"/>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a:solidFill>
                  <a:srgbClr val="A50021"/>
                </a:solidFill>
              </a:rPr>
              <a:t>U-Zr-O Corium Melt - Steel Oxidation 1D model</a:t>
            </a:r>
            <a:r>
              <a:rPr lang="en-US" sz="2400" b="1"/>
              <a:t> </a:t>
            </a:r>
            <a:endParaRPr lang="ru-RU" sz="2400" b="1"/>
          </a:p>
        </p:txBody>
      </p:sp>
      <p:sp>
        <p:nvSpPr>
          <p:cNvPr id="382979" name="TextBox 4"/>
          <p:cNvSpPr txBox="1">
            <a:spLocks noChangeArrowheads="1"/>
          </p:cNvSpPr>
          <p:nvPr/>
        </p:nvSpPr>
        <p:spPr bwMode="auto">
          <a:xfrm>
            <a:off x="428625" y="1125538"/>
            <a:ext cx="2703513" cy="497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eaLnBrk="1" hangingPunct="1">
              <a:lnSpc>
                <a:spcPct val="90000"/>
              </a:lnSpc>
              <a:spcBef>
                <a:spcPct val="35000"/>
              </a:spcBef>
              <a:buClr>
                <a:srgbClr val="003399"/>
              </a:buClr>
              <a:buFont typeface="Arial" charset="0"/>
              <a:buChar char="•"/>
            </a:pPr>
            <a:r>
              <a:rPr lang="en-US" sz="2000">
                <a:latin typeface="Calibri" pitchFamily="34" charset="0"/>
              </a:rPr>
              <a:t>U-Zr-O corium melt temperature and composition evolutions are calculated in 2-D thermo-hydraulic code</a:t>
            </a:r>
          </a:p>
          <a:p>
            <a:pPr algn="just" eaLnBrk="1" hangingPunct="1">
              <a:lnSpc>
                <a:spcPct val="90000"/>
              </a:lnSpc>
              <a:spcBef>
                <a:spcPct val="35000"/>
              </a:spcBef>
              <a:buClr>
                <a:srgbClr val="003399"/>
              </a:buClr>
              <a:buFont typeface="Arial" charset="0"/>
              <a:buChar char="•"/>
            </a:pPr>
            <a:r>
              <a:rPr lang="en-US" sz="2000">
                <a:latin typeface="Calibri" pitchFamily="34" charset="0"/>
              </a:rPr>
              <a:t>Oxidation module calculates the solid phases thicknesses, temperatures and U, Zr, O fluxes into melt</a:t>
            </a:r>
          </a:p>
          <a:p>
            <a:pPr algn="just" eaLnBrk="1" hangingPunct="1">
              <a:lnSpc>
                <a:spcPct val="90000"/>
              </a:lnSpc>
              <a:spcBef>
                <a:spcPct val="35000"/>
              </a:spcBef>
              <a:buClr>
                <a:srgbClr val="003399"/>
              </a:buClr>
              <a:buFont typeface="Arial" charset="0"/>
              <a:buChar char="•"/>
            </a:pPr>
            <a:r>
              <a:rPr lang="en-US" sz="2000">
                <a:latin typeface="Calibri" pitchFamily="34" charset="0"/>
              </a:rPr>
              <a:t>Oxidation module is to be coupled with 2-D thermo-hydraulic  code through the </a:t>
            </a:r>
            <a:r>
              <a:rPr lang="en-US" sz="2000" b="1">
                <a:latin typeface="Calibri" pitchFamily="34" charset="0"/>
              </a:rPr>
              <a:t>heat flux</a:t>
            </a:r>
            <a:r>
              <a:rPr lang="en-US" sz="2000">
                <a:latin typeface="Calibri" pitchFamily="34" charset="0"/>
              </a:rPr>
              <a:t> and  </a:t>
            </a:r>
            <a:r>
              <a:rPr lang="en-US" sz="2000" b="1">
                <a:latin typeface="Calibri" pitchFamily="34" charset="0"/>
              </a:rPr>
              <a:t>oxygen mass flux</a:t>
            </a:r>
            <a:r>
              <a:rPr lang="en-US" sz="2000">
                <a:latin typeface="Calibri" pitchFamily="34" charset="0"/>
              </a:rPr>
              <a:t> at the melt-solid interface</a:t>
            </a:r>
            <a:endParaRPr lang="ru-RU" sz="2000">
              <a:latin typeface="Calibri" pitchFamily="34" charset="0"/>
            </a:endParaRPr>
          </a:p>
        </p:txBody>
      </p:sp>
      <p:pic>
        <p:nvPicPr>
          <p:cNvPr id="38298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1988" y="714375"/>
            <a:ext cx="5942012" cy="581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 name="Foliennummernplatzhalter 1"/>
          <p:cNvSpPr>
            <a:spLocks noGrp="1"/>
          </p:cNvSpPr>
          <p:nvPr>
            <p:ph type="sldNum" sz="quarter" idx="10"/>
          </p:nvPr>
        </p:nvSpPr>
        <p:spPr/>
        <p:txBody>
          <a:bodyPr/>
          <a:lstStyle/>
          <a:p>
            <a:fld id="{20C23857-B0E5-48F8-A3C9-35D64A3066F6}" type="slidenum">
              <a:rPr lang="ru-RU"/>
              <a:pPr/>
              <a:t>6</a:t>
            </a:fld>
            <a:endParaRPr lang="ru-RU"/>
          </a:p>
        </p:txBody>
      </p:sp>
      <p:sp>
        <p:nvSpPr>
          <p:cNvPr id="404482"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9300BDE2-2A22-421A-9F63-DA84B176C442}" type="slidenum">
              <a:rPr lang="ru-RU" sz="1400">
                <a:solidFill>
                  <a:srgbClr val="A50021"/>
                </a:solidFill>
              </a:rPr>
              <a:pPr algn="r"/>
              <a:t>6</a:t>
            </a:fld>
            <a:endParaRPr lang="ru-RU" sz="1400">
              <a:solidFill>
                <a:srgbClr val="A50021"/>
              </a:solidFill>
            </a:endParaRPr>
          </a:p>
        </p:txBody>
      </p:sp>
      <p:sp>
        <p:nvSpPr>
          <p:cNvPr id="404483" name="Rectangle 2"/>
          <p:cNvSpPr>
            <a:spLocks noGrp="1" noChangeArrowheads="1"/>
          </p:cNvSpPr>
          <p:nvPr>
            <p:ph type="title" idx="4294967295"/>
          </p:nvPr>
        </p:nvSpPr>
        <p:spPr bwMode="auto">
          <a:xfrm>
            <a:off x="1062038" y="53975"/>
            <a:ext cx="6884987" cy="6334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r>
              <a:rPr lang="en-US" sz="2400" b="1">
                <a:solidFill>
                  <a:srgbClr val="A50021"/>
                </a:solidFill>
              </a:rPr>
              <a:t>Modification of the Basic Computation Cycle of CONV2D</a:t>
            </a:r>
            <a:endParaRPr lang="ru-RU" sz="2400" b="1">
              <a:solidFill>
                <a:srgbClr val="A50021"/>
              </a:solidFill>
            </a:endParaRPr>
          </a:p>
        </p:txBody>
      </p:sp>
      <p:sp>
        <p:nvSpPr>
          <p:cNvPr id="404484" name="Rectangle 3"/>
          <p:cNvSpPr>
            <a:spLocks noGrp="1" noChangeArrowheads="1"/>
          </p:cNvSpPr>
          <p:nvPr>
            <p:ph type="body" idx="4294967295"/>
          </p:nvPr>
        </p:nvSpPr>
        <p:spPr bwMode="auto">
          <a:xfrm>
            <a:off x="468313" y="998538"/>
            <a:ext cx="8208962" cy="8096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45000"/>
              </a:spcBef>
            </a:pPr>
            <a:r>
              <a:rPr lang="ru-RU" sz="1800">
                <a:latin typeface="Arial" charset="0"/>
              </a:rPr>
              <a:t>The basic comput</a:t>
            </a:r>
            <a:r>
              <a:rPr lang="en-US" sz="1800">
                <a:latin typeface="Arial" charset="0"/>
              </a:rPr>
              <a:t>ation</a:t>
            </a:r>
            <a:r>
              <a:rPr lang="ru-RU" sz="1800">
                <a:latin typeface="Arial" charset="0"/>
              </a:rPr>
              <a:t> cycle </a:t>
            </a:r>
            <a:r>
              <a:rPr lang="en-US" sz="1800">
                <a:latin typeface="Arial" charset="0"/>
              </a:rPr>
              <a:t>of </a:t>
            </a:r>
            <a:r>
              <a:rPr lang="ru-RU" sz="1800">
                <a:latin typeface="Arial" charset="0"/>
              </a:rPr>
              <a:t>C</a:t>
            </a:r>
            <a:r>
              <a:rPr lang="en-US" sz="1800">
                <a:latin typeface="Arial" charset="0"/>
              </a:rPr>
              <a:t>ONV</a:t>
            </a:r>
            <a:r>
              <a:rPr lang="ru-RU" sz="1800">
                <a:latin typeface="Arial" charset="0"/>
              </a:rPr>
              <a:t>2D </a:t>
            </a:r>
            <a:r>
              <a:rPr lang="en-US" sz="1800">
                <a:latin typeface="Arial" charset="0"/>
              </a:rPr>
              <a:t>was modified and supplemented with a </a:t>
            </a:r>
            <a:r>
              <a:rPr lang="ru-RU" sz="1800">
                <a:latin typeface="Arial" charset="0"/>
              </a:rPr>
              <a:t>call </a:t>
            </a:r>
            <a:r>
              <a:rPr lang="en-US" sz="1800">
                <a:latin typeface="Arial" charset="0"/>
              </a:rPr>
              <a:t>to</a:t>
            </a:r>
            <a:r>
              <a:rPr lang="ru-RU" sz="1800">
                <a:latin typeface="Arial" charset="0"/>
              </a:rPr>
              <a:t> the melt-steel oxidation 1-D module.</a:t>
            </a:r>
          </a:p>
        </p:txBody>
      </p:sp>
      <p:sp>
        <p:nvSpPr>
          <p:cNvPr id="404485" name="Прямоугольник 4"/>
          <p:cNvSpPr>
            <a:spLocks noChangeArrowheads="1"/>
          </p:cNvSpPr>
          <p:nvPr/>
        </p:nvSpPr>
        <p:spPr bwMode="auto">
          <a:xfrm>
            <a:off x="323850" y="2565400"/>
            <a:ext cx="1800225" cy="863600"/>
          </a:xfrm>
          <a:prstGeom prst="rect">
            <a:avLst/>
          </a:prstGeom>
          <a:solidFill>
            <a:srgbClr val="FFFFCC"/>
          </a:solidFill>
          <a:ln w="12700" cap="sq" algn="ctr">
            <a:solidFill>
              <a:schemeClr val="accent1"/>
            </a:solidFill>
            <a:round/>
            <a:headEnd type="none" w="sm" len="sm"/>
            <a:tailEnd type="none" w="sm" len="sm"/>
          </a:ln>
        </p:spPr>
        <p:txBody>
          <a:bodyPr/>
          <a:lstStyle/>
          <a:p>
            <a:pPr algn="l"/>
            <a:r>
              <a:rPr lang="en-US" sz="1400">
                <a:latin typeface="Arial" charset="0"/>
              </a:rPr>
              <a:t>Initialization of the initial and boundary conditions CONV2D</a:t>
            </a:r>
            <a:endParaRPr lang="ru-RU" sz="1400">
              <a:latin typeface="Arial" charset="0"/>
            </a:endParaRPr>
          </a:p>
        </p:txBody>
      </p:sp>
      <p:sp>
        <p:nvSpPr>
          <p:cNvPr id="404486" name="Блок-схема: процесс 5"/>
          <p:cNvSpPr>
            <a:spLocks noChangeArrowheads="1"/>
          </p:cNvSpPr>
          <p:nvPr/>
        </p:nvSpPr>
        <p:spPr bwMode="auto">
          <a:xfrm>
            <a:off x="2339975" y="1916113"/>
            <a:ext cx="4608513" cy="4392612"/>
          </a:xfrm>
          <a:prstGeom prst="flowChartProcess">
            <a:avLst/>
          </a:prstGeom>
          <a:solidFill>
            <a:srgbClr val="FFFFCC"/>
          </a:solidFill>
          <a:ln w="12700" cap="sq" algn="ctr">
            <a:solidFill>
              <a:schemeClr val="tx1"/>
            </a:solidFill>
            <a:round/>
            <a:headEnd type="none" w="sm" len="sm"/>
            <a:tailEnd type="none" w="sm" len="sm"/>
          </a:ln>
        </p:spPr>
        <p:txBody>
          <a:bodyPr/>
          <a:lstStyle/>
          <a:p>
            <a:endParaRPr lang="en-US" sz="1400"/>
          </a:p>
          <a:p>
            <a:r>
              <a:rPr lang="en-US" sz="1600">
                <a:latin typeface="Arial" charset="0"/>
              </a:rPr>
              <a:t>Bases calculation cycle</a:t>
            </a:r>
            <a:endParaRPr lang="ru-RU" sz="1600">
              <a:latin typeface="Arial" charset="0"/>
            </a:endParaRPr>
          </a:p>
        </p:txBody>
      </p:sp>
      <p:sp>
        <p:nvSpPr>
          <p:cNvPr id="404487" name="Блок-схема: процесс 6"/>
          <p:cNvSpPr>
            <a:spLocks noChangeArrowheads="1"/>
          </p:cNvSpPr>
          <p:nvPr/>
        </p:nvSpPr>
        <p:spPr bwMode="auto">
          <a:xfrm>
            <a:off x="2484438" y="2565400"/>
            <a:ext cx="1727200" cy="935038"/>
          </a:xfrm>
          <a:prstGeom prst="flowChartProcess">
            <a:avLst/>
          </a:prstGeom>
          <a:solidFill>
            <a:srgbClr val="EAEAEA"/>
          </a:solidFill>
          <a:ln w="12700" cap="sq" algn="ctr">
            <a:solidFill>
              <a:schemeClr val="tx1"/>
            </a:solidFill>
            <a:round/>
            <a:headEnd type="none" w="sm" len="sm"/>
            <a:tailEnd type="none" w="sm" len="sm"/>
          </a:ln>
        </p:spPr>
        <p:txBody>
          <a:bodyPr/>
          <a:lstStyle/>
          <a:p>
            <a:pPr algn="l"/>
            <a:r>
              <a:rPr lang="en-US" sz="1400">
                <a:latin typeface="Arial" charset="0"/>
              </a:rPr>
              <a:t>Heat conductivity block </a:t>
            </a:r>
            <a:r>
              <a:rPr lang="ru-RU" sz="1400">
                <a:latin typeface="Arial" charset="0"/>
              </a:rPr>
              <a:t>(</a:t>
            </a:r>
            <a:r>
              <a:rPr lang="en-US" sz="1400">
                <a:latin typeface="Arial" charset="0"/>
              </a:rPr>
              <a:t>convection </a:t>
            </a:r>
            <a:r>
              <a:rPr lang="ru-RU" sz="1400">
                <a:latin typeface="Arial" charset="0"/>
              </a:rPr>
              <a:t>+</a:t>
            </a:r>
            <a:r>
              <a:rPr lang="en-US" sz="1400">
                <a:latin typeface="Arial" charset="0"/>
              </a:rPr>
              <a:t> diffusion</a:t>
            </a:r>
            <a:r>
              <a:rPr lang="ru-RU" sz="1400">
                <a:latin typeface="Arial" charset="0"/>
              </a:rPr>
              <a:t>)</a:t>
            </a:r>
          </a:p>
        </p:txBody>
      </p:sp>
      <p:sp>
        <p:nvSpPr>
          <p:cNvPr id="404488" name="Блок-схема: процесс 7"/>
          <p:cNvSpPr>
            <a:spLocks noChangeArrowheads="1"/>
          </p:cNvSpPr>
          <p:nvPr/>
        </p:nvSpPr>
        <p:spPr bwMode="auto">
          <a:xfrm>
            <a:off x="5148263" y="2565400"/>
            <a:ext cx="1655762" cy="935038"/>
          </a:xfrm>
          <a:prstGeom prst="flowChartProcess">
            <a:avLst/>
          </a:prstGeom>
          <a:solidFill>
            <a:srgbClr val="EAEAEA"/>
          </a:solidFill>
          <a:ln w="12700" cap="sq" algn="ctr">
            <a:solidFill>
              <a:schemeClr val="tx1"/>
            </a:solidFill>
            <a:round/>
            <a:headEnd type="none" w="sm" len="sm"/>
            <a:tailEnd type="none" w="sm" len="sm"/>
          </a:ln>
        </p:spPr>
        <p:txBody>
          <a:bodyPr/>
          <a:lstStyle/>
          <a:p>
            <a:pPr algn="l"/>
            <a:r>
              <a:rPr lang="en-US" sz="1400">
                <a:latin typeface="Arial" charset="0"/>
              </a:rPr>
              <a:t>Hydrodynamics block</a:t>
            </a:r>
            <a:r>
              <a:rPr lang="ru-RU" sz="1400">
                <a:latin typeface="Arial" charset="0"/>
              </a:rPr>
              <a:t> (</a:t>
            </a:r>
            <a:r>
              <a:rPr lang="en-US" sz="1400">
                <a:latin typeface="Arial" charset="0"/>
              </a:rPr>
              <a:t>calculation of the velocities and pressure</a:t>
            </a:r>
            <a:r>
              <a:rPr lang="ru-RU" sz="1400">
                <a:latin typeface="Arial" charset="0"/>
              </a:rPr>
              <a:t>)</a:t>
            </a:r>
          </a:p>
        </p:txBody>
      </p:sp>
      <p:sp>
        <p:nvSpPr>
          <p:cNvPr id="404489" name="Прямоугольник 10"/>
          <p:cNvSpPr>
            <a:spLocks noChangeArrowheads="1"/>
          </p:cNvSpPr>
          <p:nvPr/>
        </p:nvSpPr>
        <p:spPr bwMode="auto">
          <a:xfrm>
            <a:off x="7092950" y="2349500"/>
            <a:ext cx="1655763" cy="1511300"/>
          </a:xfrm>
          <a:prstGeom prst="rect">
            <a:avLst/>
          </a:prstGeom>
          <a:solidFill>
            <a:srgbClr val="FFFFCC"/>
          </a:solidFill>
          <a:ln w="12700" cap="sq" algn="ctr">
            <a:solidFill>
              <a:schemeClr val="accent1"/>
            </a:solidFill>
            <a:round/>
            <a:headEnd type="none" w="sm" len="sm"/>
            <a:tailEnd type="none" w="sm" len="sm"/>
          </a:ln>
        </p:spPr>
        <p:txBody>
          <a:bodyPr/>
          <a:lstStyle/>
          <a:p>
            <a:pPr algn="l"/>
            <a:r>
              <a:rPr lang="en-US" sz="1400">
                <a:latin typeface="Arial" charset="0"/>
              </a:rPr>
              <a:t>Output of the  results </a:t>
            </a:r>
            <a:r>
              <a:rPr lang="ru-RU" sz="1400">
                <a:latin typeface="Arial" charset="0"/>
              </a:rPr>
              <a:t> (</a:t>
            </a:r>
            <a:r>
              <a:rPr lang="en-US" sz="1400">
                <a:latin typeface="Arial" charset="0"/>
              </a:rPr>
              <a:t>2d</a:t>
            </a:r>
            <a:r>
              <a:rPr lang="ru-RU" sz="1400">
                <a:latin typeface="Arial" charset="0"/>
              </a:rPr>
              <a:t>-</a:t>
            </a:r>
            <a:r>
              <a:rPr lang="en-US" sz="1400">
                <a:latin typeface="Arial" charset="0"/>
              </a:rPr>
              <a:t>temperature fields</a:t>
            </a:r>
            <a:r>
              <a:rPr lang="ru-RU" sz="1400">
                <a:latin typeface="Arial" charset="0"/>
              </a:rPr>
              <a:t>, </a:t>
            </a:r>
            <a:r>
              <a:rPr lang="en-US" sz="1400">
                <a:latin typeface="Arial" charset="0"/>
              </a:rPr>
              <a:t>heat fluxes</a:t>
            </a:r>
            <a:r>
              <a:rPr lang="ru-RU" sz="1400">
                <a:latin typeface="Arial" charset="0"/>
              </a:rPr>
              <a:t>, </a:t>
            </a:r>
            <a:r>
              <a:rPr lang="en-US" sz="1400">
                <a:latin typeface="Arial" charset="0"/>
              </a:rPr>
              <a:t>1d  characteristics of the task</a:t>
            </a:r>
            <a:r>
              <a:rPr lang="ru-RU" sz="1400">
                <a:latin typeface="Arial" charset="0"/>
              </a:rPr>
              <a:t>)</a:t>
            </a:r>
          </a:p>
        </p:txBody>
      </p:sp>
      <p:sp>
        <p:nvSpPr>
          <p:cNvPr id="12" name="Блок-схема: процесс 11"/>
          <p:cNvSpPr/>
          <p:nvPr/>
        </p:nvSpPr>
        <p:spPr bwMode="auto">
          <a:xfrm>
            <a:off x="2916238" y="3789363"/>
            <a:ext cx="1800225" cy="1079500"/>
          </a:xfrm>
          <a:prstGeom prst="flowChartProcess">
            <a:avLst/>
          </a:prstGeom>
          <a:solidFill>
            <a:srgbClr val="EAEAEA"/>
          </a:solidFill>
          <a:ln w="12700" cap="sq" cmpd="sng" algn="ctr">
            <a:solidFill>
              <a:schemeClr val="tx1"/>
            </a:solidFill>
            <a:prstDash val="solid"/>
            <a:round/>
            <a:headEnd type="none" w="sm" len="sm"/>
            <a:tailEnd type="none" w="sm" len="sm"/>
          </a:ln>
          <a:effectLst/>
        </p:spPr>
        <p:txBody>
          <a:bodyPr/>
          <a:lstStyle/>
          <a:p>
            <a:pPr algn="l"/>
            <a:r>
              <a:rPr lang="en-US" sz="1400">
                <a:latin typeface="Arial" charset="0"/>
              </a:rPr>
              <a:t>Transformation of data to format of the </a:t>
            </a:r>
          </a:p>
          <a:p>
            <a:pPr algn="l"/>
            <a:r>
              <a:rPr lang="en-US" sz="1400">
                <a:latin typeface="Arial" charset="0"/>
              </a:rPr>
              <a:t>melt-steel oxidation </a:t>
            </a:r>
          </a:p>
          <a:p>
            <a:pPr algn="l"/>
            <a:r>
              <a:rPr lang="en-US" sz="1400">
                <a:latin typeface="Arial" charset="0"/>
              </a:rPr>
              <a:t>1-D module</a:t>
            </a:r>
            <a:endParaRPr lang="ru-RU" sz="1400">
              <a:latin typeface="Arial" charset="0"/>
            </a:endParaRPr>
          </a:p>
        </p:txBody>
      </p:sp>
      <p:sp>
        <p:nvSpPr>
          <p:cNvPr id="13" name="Блок-схема: процесс 12"/>
          <p:cNvSpPr/>
          <p:nvPr/>
        </p:nvSpPr>
        <p:spPr bwMode="auto">
          <a:xfrm>
            <a:off x="4140200" y="5229225"/>
            <a:ext cx="1223963" cy="863600"/>
          </a:xfrm>
          <a:prstGeom prst="flowChartProcess">
            <a:avLst/>
          </a:prstGeom>
          <a:solidFill>
            <a:srgbClr val="EAEAEA"/>
          </a:solidFill>
          <a:ln w="12700" cap="sq" cmpd="sng" algn="ctr">
            <a:solidFill>
              <a:schemeClr val="tx1"/>
            </a:solidFill>
            <a:prstDash val="solid"/>
            <a:round/>
            <a:headEnd type="none" w="sm" len="sm"/>
            <a:tailEnd type="none" w="sm" len="sm"/>
          </a:ln>
          <a:effectLst/>
        </p:spPr>
        <p:txBody>
          <a:bodyPr/>
          <a:lstStyle/>
          <a:p>
            <a:pPr algn="l"/>
            <a:r>
              <a:rPr lang="en-US" sz="1400">
                <a:latin typeface="Arial" charset="0"/>
              </a:rPr>
              <a:t>Melt-steel oxidation    1-D module</a:t>
            </a:r>
            <a:endParaRPr lang="ru-RU" sz="1400">
              <a:latin typeface="Arial" charset="0"/>
            </a:endParaRPr>
          </a:p>
        </p:txBody>
      </p:sp>
      <p:sp>
        <p:nvSpPr>
          <p:cNvPr id="404492" name="Блок-схема: процесс 13"/>
          <p:cNvSpPr>
            <a:spLocks noChangeArrowheads="1"/>
          </p:cNvSpPr>
          <p:nvPr/>
        </p:nvSpPr>
        <p:spPr bwMode="auto">
          <a:xfrm>
            <a:off x="4787900" y="3789363"/>
            <a:ext cx="1728788" cy="1079500"/>
          </a:xfrm>
          <a:prstGeom prst="flowChartProcess">
            <a:avLst/>
          </a:prstGeom>
          <a:solidFill>
            <a:srgbClr val="EAEAEA"/>
          </a:solidFill>
          <a:ln w="12700" cap="sq" algn="ctr">
            <a:solidFill>
              <a:schemeClr val="tx1"/>
            </a:solidFill>
            <a:round/>
            <a:headEnd type="none" w="sm" len="sm"/>
            <a:tailEnd type="none" w="sm" len="sm"/>
          </a:ln>
        </p:spPr>
        <p:txBody>
          <a:bodyPr/>
          <a:lstStyle/>
          <a:p>
            <a:pPr algn="l"/>
            <a:r>
              <a:rPr lang="en-US" sz="1400">
                <a:latin typeface="Arial" charset="0"/>
              </a:rPr>
              <a:t>Transformation of data to CONV2D format</a:t>
            </a:r>
            <a:endParaRPr lang="ru-RU" sz="1400">
              <a:latin typeface="Arial" charset="0"/>
            </a:endParaRPr>
          </a:p>
        </p:txBody>
      </p:sp>
      <p:sp>
        <p:nvSpPr>
          <p:cNvPr id="404493" name="Стрелка вправо 14"/>
          <p:cNvSpPr>
            <a:spLocks noChangeArrowheads="1"/>
          </p:cNvSpPr>
          <p:nvPr/>
        </p:nvSpPr>
        <p:spPr bwMode="auto">
          <a:xfrm>
            <a:off x="2051050" y="2852738"/>
            <a:ext cx="360363" cy="484187"/>
          </a:xfrm>
          <a:prstGeom prst="rightArrow">
            <a:avLst>
              <a:gd name="adj1" fmla="val 50000"/>
              <a:gd name="adj2" fmla="val 50000"/>
            </a:avLst>
          </a:prstGeom>
          <a:solidFill>
            <a:schemeClr val="accent1"/>
          </a:solidFill>
          <a:ln w="12700" cap="sq" algn="ctr">
            <a:solidFill>
              <a:schemeClr val="tx1"/>
            </a:solidFill>
            <a:round/>
            <a:headEnd type="none" w="sm" len="sm"/>
            <a:tailEnd type="none" w="sm" len="sm"/>
          </a:ln>
        </p:spPr>
        <p:txBody>
          <a:bodyPr/>
          <a:lstStyle/>
          <a:p>
            <a:endParaRPr lang="ru-RU"/>
          </a:p>
        </p:txBody>
      </p:sp>
      <p:sp>
        <p:nvSpPr>
          <p:cNvPr id="404494" name="Стрелка вправо 15"/>
          <p:cNvSpPr>
            <a:spLocks noChangeArrowheads="1"/>
          </p:cNvSpPr>
          <p:nvPr/>
        </p:nvSpPr>
        <p:spPr bwMode="auto">
          <a:xfrm>
            <a:off x="6875463" y="2852738"/>
            <a:ext cx="288925" cy="484187"/>
          </a:xfrm>
          <a:prstGeom prst="rightArrow">
            <a:avLst>
              <a:gd name="adj1" fmla="val 50000"/>
              <a:gd name="adj2" fmla="val 50000"/>
            </a:avLst>
          </a:prstGeom>
          <a:solidFill>
            <a:schemeClr val="accent1"/>
          </a:solidFill>
          <a:ln w="12700" cap="sq" algn="ctr">
            <a:solidFill>
              <a:schemeClr val="tx1"/>
            </a:solidFill>
            <a:round/>
            <a:headEnd type="none" w="sm" len="sm"/>
            <a:tailEnd type="none" w="sm" len="sm"/>
          </a:ln>
        </p:spPr>
        <p:txBody>
          <a:bodyPr/>
          <a:lstStyle/>
          <a:p>
            <a:endParaRPr lang="ru-RU"/>
          </a:p>
        </p:txBody>
      </p:sp>
      <p:sp>
        <p:nvSpPr>
          <p:cNvPr id="404495" name="Стрелка вправо 20"/>
          <p:cNvSpPr>
            <a:spLocks noChangeArrowheads="1"/>
          </p:cNvSpPr>
          <p:nvPr/>
        </p:nvSpPr>
        <p:spPr bwMode="auto">
          <a:xfrm>
            <a:off x="4211638" y="2852738"/>
            <a:ext cx="1008062" cy="360362"/>
          </a:xfrm>
          <a:prstGeom prst="rightArrow">
            <a:avLst>
              <a:gd name="adj1" fmla="val 50000"/>
              <a:gd name="adj2" fmla="val 49951"/>
            </a:avLst>
          </a:prstGeom>
          <a:solidFill>
            <a:schemeClr val="accent1"/>
          </a:solidFill>
          <a:ln w="12700" cap="sq" algn="ctr">
            <a:solidFill>
              <a:schemeClr val="tx1"/>
            </a:solidFill>
            <a:round/>
            <a:headEnd type="none" w="sm" len="sm"/>
            <a:tailEnd type="none" w="sm" len="sm"/>
          </a:ln>
        </p:spPr>
        <p:txBody>
          <a:bodyPr/>
          <a:lstStyle/>
          <a:p>
            <a:endParaRPr lang="ru-RU"/>
          </a:p>
        </p:txBody>
      </p:sp>
      <p:sp>
        <p:nvSpPr>
          <p:cNvPr id="22" name="Умножение 21"/>
          <p:cNvSpPr/>
          <p:nvPr/>
        </p:nvSpPr>
        <p:spPr bwMode="auto">
          <a:xfrm>
            <a:off x="4427538" y="2781300"/>
            <a:ext cx="431800" cy="503238"/>
          </a:xfrm>
          <a:prstGeom prst="mathMultiply">
            <a:avLst/>
          </a:prstGeom>
          <a:solidFill>
            <a:srgbClr val="FF0000"/>
          </a:solidFill>
          <a:ln w="12700" cap="sq" cmpd="sng" algn="ctr">
            <a:solidFill>
              <a:schemeClr val="tx1"/>
            </a:solidFill>
            <a:prstDash val="solid"/>
            <a:round/>
            <a:headEnd type="none" w="sm" len="sm"/>
            <a:tailEnd type="none" w="sm" len="sm"/>
          </a:ln>
          <a:effectLst/>
        </p:spPr>
        <p:txBody>
          <a:bodyPr/>
          <a:lstStyle/>
          <a:p>
            <a:pPr>
              <a:defRPr/>
            </a:pPr>
            <a:endParaRPr lang="ru-RU"/>
          </a:p>
        </p:txBody>
      </p:sp>
      <p:sp>
        <p:nvSpPr>
          <p:cNvPr id="404497" name="Стрелка вниз 24"/>
          <p:cNvSpPr>
            <a:spLocks noChangeArrowheads="1"/>
          </p:cNvSpPr>
          <p:nvPr/>
        </p:nvSpPr>
        <p:spPr bwMode="auto">
          <a:xfrm>
            <a:off x="4284663" y="4868863"/>
            <a:ext cx="287337" cy="431800"/>
          </a:xfrm>
          <a:prstGeom prst="downArrow">
            <a:avLst>
              <a:gd name="adj1" fmla="val 50000"/>
              <a:gd name="adj2" fmla="val 50092"/>
            </a:avLst>
          </a:prstGeom>
          <a:solidFill>
            <a:srgbClr val="00B050"/>
          </a:solidFill>
          <a:ln w="12700" cap="sq" algn="ctr">
            <a:solidFill>
              <a:schemeClr val="tx1"/>
            </a:solidFill>
            <a:round/>
            <a:headEnd type="none" w="sm" len="sm"/>
            <a:tailEnd type="none" w="sm" len="sm"/>
          </a:ln>
        </p:spPr>
        <p:txBody>
          <a:bodyPr/>
          <a:lstStyle/>
          <a:p>
            <a:endParaRPr lang="ru-RU"/>
          </a:p>
        </p:txBody>
      </p:sp>
      <p:sp>
        <p:nvSpPr>
          <p:cNvPr id="404498" name="Стрелка вниз 26"/>
          <p:cNvSpPr>
            <a:spLocks noChangeArrowheads="1"/>
          </p:cNvSpPr>
          <p:nvPr/>
        </p:nvSpPr>
        <p:spPr bwMode="auto">
          <a:xfrm rot="10800000">
            <a:off x="4859338" y="4797425"/>
            <a:ext cx="288925" cy="431800"/>
          </a:xfrm>
          <a:prstGeom prst="downArrow">
            <a:avLst>
              <a:gd name="adj1" fmla="val 50000"/>
              <a:gd name="adj2" fmla="val 49817"/>
            </a:avLst>
          </a:prstGeom>
          <a:solidFill>
            <a:srgbClr val="00B050"/>
          </a:solidFill>
          <a:ln w="12700" cap="sq" algn="ctr">
            <a:solidFill>
              <a:schemeClr val="tx1"/>
            </a:solidFill>
            <a:round/>
            <a:headEnd type="none" w="sm" len="sm"/>
            <a:tailEnd type="none" w="sm" len="sm"/>
          </a:ln>
        </p:spPr>
        <p:txBody>
          <a:bodyPr/>
          <a:lstStyle/>
          <a:p>
            <a:endParaRPr lang="ru-RU"/>
          </a:p>
        </p:txBody>
      </p:sp>
      <p:sp>
        <p:nvSpPr>
          <p:cNvPr id="404499" name="Блок-схема: процесс 27"/>
          <p:cNvSpPr>
            <a:spLocks noChangeArrowheads="1"/>
          </p:cNvSpPr>
          <p:nvPr/>
        </p:nvSpPr>
        <p:spPr bwMode="auto">
          <a:xfrm>
            <a:off x="2411413" y="2060575"/>
            <a:ext cx="4464050" cy="1655763"/>
          </a:xfrm>
          <a:prstGeom prst="flowChartProcess">
            <a:avLst/>
          </a:prstGeom>
          <a:noFill/>
          <a:ln w="12700" cap="sq" algn="ctr">
            <a:solidFill>
              <a:srgbClr val="00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404500" name="Стрелка вниз 22"/>
          <p:cNvSpPr>
            <a:spLocks noChangeArrowheads="1"/>
          </p:cNvSpPr>
          <p:nvPr/>
        </p:nvSpPr>
        <p:spPr bwMode="auto">
          <a:xfrm>
            <a:off x="4211638" y="3068638"/>
            <a:ext cx="288925" cy="720725"/>
          </a:xfrm>
          <a:prstGeom prst="downArrow">
            <a:avLst>
              <a:gd name="adj1" fmla="val 50000"/>
              <a:gd name="adj2" fmla="val 49890"/>
            </a:avLst>
          </a:prstGeom>
          <a:solidFill>
            <a:srgbClr val="00B050"/>
          </a:solidFill>
          <a:ln w="12700" cap="sq" algn="ctr">
            <a:solidFill>
              <a:schemeClr val="tx1"/>
            </a:solidFill>
            <a:round/>
            <a:headEnd type="none" w="sm" len="sm"/>
            <a:tailEnd type="none" w="sm" len="sm"/>
          </a:ln>
        </p:spPr>
        <p:txBody>
          <a:bodyPr/>
          <a:lstStyle/>
          <a:p>
            <a:endParaRPr lang="ru-RU"/>
          </a:p>
        </p:txBody>
      </p:sp>
      <p:sp>
        <p:nvSpPr>
          <p:cNvPr id="404501" name="Стрелка вниз 23"/>
          <p:cNvSpPr>
            <a:spLocks noChangeArrowheads="1"/>
          </p:cNvSpPr>
          <p:nvPr/>
        </p:nvSpPr>
        <p:spPr bwMode="auto">
          <a:xfrm rot="10800000">
            <a:off x="4787900" y="3068638"/>
            <a:ext cx="288925" cy="720725"/>
          </a:xfrm>
          <a:prstGeom prst="downArrow">
            <a:avLst>
              <a:gd name="adj1" fmla="val 50000"/>
              <a:gd name="adj2" fmla="val 49890"/>
            </a:avLst>
          </a:prstGeom>
          <a:solidFill>
            <a:srgbClr val="00B050"/>
          </a:solidFill>
          <a:ln w="12700" cap="sq" algn="ctr">
            <a:solidFill>
              <a:schemeClr val="tx1"/>
            </a:solidFill>
            <a:round/>
            <a:headEnd type="none" w="sm" len="sm"/>
            <a:tailEnd type="none" w="sm" len="sm"/>
          </a:ln>
        </p:spPr>
        <p:txBody>
          <a:bodyPr/>
          <a:lstStyle/>
          <a:p>
            <a:endParaRPr lang="ru-RU"/>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liennummernplatzhalter 1"/>
          <p:cNvSpPr>
            <a:spLocks noGrp="1"/>
          </p:cNvSpPr>
          <p:nvPr>
            <p:ph type="sldNum" sz="quarter" idx="10"/>
          </p:nvPr>
        </p:nvSpPr>
        <p:spPr/>
        <p:txBody>
          <a:bodyPr/>
          <a:lstStyle/>
          <a:p>
            <a:fld id="{AC78D6ED-A39C-4D90-B6E0-AA64EEE06518}" type="slidenum">
              <a:rPr lang="ru-RU"/>
              <a:pPr/>
              <a:t>7</a:t>
            </a:fld>
            <a:endParaRPr lang="ru-RU"/>
          </a:p>
        </p:txBody>
      </p:sp>
      <p:sp>
        <p:nvSpPr>
          <p:cNvPr id="406530"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57E7191-1434-402A-94E9-0C663F01C6CF}" type="slidenum">
              <a:rPr lang="ru-RU" sz="1400">
                <a:solidFill>
                  <a:srgbClr val="A50021"/>
                </a:solidFill>
              </a:rPr>
              <a:pPr algn="r"/>
              <a:t>7</a:t>
            </a:fld>
            <a:endParaRPr lang="ru-RU" sz="1400">
              <a:solidFill>
                <a:srgbClr val="A50021"/>
              </a:solidFill>
            </a:endParaRPr>
          </a:p>
        </p:txBody>
      </p:sp>
      <p:sp>
        <p:nvSpPr>
          <p:cNvPr id="406531" name="Rectangle 2"/>
          <p:cNvSpPr>
            <a:spLocks noGrp="1" noChangeArrowheads="1"/>
          </p:cNvSpPr>
          <p:nvPr>
            <p:ph type="title" idx="4294967295"/>
          </p:nvPr>
        </p:nvSpPr>
        <p:spPr bwMode="auto">
          <a:xfrm>
            <a:off x="1187450" y="188913"/>
            <a:ext cx="6769100" cy="6334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lnSpc>
                <a:spcPct val="65000"/>
              </a:lnSpc>
            </a:pPr>
            <a:r>
              <a:rPr lang="en-US" sz="2800" b="1">
                <a:solidFill>
                  <a:srgbClr val="A50021"/>
                </a:solidFill>
              </a:rPr>
              <a:t>Interface and Input-Output Parameters</a:t>
            </a:r>
            <a:r>
              <a:rPr lang="en-US" b="1">
                <a:solidFill>
                  <a:srgbClr val="A50021"/>
                </a:solidFill>
              </a:rPr>
              <a:t> </a:t>
            </a:r>
            <a:endParaRPr lang="ru-RU" sz="3200" b="1">
              <a:solidFill>
                <a:srgbClr val="A50021"/>
              </a:solidFill>
              <a:latin typeface="Arial" charset="0"/>
            </a:endParaRPr>
          </a:p>
        </p:txBody>
      </p:sp>
      <p:sp>
        <p:nvSpPr>
          <p:cNvPr id="406532" name="Rectangle 3"/>
          <p:cNvSpPr>
            <a:spLocks noGrp="1" noChangeArrowheads="1"/>
          </p:cNvSpPr>
          <p:nvPr>
            <p:ph type="body" idx="4294967295"/>
          </p:nvPr>
        </p:nvSpPr>
        <p:spPr bwMode="auto">
          <a:xfrm>
            <a:off x="468313" y="873125"/>
            <a:ext cx="8351837" cy="51117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lnSpc>
                <a:spcPct val="95000"/>
              </a:lnSpc>
              <a:spcBef>
                <a:spcPct val="25000"/>
              </a:spcBef>
              <a:buFont typeface="Symbol" pitchFamily="18" charset="2"/>
              <a:buChar char="·"/>
            </a:pPr>
            <a:r>
              <a:rPr lang="ru-RU" sz="2000">
                <a:latin typeface="Arial" charset="0"/>
              </a:rPr>
              <a:t>The interface</a:t>
            </a:r>
            <a:r>
              <a:rPr lang="en-US" sz="2000">
                <a:latin typeface="Arial" charset="0"/>
              </a:rPr>
              <a:t> between</a:t>
            </a:r>
            <a:r>
              <a:rPr lang="ru-RU" sz="2000">
                <a:latin typeface="Arial" charset="0"/>
              </a:rPr>
              <a:t> the melt-steel oxidation 1-D module </a:t>
            </a:r>
            <a:r>
              <a:rPr lang="en-US" sz="2000">
                <a:latin typeface="Arial" charset="0"/>
              </a:rPr>
              <a:t>and </a:t>
            </a:r>
            <a:r>
              <a:rPr lang="ru-RU" sz="2000">
                <a:latin typeface="Arial" charset="0"/>
              </a:rPr>
              <a:t>the corium melt 2-D therm</a:t>
            </a:r>
            <a:r>
              <a:rPr lang="en-US" sz="2000">
                <a:latin typeface="Arial" charset="0"/>
              </a:rPr>
              <a:t>al</a:t>
            </a:r>
            <a:r>
              <a:rPr lang="ru-RU" sz="2000">
                <a:latin typeface="Arial" charset="0"/>
              </a:rPr>
              <a:t>-hydraulic code </a:t>
            </a:r>
            <a:r>
              <a:rPr lang="en-US" sz="2000">
                <a:latin typeface="Arial" charset="0"/>
              </a:rPr>
              <a:t>was</a:t>
            </a:r>
            <a:r>
              <a:rPr lang="ru-RU" sz="2000">
                <a:latin typeface="Arial" charset="0"/>
              </a:rPr>
              <a:t> </a:t>
            </a:r>
            <a:r>
              <a:rPr lang="en-US" sz="2000">
                <a:latin typeface="Arial" charset="0"/>
              </a:rPr>
              <a:t>elaborated: </a:t>
            </a:r>
          </a:p>
          <a:p>
            <a:pPr lvl="1" algn="just">
              <a:lnSpc>
                <a:spcPct val="95000"/>
              </a:lnSpc>
              <a:spcBef>
                <a:spcPct val="25000"/>
              </a:spcBef>
              <a:buFont typeface="Symbol" pitchFamily="18" charset="2"/>
              <a:buChar char="·"/>
            </a:pPr>
            <a:r>
              <a:rPr lang="en-US" sz="1800">
                <a:latin typeface="Arial" charset="0"/>
              </a:rPr>
              <a:t>L</a:t>
            </a:r>
            <a:r>
              <a:rPr lang="ru-RU" sz="1800">
                <a:latin typeface="Arial" charset="0"/>
              </a:rPr>
              <a:t>ist of necessary parameters for </a:t>
            </a:r>
            <a:r>
              <a:rPr lang="en-US" sz="1800">
                <a:latin typeface="Arial" charset="0"/>
              </a:rPr>
              <a:t>joint </a:t>
            </a:r>
            <a:r>
              <a:rPr lang="ru-RU" sz="1800">
                <a:latin typeface="Arial" charset="0"/>
              </a:rPr>
              <a:t>work of </a:t>
            </a:r>
            <a:r>
              <a:rPr lang="en-US" sz="1800">
                <a:latin typeface="Arial" charset="0"/>
              </a:rPr>
              <a:t>two</a:t>
            </a:r>
            <a:r>
              <a:rPr lang="ru-RU" sz="1800">
                <a:latin typeface="Arial" charset="0"/>
              </a:rPr>
              <a:t> module</a:t>
            </a:r>
            <a:r>
              <a:rPr lang="en-US" sz="1800">
                <a:latin typeface="Arial" charset="0"/>
              </a:rPr>
              <a:t>s</a:t>
            </a:r>
            <a:r>
              <a:rPr lang="ru-RU" sz="1800">
                <a:latin typeface="Arial" charset="0"/>
              </a:rPr>
              <a:t> </a:t>
            </a:r>
            <a:r>
              <a:rPr lang="en-US" sz="1800">
                <a:latin typeface="Arial" charset="0"/>
              </a:rPr>
              <a:t>wa</a:t>
            </a:r>
            <a:r>
              <a:rPr lang="ru-RU" sz="1800">
                <a:latin typeface="Arial" charset="0"/>
              </a:rPr>
              <a:t>s </a:t>
            </a:r>
            <a:r>
              <a:rPr lang="en-US" sz="1800">
                <a:latin typeface="Arial" charset="0"/>
              </a:rPr>
              <a:t>specified;</a:t>
            </a:r>
          </a:p>
          <a:p>
            <a:pPr lvl="1" algn="just">
              <a:lnSpc>
                <a:spcPct val="95000"/>
              </a:lnSpc>
              <a:spcBef>
                <a:spcPct val="25000"/>
              </a:spcBef>
              <a:buFont typeface="Symbol" pitchFamily="18" charset="2"/>
              <a:buChar char="·"/>
            </a:pPr>
            <a:r>
              <a:rPr lang="en-US" sz="1800">
                <a:latin typeface="Arial" charset="0"/>
              </a:rPr>
              <a:t>Interchanging of variables were reduced to uniform standard form </a:t>
            </a:r>
            <a:r>
              <a:rPr lang="ru-RU" sz="1800">
                <a:latin typeface="Arial" charset="0"/>
              </a:rPr>
              <a:t>(</a:t>
            </a:r>
            <a:r>
              <a:rPr lang="en-US" sz="1800">
                <a:latin typeface="Arial" charset="0"/>
              </a:rPr>
              <a:t>i.e. </a:t>
            </a:r>
            <a:r>
              <a:rPr lang="ru-RU" sz="1800">
                <a:latin typeface="Arial" charset="0"/>
              </a:rPr>
              <a:t>lack </a:t>
            </a:r>
            <a:r>
              <a:rPr lang="en-US" sz="1800">
                <a:latin typeface="Arial" charset="0"/>
              </a:rPr>
              <a:t>of the </a:t>
            </a:r>
            <a:r>
              <a:rPr lang="ru-RU" sz="1800">
                <a:latin typeface="Arial" charset="0"/>
              </a:rPr>
              <a:t>common blocks and interior </a:t>
            </a:r>
            <a:r>
              <a:rPr lang="en-US" sz="1800">
                <a:latin typeface="Arial" charset="0"/>
              </a:rPr>
              <a:t>allocation </a:t>
            </a:r>
            <a:r>
              <a:rPr lang="ru-RU" sz="1800">
                <a:latin typeface="Arial" charset="0"/>
              </a:rPr>
              <a:t>of memory</a:t>
            </a:r>
            <a:r>
              <a:rPr lang="en-US" sz="1800">
                <a:latin typeface="Arial" charset="0"/>
              </a:rPr>
              <a:t>)</a:t>
            </a:r>
            <a:r>
              <a:rPr lang="ru-RU" sz="1800">
                <a:latin typeface="Arial" charset="0"/>
              </a:rPr>
              <a:t>.</a:t>
            </a:r>
            <a:endParaRPr lang="en-US" sz="1800">
              <a:latin typeface="Arial" charset="0"/>
            </a:endParaRPr>
          </a:p>
          <a:p>
            <a:pPr lvl="1" algn="just">
              <a:lnSpc>
                <a:spcPct val="95000"/>
              </a:lnSpc>
              <a:spcBef>
                <a:spcPct val="25000"/>
              </a:spcBef>
              <a:buFont typeface="Symbol" pitchFamily="18" charset="2"/>
              <a:buChar char="·"/>
            </a:pPr>
            <a:endParaRPr lang="ru-RU" sz="1800">
              <a:latin typeface="Arial" charset="0"/>
            </a:endParaRPr>
          </a:p>
          <a:p>
            <a:pPr algn="ctr">
              <a:lnSpc>
                <a:spcPct val="80000"/>
              </a:lnSpc>
              <a:spcBef>
                <a:spcPct val="45000"/>
              </a:spcBef>
              <a:buFont typeface="Monotype Sorts" pitchFamily="2" charset="2"/>
              <a:buNone/>
            </a:pPr>
            <a:r>
              <a:rPr lang="ru-RU" sz="1800">
                <a:latin typeface="Arial" charset="0"/>
              </a:rPr>
              <a:t>	</a:t>
            </a:r>
            <a:r>
              <a:rPr lang="en-US" sz="1800">
                <a:solidFill>
                  <a:srgbClr val="003399"/>
                </a:solidFill>
                <a:latin typeface="Arial" charset="0"/>
              </a:rPr>
              <a:t>Input-Output parameters of the melt-steel oxidation 1-D module</a:t>
            </a:r>
          </a:p>
          <a:p>
            <a:pPr algn="just">
              <a:lnSpc>
                <a:spcPct val="80000"/>
              </a:lnSpc>
              <a:spcBef>
                <a:spcPct val="45000"/>
              </a:spcBef>
              <a:buFont typeface="Monotype Sorts" pitchFamily="2" charset="2"/>
              <a:buNone/>
            </a:pPr>
            <a:endParaRPr lang="en-US" sz="1800">
              <a:solidFill>
                <a:srgbClr val="003399"/>
              </a:solidFill>
              <a:latin typeface="Arial" charset="0"/>
            </a:endParaRPr>
          </a:p>
        </p:txBody>
      </p:sp>
      <p:graphicFrame>
        <p:nvGraphicFramePr>
          <p:cNvPr id="406533" name="Group 5"/>
          <p:cNvGraphicFramePr>
            <a:graphicFrameLocks noGrp="1"/>
          </p:cNvGraphicFramePr>
          <p:nvPr/>
        </p:nvGraphicFramePr>
        <p:xfrm>
          <a:off x="927100" y="3148013"/>
          <a:ext cx="7632700" cy="3342323"/>
        </p:xfrm>
        <a:graphic>
          <a:graphicData uri="http://schemas.openxmlformats.org/drawingml/2006/table">
            <a:tbl>
              <a:tblPr/>
              <a:tblGrid>
                <a:gridCol w="3816350"/>
                <a:gridCol w="3816350"/>
              </a:tblGrid>
              <a:tr h="354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Times New Roman" pitchFamily="18" charset="0"/>
                        </a:rPr>
                        <a:t>Input</a:t>
                      </a:r>
                      <a:endParaRPr kumimoji="0" lang="ru-RU" sz="1800" b="1"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Times New Roman" pitchFamily="18" charset="0"/>
                        </a:rPr>
                        <a:t>Output</a:t>
                      </a:r>
                      <a:endParaRPr kumimoji="0" lang="ru-RU" sz="1800" b="1" i="0" u="none" strike="noStrike" cap="none" normalizeH="0" baseline="0" smtClean="0">
                        <a:ln>
                          <a:noFill/>
                        </a:ln>
                        <a:solidFill>
                          <a:srgbClr val="FFFFFF"/>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2976563">
                <a:tc>
                  <a:txBody>
                    <a:bodyPr/>
                    <a:lstStyle/>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RINTS - vessel wall internal radius</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ROUTS - vessel wall outer radius</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GSTEP - time step </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FSFLW - heat source due to fission heat, homogeneously </a:t>
                      </a:r>
                      <a:r>
                        <a:rPr kumimoji="0" lang="en-US" sz="1400" b="0" i="0" u="none" strike="noStrike" cap="none" normalizeH="0" baseline="0" smtClean="0">
                          <a:ln>
                            <a:noFill/>
                          </a:ln>
                          <a:solidFill>
                            <a:srgbClr val="000000"/>
                          </a:solidFill>
                          <a:effectLst/>
                          <a:latin typeface="Times New Roman" pitchFamily="18" charset="0"/>
                          <a:cs typeface="Arial" charset="0"/>
                        </a:rPr>
                        <a:t> </a:t>
                      </a:r>
                      <a:r>
                        <a:rPr kumimoji="0" lang="en-US" sz="1400" b="0" i="0" u="none" strike="noStrike" cap="none" normalizeH="0" baseline="0" smtClean="0">
                          <a:ln>
                            <a:noFill/>
                          </a:ln>
                          <a:solidFill>
                            <a:schemeClr val="tx1"/>
                          </a:solidFill>
                          <a:effectLst/>
                          <a:latin typeface="Times New Roman" pitchFamily="18" charset="0"/>
                          <a:cs typeface="Arial" charset="0"/>
                        </a:rPr>
                        <a:t>generated in the melt and in the solid crusts</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TMELT - melt temperature at the boundary with the solid crust</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TOUTS - outer surface temperature of the vessel wall</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UZROHF - heat flux from the melt</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chemeClr val="tx1"/>
                          </a:solidFill>
                          <a:effectLst/>
                          <a:latin typeface="Times New Roman" pitchFamily="18" charset="0"/>
                          <a:cs typeface="Arial" charset="0"/>
                        </a:rPr>
                        <a:t>UZROMF - Oxygen mass flux from the melt</a:t>
                      </a:r>
                      <a:endParaRPr kumimoji="0" lang="ru-RU" sz="1400" b="0" i="0" u="none" strike="noStrike" cap="none" normalizeH="0" baseline="0" smtClean="0">
                        <a:ln>
                          <a:noFill/>
                        </a:ln>
                        <a:solidFill>
                          <a:schemeClr val="tx1"/>
                        </a:solidFill>
                        <a:effectLst/>
                        <a:latin typeface="Times New Roman" pitchFamily="18" charset="0"/>
                        <a:cs typeface="Arial"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0" lang="ru-RU" sz="14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CBFF"/>
                    </a:solidFill>
                  </a:tcPr>
                </a:tc>
                <a:tc>
                  <a:txBody>
                    <a:bodyPr/>
                    <a:lstStyle/>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FPRES  - volume fraction of solid precipitates</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CO     - oxygen distribution in oxide crust</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RSOLID(1) - radius at internal surface of oxide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RSOLID(2) - radius at boundary of oxide crust with steel oxide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RSOLID(3) - radius at steel internal surface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TSOLID(1) - temperature at internal surface of oxide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TSOLID(2) - temperature at boundary of oxide crust with steel oxide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TSOLID(3) - temperature at steel internal surface</a:t>
                      </a:r>
                      <a:endParaRPr kumimoji="0" lang="ru-RU" sz="1400" b="0" i="0" u="none" strike="noStrike" cap="none" normalizeH="0" baseline="0" smtClean="0">
                        <a:ln>
                          <a:noFill/>
                        </a:ln>
                        <a:solidFill>
                          <a:srgbClr val="000000"/>
                        </a:solidFill>
                        <a:effectLst/>
                        <a:latin typeface="Times New Roman" pitchFamily="18" charset="0"/>
                      </a:endParaRPr>
                    </a:p>
                    <a:p>
                      <a:pPr marL="34925" marR="0" lvl="0" indent="0" algn="l"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1400" b="0" i="0" u="none" strike="noStrike" cap="none" normalizeH="0" baseline="0" smtClean="0">
                          <a:ln>
                            <a:noFill/>
                          </a:ln>
                          <a:solidFill>
                            <a:srgbClr val="000000"/>
                          </a:solidFill>
                          <a:effectLst/>
                          <a:latin typeface="Times New Roman" pitchFamily="18" charset="0"/>
                        </a:rPr>
                        <a:t>DYODT - oxygen flux in to the melt</a:t>
                      </a:r>
                      <a:endParaRPr kumimoji="0" lang="ru-RU" sz="14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3CBF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Foliennummernplatzhalter 1"/>
          <p:cNvSpPr>
            <a:spLocks noGrp="1"/>
          </p:cNvSpPr>
          <p:nvPr>
            <p:ph type="sldNum" sz="quarter" idx="10"/>
          </p:nvPr>
        </p:nvSpPr>
        <p:spPr/>
        <p:txBody>
          <a:bodyPr/>
          <a:lstStyle/>
          <a:p>
            <a:fld id="{879236D5-0AD0-4388-9ED7-0B37F61505B5}" type="slidenum">
              <a:rPr lang="ru-RU"/>
              <a:pPr/>
              <a:t>8</a:t>
            </a:fld>
            <a:endParaRPr lang="ru-RU"/>
          </a:p>
        </p:txBody>
      </p:sp>
      <p:sp>
        <p:nvSpPr>
          <p:cNvPr id="408578"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584FD24-6192-4364-A717-CAEF2F0D3AE2}" type="slidenum">
              <a:rPr lang="ru-RU" sz="1400">
                <a:solidFill>
                  <a:srgbClr val="A50021"/>
                </a:solidFill>
              </a:rPr>
              <a:pPr algn="r"/>
              <a:t>8</a:t>
            </a:fld>
            <a:endParaRPr lang="ru-RU" sz="1400">
              <a:solidFill>
                <a:srgbClr val="A50021"/>
              </a:solidFill>
            </a:endParaRPr>
          </a:p>
        </p:txBody>
      </p:sp>
      <p:sp>
        <p:nvSpPr>
          <p:cNvPr id="408579" name="Rectangle 2"/>
          <p:cNvSpPr>
            <a:spLocks noGrp="1" noChangeArrowheads="1"/>
          </p:cNvSpPr>
          <p:nvPr>
            <p:ph type="title" idx="4294967295"/>
          </p:nvPr>
        </p:nvSpPr>
        <p:spPr bwMode="auto">
          <a:xfrm>
            <a:off x="1619250" y="188913"/>
            <a:ext cx="5870575" cy="6334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r>
              <a:rPr lang="en-US" sz="3200" b="1">
                <a:solidFill>
                  <a:srgbClr val="A50021"/>
                </a:solidFill>
              </a:rPr>
              <a:t>Coordination of Grids</a:t>
            </a:r>
            <a:r>
              <a:rPr lang="en-US" b="1">
                <a:solidFill>
                  <a:srgbClr val="A50021"/>
                </a:solidFill>
              </a:rPr>
              <a:t> </a:t>
            </a:r>
            <a:endParaRPr lang="ru-RU" b="1">
              <a:solidFill>
                <a:srgbClr val="A50021"/>
              </a:solidFill>
            </a:endParaRPr>
          </a:p>
        </p:txBody>
      </p:sp>
      <p:sp>
        <p:nvSpPr>
          <p:cNvPr id="5" name="Rectangle 3"/>
          <p:cNvSpPr txBox="1">
            <a:spLocks noChangeArrowheads="1"/>
          </p:cNvSpPr>
          <p:nvPr/>
        </p:nvSpPr>
        <p:spPr bwMode="auto">
          <a:xfrm>
            <a:off x="468313" y="1198563"/>
            <a:ext cx="3598862" cy="5183187"/>
          </a:xfrm>
          <a:prstGeom prst="rect">
            <a:avLst/>
          </a:prstGeom>
          <a:noFill/>
          <a:ln>
            <a:miter lim="800000"/>
            <a:headEnd/>
            <a:tailEnd/>
          </a:ln>
        </p:spPr>
        <p:txBody>
          <a:bodyPr/>
          <a:lstStyle>
            <a:lvl1pPr marL="342900" indent="-342900"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spcBef>
                <a:spcPct val="45000"/>
              </a:spcBef>
              <a:buClr>
                <a:schemeClr val="bg2"/>
              </a:buClr>
              <a:buSzPct val="75000"/>
              <a:buFont typeface="Monotype Sorts" pitchFamily="2" charset="2"/>
              <a:buNone/>
            </a:pPr>
            <a:r>
              <a:rPr lang="en-US" sz="1800">
                <a:latin typeface="Arial" charset="0"/>
              </a:rPr>
              <a:t>A</a:t>
            </a:r>
            <a:r>
              <a:rPr lang="ru-RU" sz="1800">
                <a:latin typeface="Arial" charset="0"/>
              </a:rPr>
              <a:t>daptation C</a:t>
            </a:r>
            <a:r>
              <a:rPr lang="en-US" sz="1800">
                <a:latin typeface="Arial" charset="0"/>
              </a:rPr>
              <a:t>ONV</a:t>
            </a:r>
            <a:r>
              <a:rPr lang="ru-RU" sz="1800">
                <a:latin typeface="Arial" charset="0"/>
              </a:rPr>
              <a:t>2D in a part of the coordination of the grid data with melt-steel oxidation 1-D module is carried out</a:t>
            </a:r>
            <a:r>
              <a:rPr lang="en-US" sz="1800">
                <a:latin typeface="Arial" charset="0"/>
              </a:rPr>
              <a:t>:</a:t>
            </a:r>
            <a:r>
              <a:rPr lang="ru-RU" sz="1800">
                <a:latin typeface="Arial" charset="0"/>
              </a:rPr>
              <a:t> </a:t>
            </a:r>
            <a:endParaRPr lang="en-US" sz="1800">
              <a:latin typeface="Arial" charset="0"/>
            </a:endParaRPr>
          </a:p>
          <a:p>
            <a:pPr algn="just">
              <a:spcBef>
                <a:spcPct val="45000"/>
              </a:spcBef>
              <a:buClr>
                <a:schemeClr val="bg2"/>
              </a:buClr>
              <a:buSzPct val="75000"/>
              <a:buFont typeface="Monotype Sorts" pitchFamily="2" charset="2"/>
              <a:buChar char="n"/>
            </a:pPr>
            <a:endParaRPr lang="en-US" sz="1800">
              <a:latin typeface="Arial" charset="0"/>
            </a:endParaRPr>
          </a:p>
          <a:p>
            <a:pPr algn="just">
              <a:spcBef>
                <a:spcPct val="45000"/>
              </a:spcBef>
              <a:buClr>
                <a:schemeClr val="bg2"/>
              </a:buClr>
              <a:buSzPct val="75000"/>
              <a:buFont typeface="Monotype Sorts" pitchFamily="2" charset="2"/>
              <a:buChar char="n"/>
            </a:pPr>
            <a:r>
              <a:rPr lang="en-US" sz="1800">
                <a:latin typeface="Arial" charset="0"/>
              </a:rPr>
              <a:t>An auxiliary </a:t>
            </a:r>
            <a:r>
              <a:rPr lang="ru-RU" sz="1800">
                <a:latin typeface="Arial" charset="0"/>
              </a:rPr>
              <a:t>calculat</a:t>
            </a:r>
            <a:r>
              <a:rPr lang="en-US" sz="1800">
                <a:latin typeface="Arial" charset="0"/>
              </a:rPr>
              <a:t>ion</a:t>
            </a:r>
            <a:r>
              <a:rPr lang="ru-RU" sz="1800">
                <a:latin typeface="Arial" charset="0"/>
              </a:rPr>
              <a:t> grid</a:t>
            </a:r>
            <a:r>
              <a:rPr lang="en-US" sz="1800">
                <a:latin typeface="Arial" charset="0"/>
              </a:rPr>
              <a:t>   </a:t>
            </a:r>
            <a:r>
              <a:rPr lang="en-US" sz="1800" i="1">
                <a:latin typeface="Arial" charset="0"/>
              </a:rPr>
              <a:t>r-</a:t>
            </a:r>
            <a:r>
              <a:rPr lang="el-GR" sz="1800" i="1">
                <a:latin typeface="Arial" charset="0"/>
              </a:rPr>
              <a:t>φ</a:t>
            </a:r>
            <a:r>
              <a:rPr lang="en-US" sz="1800">
                <a:latin typeface="Arial" charset="0"/>
              </a:rPr>
              <a:t> is generated;</a:t>
            </a:r>
          </a:p>
          <a:p>
            <a:pPr algn="just">
              <a:spcBef>
                <a:spcPct val="45000"/>
              </a:spcBef>
              <a:buClr>
                <a:schemeClr val="bg2"/>
              </a:buClr>
              <a:buSzPct val="75000"/>
              <a:buFont typeface="Monotype Sorts" pitchFamily="2" charset="2"/>
              <a:buChar char="n"/>
            </a:pPr>
            <a:endParaRPr lang="en-US" sz="1800">
              <a:latin typeface="Arial" charset="0"/>
            </a:endParaRPr>
          </a:p>
          <a:p>
            <a:pPr algn="just">
              <a:spcBef>
                <a:spcPct val="45000"/>
              </a:spcBef>
              <a:buClr>
                <a:schemeClr val="bg2"/>
              </a:buClr>
              <a:buSzPct val="75000"/>
              <a:buFont typeface="Monotype Sorts" pitchFamily="2" charset="2"/>
              <a:buChar char="n"/>
            </a:pPr>
            <a:r>
              <a:rPr lang="ru-RU" sz="1800">
                <a:latin typeface="Arial" charset="0"/>
              </a:rPr>
              <a:t>The subprograms </a:t>
            </a:r>
            <a:r>
              <a:rPr lang="en-US" sz="1800">
                <a:latin typeface="Arial" charset="0"/>
              </a:rPr>
              <a:t>for </a:t>
            </a:r>
            <a:r>
              <a:rPr lang="ru-RU" sz="1800">
                <a:latin typeface="Arial" charset="0"/>
              </a:rPr>
              <a:t> </a:t>
            </a:r>
            <a:r>
              <a:rPr lang="en-US" sz="1800">
                <a:latin typeface="Arial" charset="0"/>
              </a:rPr>
              <a:t>data transformation</a:t>
            </a:r>
            <a:r>
              <a:rPr lang="ru-RU" sz="1800">
                <a:latin typeface="Arial" charset="0"/>
              </a:rPr>
              <a:t> </a:t>
            </a:r>
            <a:r>
              <a:rPr lang="en-US" sz="1800">
                <a:latin typeface="Arial" charset="0"/>
              </a:rPr>
              <a:t>from</a:t>
            </a:r>
            <a:r>
              <a:rPr lang="ru-RU" sz="1800">
                <a:latin typeface="Arial" charset="0"/>
              </a:rPr>
              <a:t> a rectangular grid </a:t>
            </a:r>
            <a:r>
              <a:rPr lang="en-US" sz="1800">
                <a:latin typeface="Arial" charset="0"/>
              </a:rPr>
              <a:t>to</a:t>
            </a:r>
            <a:r>
              <a:rPr lang="ru-RU" sz="1800">
                <a:latin typeface="Arial" charset="0"/>
              </a:rPr>
              <a:t> </a:t>
            </a:r>
            <a:r>
              <a:rPr lang="en-US" sz="1800" i="1">
                <a:latin typeface="Arial" charset="0"/>
              </a:rPr>
              <a:t>r-</a:t>
            </a:r>
            <a:r>
              <a:rPr lang="el-GR" sz="1800" i="1">
                <a:latin typeface="Arial" charset="0"/>
              </a:rPr>
              <a:t>φ</a:t>
            </a:r>
            <a:r>
              <a:rPr lang="el-GR" sz="1800">
                <a:latin typeface="Arial" charset="0"/>
              </a:rPr>
              <a:t> </a:t>
            </a:r>
            <a:r>
              <a:rPr lang="ru-RU" sz="1800">
                <a:latin typeface="Arial" charset="0"/>
              </a:rPr>
              <a:t> </a:t>
            </a:r>
            <a:r>
              <a:rPr lang="en-US" sz="1800">
                <a:latin typeface="Arial" charset="0"/>
              </a:rPr>
              <a:t>grid and </a:t>
            </a:r>
            <a:r>
              <a:rPr lang="ru-RU" sz="1800">
                <a:latin typeface="Arial" charset="0"/>
              </a:rPr>
              <a:t>back</a:t>
            </a:r>
            <a:r>
              <a:rPr lang="en-US" sz="1800">
                <a:latin typeface="Arial" charset="0"/>
              </a:rPr>
              <a:t> </a:t>
            </a:r>
            <a:r>
              <a:rPr lang="ru-RU" sz="1800">
                <a:latin typeface="Arial" charset="0"/>
              </a:rPr>
              <a:t>are developed</a:t>
            </a:r>
            <a:r>
              <a:rPr lang="en-US" sz="1800">
                <a:latin typeface="Arial" charset="0"/>
              </a:rPr>
              <a:t>.</a:t>
            </a:r>
          </a:p>
        </p:txBody>
      </p:sp>
      <p:pic>
        <p:nvPicPr>
          <p:cNvPr id="408581" name="Рисунок 5" descr="decart.bmp"/>
          <p:cNvPicPr>
            <a:picLocks noChangeAspect="1"/>
          </p:cNvPicPr>
          <p:nvPr/>
        </p:nvPicPr>
        <p:blipFill>
          <a:blip r:embed="rId3">
            <a:extLst>
              <a:ext uri="{28A0092B-C50C-407E-A947-70E740481C1C}">
                <a14:useLocalDpi xmlns:a14="http://schemas.microsoft.com/office/drawing/2010/main" val="0"/>
              </a:ext>
            </a:extLst>
          </a:blip>
          <a:srcRect l="7916" t="44695" r="9901" b="6895"/>
          <a:stretch>
            <a:fillRect/>
          </a:stretch>
        </p:blipFill>
        <p:spPr bwMode="auto">
          <a:xfrm>
            <a:off x="4140200" y="1196975"/>
            <a:ext cx="4535488"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8582" name="Рисунок 6" descr="rf.bmp"/>
          <p:cNvPicPr>
            <a:picLocks noChangeAspect="1"/>
          </p:cNvPicPr>
          <p:nvPr/>
        </p:nvPicPr>
        <p:blipFill>
          <a:blip r:embed="rId4">
            <a:extLst>
              <a:ext uri="{28A0092B-C50C-407E-A947-70E740481C1C}">
                <a14:useLocalDpi xmlns:a14="http://schemas.microsoft.com/office/drawing/2010/main" val="0"/>
              </a:ext>
            </a:extLst>
          </a:blip>
          <a:srcRect l="8720" t="44695" r="11079" b="7700"/>
          <a:stretch>
            <a:fillRect/>
          </a:stretch>
        </p:blipFill>
        <p:spPr bwMode="auto">
          <a:xfrm>
            <a:off x="4176713" y="4043363"/>
            <a:ext cx="4427537" cy="233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8583" name="Стрелка вниз 7"/>
          <p:cNvSpPr>
            <a:spLocks noChangeArrowheads="1"/>
          </p:cNvSpPr>
          <p:nvPr/>
        </p:nvSpPr>
        <p:spPr bwMode="auto">
          <a:xfrm>
            <a:off x="5157788" y="3519488"/>
            <a:ext cx="303212" cy="468312"/>
          </a:xfrm>
          <a:prstGeom prst="downArrow">
            <a:avLst>
              <a:gd name="adj1" fmla="val 50000"/>
              <a:gd name="adj2" fmla="val 64969"/>
            </a:avLst>
          </a:prstGeom>
          <a:solidFill>
            <a:schemeClr val="accent1"/>
          </a:solidFill>
          <a:ln w="12700" cap="sq" algn="ctr">
            <a:solidFill>
              <a:schemeClr val="tx1"/>
            </a:solidFill>
            <a:round/>
            <a:headEnd type="none" w="sm" len="sm"/>
            <a:tailEnd type="none" w="sm" len="sm"/>
          </a:ln>
        </p:spPr>
        <p:txBody>
          <a:bodyPr/>
          <a:lstStyle/>
          <a:p>
            <a:endParaRPr lang="ru-RU"/>
          </a:p>
        </p:txBody>
      </p:sp>
      <p:sp>
        <p:nvSpPr>
          <p:cNvPr id="408584" name="Text Box 8"/>
          <p:cNvSpPr txBox="1">
            <a:spLocks noChangeArrowheads="1"/>
          </p:cNvSpPr>
          <p:nvPr/>
        </p:nvSpPr>
        <p:spPr bwMode="auto">
          <a:xfrm>
            <a:off x="5651500" y="863600"/>
            <a:ext cx="14843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a:latin typeface="Arial" charset="0"/>
              </a:rPr>
              <a:t>Rectangular grid</a:t>
            </a:r>
            <a:endParaRPr lang="ru-RU" sz="1400">
              <a:latin typeface="Arial" charset="0"/>
            </a:endParaRPr>
          </a:p>
        </p:txBody>
      </p:sp>
      <p:sp>
        <p:nvSpPr>
          <p:cNvPr id="408585" name="Text Box 9"/>
          <p:cNvSpPr txBox="1">
            <a:spLocks noChangeArrowheads="1"/>
          </p:cNvSpPr>
          <p:nvPr/>
        </p:nvSpPr>
        <p:spPr bwMode="auto">
          <a:xfrm>
            <a:off x="6057900" y="3698875"/>
            <a:ext cx="811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i="1">
                <a:latin typeface="Arial" charset="0"/>
              </a:rPr>
              <a:t>r-</a:t>
            </a:r>
            <a:r>
              <a:rPr lang="el-GR" sz="1400" i="1">
                <a:latin typeface="Arial" charset="0"/>
              </a:rPr>
              <a:t>φ</a:t>
            </a:r>
            <a:r>
              <a:rPr lang="el-GR" sz="1400">
                <a:latin typeface="Arial" charset="0"/>
              </a:rPr>
              <a:t> </a:t>
            </a:r>
            <a:r>
              <a:rPr lang="ru-RU" sz="1400">
                <a:latin typeface="Arial" charset="0"/>
              </a:rPr>
              <a:t> </a:t>
            </a:r>
            <a:r>
              <a:rPr lang="en-US" sz="1400">
                <a:latin typeface="Arial" charset="0"/>
              </a:rPr>
              <a:t>grid</a:t>
            </a:r>
            <a:endParaRPr lang="ru-RU" sz="1400">
              <a:latin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Foliennummernplatzhalter 1"/>
          <p:cNvSpPr>
            <a:spLocks noGrp="1"/>
          </p:cNvSpPr>
          <p:nvPr>
            <p:ph type="sldNum" sz="quarter" idx="10"/>
          </p:nvPr>
        </p:nvSpPr>
        <p:spPr/>
        <p:txBody>
          <a:bodyPr/>
          <a:lstStyle/>
          <a:p>
            <a:fld id="{C603C2DC-535F-4955-B9D8-ADC5724D6CA7}" type="slidenum">
              <a:rPr lang="ru-RU"/>
              <a:pPr/>
              <a:t>9</a:t>
            </a:fld>
            <a:endParaRPr lang="ru-RU"/>
          </a:p>
        </p:txBody>
      </p:sp>
      <p:sp>
        <p:nvSpPr>
          <p:cNvPr id="410626" name="Номер слайда 3"/>
          <p:cNvSpPr txBox="1">
            <a:spLocks noGrp="1"/>
          </p:cNvSpPr>
          <p:nvPr/>
        </p:nvSpPr>
        <p:spPr bwMode="auto">
          <a:xfrm>
            <a:off x="7239000" y="6561138"/>
            <a:ext cx="19050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2E5C8C7-FE98-4027-B322-38B6D48FA680}" type="slidenum">
              <a:rPr lang="ru-RU" sz="1400">
                <a:solidFill>
                  <a:srgbClr val="A50021"/>
                </a:solidFill>
              </a:rPr>
              <a:pPr algn="r"/>
              <a:t>9</a:t>
            </a:fld>
            <a:endParaRPr lang="ru-RU" sz="1400">
              <a:solidFill>
                <a:srgbClr val="A50021"/>
              </a:solidFill>
            </a:endParaRPr>
          </a:p>
        </p:txBody>
      </p:sp>
      <p:sp>
        <p:nvSpPr>
          <p:cNvPr id="410627" name="Rectangle 2"/>
          <p:cNvSpPr>
            <a:spLocks noGrp="1" noChangeArrowheads="1"/>
          </p:cNvSpPr>
          <p:nvPr>
            <p:ph type="title" idx="4294967295"/>
          </p:nvPr>
        </p:nvSpPr>
        <p:spPr bwMode="auto">
          <a:xfrm>
            <a:off x="1619250" y="188913"/>
            <a:ext cx="5870575" cy="6334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85800" indent="-685800"/>
            <a:r>
              <a:rPr lang="en-US" sz="2800" b="1">
                <a:solidFill>
                  <a:srgbClr val="A50021"/>
                </a:solidFill>
              </a:rPr>
              <a:t>Data Exchange between the Modules</a:t>
            </a:r>
            <a:endParaRPr lang="ru-RU" sz="2400" b="1">
              <a:solidFill>
                <a:srgbClr val="A50021"/>
              </a:solidFill>
              <a:latin typeface="Arial" charset="0"/>
            </a:endParaRPr>
          </a:p>
        </p:txBody>
      </p:sp>
      <p:sp>
        <p:nvSpPr>
          <p:cNvPr id="5" name="Rectangle 3"/>
          <p:cNvSpPr txBox="1">
            <a:spLocks noChangeArrowheads="1"/>
          </p:cNvSpPr>
          <p:nvPr/>
        </p:nvSpPr>
        <p:spPr bwMode="auto">
          <a:xfrm>
            <a:off x="468313" y="954088"/>
            <a:ext cx="8207375" cy="1395412"/>
          </a:xfrm>
          <a:prstGeom prst="rect">
            <a:avLst/>
          </a:prstGeom>
          <a:noFill/>
          <a:ln>
            <a:miter lim="800000"/>
            <a:headEnd/>
            <a:tailEnd/>
          </a:ln>
        </p:spPr>
        <p:txBody>
          <a:bodyPr/>
          <a:lstStyle>
            <a:lvl1pPr marL="342900" indent="-342900"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spcBef>
                <a:spcPct val="45000"/>
              </a:spcBef>
              <a:buClr>
                <a:schemeClr val="bg2"/>
              </a:buClr>
              <a:buSzPct val="75000"/>
              <a:buFont typeface="Monotype Sorts" pitchFamily="2" charset="2"/>
              <a:buChar char="n"/>
            </a:pPr>
            <a:r>
              <a:rPr lang="en-US" sz="1800">
                <a:latin typeface="Arial" charset="0"/>
              </a:rPr>
              <a:t>Data</a:t>
            </a:r>
            <a:r>
              <a:rPr lang="ru-RU" sz="1800">
                <a:latin typeface="Arial" charset="0"/>
              </a:rPr>
              <a:t> </a:t>
            </a:r>
            <a:r>
              <a:rPr lang="en-US" sz="1800">
                <a:latin typeface="Arial" charset="0"/>
              </a:rPr>
              <a:t>transferred from </a:t>
            </a:r>
            <a:r>
              <a:rPr lang="ru-RU" sz="1800">
                <a:latin typeface="Arial" charset="0"/>
              </a:rPr>
              <a:t>C</a:t>
            </a:r>
            <a:r>
              <a:rPr lang="en-US" sz="1800">
                <a:latin typeface="Arial" charset="0"/>
              </a:rPr>
              <a:t>ONV</a:t>
            </a:r>
            <a:r>
              <a:rPr lang="ru-RU" sz="1800">
                <a:latin typeface="Arial" charset="0"/>
              </a:rPr>
              <a:t>2D </a:t>
            </a:r>
            <a:r>
              <a:rPr lang="en-US" sz="1800">
                <a:latin typeface="Arial" charset="0"/>
              </a:rPr>
              <a:t>to the </a:t>
            </a:r>
            <a:r>
              <a:rPr lang="ru-RU" sz="1800">
                <a:latin typeface="Arial" charset="0"/>
              </a:rPr>
              <a:t>melt-steel oxidation 1-D module </a:t>
            </a:r>
            <a:r>
              <a:rPr lang="en-US" sz="1800">
                <a:latin typeface="Arial" charset="0"/>
              </a:rPr>
              <a:t>(e.g. </a:t>
            </a:r>
            <a:r>
              <a:rPr lang="ru-RU" sz="1800">
                <a:latin typeface="Arial" charset="0"/>
              </a:rPr>
              <a:t>value of temperature </a:t>
            </a:r>
            <a:r>
              <a:rPr lang="en-US" sz="1800">
                <a:latin typeface="Arial" charset="0"/>
              </a:rPr>
              <a:t>at the</a:t>
            </a:r>
            <a:r>
              <a:rPr lang="ru-RU" sz="1800">
                <a:latin typeface="Arial" charset="0"/>
              </a:rPr>
              <a:t> </a:t>
            </a:r>
            <a:r>
              <a:rPr lang="en-US" sz="1800">
                <a:latin typeface="Arial" charset="0"/>
              </a:rPr>
              <a:t>crust </a:t>
            </a:r>
            <a:r>
              <a:rPr lang="ru-RU" sz="1800">
                <a:latin typeface="Arial" charset="0"/>
              </a:rPr>
              <a:t>boundary</a:t>
            </a:r>
            <a:r>
              <a:rPr lang="en-US" sz="1800">
                <a:latin typeface="Arial" charset="0"/>
              </a:rPr>
              <a:t>,</a:t>
            </a:r>
            <a:r>
              <a:rPr lang="ru-RU" sz="1800">
                <a:latin typeface="Arial" charset="0"/>
              </a:rPr>
              <a:t> </a:t>
            </a:r>
            <a:r>
              <a:rPr lang="en-US" sz="1800">
                <a:latin typeface="Arial" charset="0"/>
              </a:rPr>
              <a:t>heat flux, etc</a:t>
            </a:r>
            <a:r>
              <a:rPr lang="ru-RU" sz="1800">
                <a:latin typeface="Arial" charset="0"/>
              </a:rPr>
              <a:t>.</a:t>
            </a:r>
            <a:r>
              <a:rPr lang="en-US" sz="1800">
                <a:latin typeface="Arial" charset="0"/>
              </a:rPr>
              <a:t>)</a:t>
            </a:r>
            <a:r>
              <a:rPr lang="ru-RU" sz="1800">
                <a:latin typeface="Arial" charset="0"/>
              </a:rPr>
              <a:t> </a:t>
            </a:r>
            <a:r>
              <a:rPr lang="en-US" sz="1800">
                <a:latin typeface="Arial" charset="0"/>
              </a:rPr>
              <a:t>are transformed from the rectangular to</a:t>
            </a:r>
            <a:r>
              <a:rPr lang="ru-RU" sz="1800">
                <a:latin typeface="Arial" charset="0"/>
              </a:rPr>
              <a:t> </a:t>
            </a:r>
            <a:r>
              <a:rPr lang="en-US" sz="1800">
                <a:latin typeface="Arial" charset="0"/>
              </a:rPr>
              <a:t>the </a:t>
            </a:r>
            <a:r>
              <a:rPr lang="ru-RU" sz="1800">
                <a:latin typeface="Arial" charset="0"/>
              </a:rPr>
              <a:t>auxiliary </a:t>
            </a:r>
            <a:r>
              <a:rPr lang="en-US" sz="1800" i="1">
                <a:latin typeface="Arial" charset="0"/>
              </a:rPr>
              <a:t>r-</a:t>
            </a:r>
            <a:r>
              <a:rPr lang="el-GR" sz="1800" i="1">
                <a:latin typeface="Arial" charset="0"/>
              </a:rPr>
              <a:t>φ</a:t>
            </a:r>
            <a:r>
              <a:rPr lang="en-US" sz="1800">
                <a:latin typeface="Arial" charset="0"/>
              </a:rPr>
              <a:t> </a:t>
            </a:r>
            <a:r>
              <a:rPr lang="ru-RU" sz="1800">
                <a:latin typeface="Arial" charset="0"/>
              </a:rPr>
              <a:t>grid</a:t>
            </a:r>
            <a:r>
              <a:rPr lang="en-US" sz="1800">
                <a:latin typeface="Arial" charset="0"/>
              </a:rPr>
              <a:t>. </a:t>
            </a:r>
            <a:r>
              <a:rPr lang="ru-RU" sz="1800">
                <a:latin typeface="Arial" charset="0"/>
              </a:rPr>
              <a:t>In </a:t>
            </a:r>
            <a:r>
              <a:rPr lang="en-US" sz="1800">
                <a:latin typeface="Arial" charset="0"/>
              </a:rPr>
              <a:t>response</a:t>
            </a:r>
            <a:r>
              <a:rPr lang="ru-RU" sz="1800">
                <a:latin typeface="Arial" charset="0"/>
              </a:rPr>
              <a:t> C</a:t>
            </a:r>
            <a:r>
              <a:rPr lang="en-US" sz="1800">
                <a:latin typeface="Arial" charset="0"/>
              </a:rPr>
              <a:t>ONV</a:t>
            </a:r>
            <a:r>
              <a:rPr lang="ru-RU" sz="1800">
                <a:latin typeface="Arial" charset="0"/>
              </a:rPr>
              <a:t>2D </a:t>
            </a:r>
            <a:r>
              <a:rPr lang="en-US" sz="1800">
                <a:latin typeface="Arial" charset="0"/>
              </a:rPr>
              <a:t>receives</a:t>
            </a:r>
            <a:r>
              <a:rPr lang="ru-RU" sz="1800">
                <a:latin typeface="Arial" charset="0"/>
              </a:rPr>
              <a:t> </a:t>
            </a:r>
            <a:r>
              <a:rPr lang="en-US" sz="1800">
                <a:latin typeface="Arial" charset="0"/>
              </a:rPr>
              <a:t>from 1-d module data for crust </a:t>
            </a:r>
            <a:r>
              <a:rPr lang="ru-RU" sz="1800">
                <a:latin typeface="Arial" charset="0"/>
              </a:rPr>
              <a:t>coordinates</a:t>
            </a:r>
            <a:r>
              <a:rPr lang="en-US" sz="1800">
                <a:latin typeface="Arial" charset="0"/>
              </a:rPr>
              <a:t> and oxygen flux, which are transformed back to the rectangular grid of CONV2D</a:t>
            </a:r>
            <a:r>
              <a:rPr lang="ru-RU" sz="1800">
                <a:latin typeface="Arial" charset="0"/>
              </a:rPr>
              <a:t>.</a:t>
            </a:r>
            <a:endParaRPr lang="en-US" sz="1800">
              <a:latin typeface="Arial" charset="0"/>
            </a:endParaRPr>
          </a:p>
        </p:txBody>
      </p:sp>
      <p:sp>
        <p:nvSpPr>
          <p:cNvPr id="10" name="Арка 9"/>
          <p:cNvSpPr>
            <a:spLocks noChangeAspect="1"/>
          </p:cNvSpPr>
          <p:nvPr/>
        </p:nvSpPr>
        <p:spPr bwMode="auto">
          <a:xfrm rot="10800000">
            <a:off x="1187624" y="-171400"/>
            <a:ext cx="6120048" cy="6120000"/>
          </a:xfrm>
          <a:prstGeom prst="blockArc">
            <a:avLst>
              <a:gd name="adj1" fmla="val 10800000"/>
              <a:gd name="adj2" fmla="val 21570874"/>
              <a:gd name="adj3" fmla="val 12919"/>
            </a:avLst>
          </a:prstGeom>
          <a:solidFill>
            <a:schemeClr val="accent1"/>
          </a:solidFill>
          <a:ln w="12700" cap="sq" cmpd="sng" algn="ctr">
            <a:solidFill>
              <a:schemeClr val="tx1"/>
            </a:solidFill>
            <a:prstDash val="solid"/>
            <a:round/>
            <a:headEnd type="none" w="sm" len="sm"/>
            <a:tailEnd type="none" w="sm" len="sm"/>
          </a:ln>
          <a:effectLst/>
          <a:scene3d>
            <a:camera prst="orthographicFront">
              <a:rot lat="0" lon="0" rev="0"/>
            </a:camera>
            <a:lightRig rig="threePt" dir="t"/>
          </a:scene3d>
        </p:spPr>
        <p:txBody>
          <a:bodyPr/>
          <a:lstStyle/>
          <a:p>
            <a:pPr>
              <a:defRPr/>
            </a:pPr>
            <a:endParaRPr lang="ru-RU" dirty="0"/>
          </a:p>
        </p:txBody>
      </p:sp>
      <p:sp>
        <p:nvSpPr>
          <p:cNvPr id="31" name="Пирог 30"/>
          <p:cNvSpPr>
            <a:spLocks noChangeAspect="1"/>
          </p:cNvSpPr>
          <p:nvPr/>
        </p:nvSpPr>
        <p:spPr bwMode="auto">
          <a:xfrm>
            <a:off x="1974850" y="638175"/>
            <a:ext cx="4535488" cy="4537075"/>
          </a:xfrm>
          <a:prstGeom prst="pie">
            <a:avLst>
              <a:gd name="adj1" fmla="val 21533785"/>
              <a:gd name="adj2" fmla="val 10821514"/>
            </a:avLst>
          </a:prstGeom>
          <a:solidFill>
            <a:srgbClr val="A50021"/>
          </a:solidFill>
          <a:ln w="12700" cap="sq" cmpd="sng" algn="ctr">
            <a:solidFill>
              <a:schemeClr val="tx1"/>
            </a:solidFill>
            <a:prstDash val="solid"/>
            <a:round/>
            <a:headEnd type="none" w="sm" len="sm"/>
            <a:tailEnd type="none" w="sm" len="sm"/>
          </a:ln>
          <a:effectLst/>
        </p:spPr>
        <p:txBody>
          <a:bodyPr/>
          <a:lstStyle/>
          <a:p>
            <a:pPr>
              <a:defRPr/>
            </a:pPr>
            <a:endParaRPr lang="ru-RU"/>
          </a:p>
        </p:txBody>
      </p:sp>
      <p:sp>
        <p:nvSpPr>
          <p:cNvPr id="410631" name="Полилиния 32"/>
          <p:cNvSpPr>
            <a:spLocks/>
          </p:cNvSpPr>
          <p:nvPr/>
        </p:nvSpPr>
        <p:spPr bwMode="auto">
          <a:xfrm>
            <a:off x="2039938" y="2863850"/>
            <a:ext cx="4387850" cy="1890713"/>
          </a:xfrm>
          <a:custGeom>
            <a:avLst/>
            <a:gdLst>
              <a:gd name="T0" fmla="*/ 53249 w 4388386"/>
              <a:gd name="T1" fmla="*/ 22034 h 1889393"/>
              <a:gd name="T2" fmla="*/ 9181 w 4388386"/>
              <a:gd name="T3" fmla="*/ 275422 h 1889393"/>
              <a:gd name="T4" fmla="*/ 108333 w 4388386"/>
              <a:gd name="T5" fmla="*/ 484743 h 1889393"/>
              <a:gd name="T6" fmla="*/ 152401 w 4388386"/>
              <a:gd name="T7" fmla="*/ 738131 h 1889393"/>
              <a:gd name="T8" fmla="*/ 317654 w 4388386"/>
              <a:gd name="T9" fmla="*/ 980502 h 1889393"/>
              <a:gd name="T10" fmla="*/ 394772 w 4388386"/>
              <a:gd name="T11" fmla="*/ 1101687 h 1889393"/>
              <a:gd name="T12" fmla="*/ 438839 w 4388386"/>
              <a:gd name="T13" fmla="*/ 1244906 h 1889393"/>
              <a:gd name="T14" fmla="*/ 648160 w 4388386"/>
              <a:gd name="T15" fmla="*/ 1333041 h 1889393"/>
              <a:gd name="T16" fmla="*/ 725278 w 4388386"/>
              <a:gd name="T17" fmla="*/ 1509311 h 1889393"/>
              <a:gd name="T18" fmla="*/ 1022733 w 4388386"/>
              <a:gd name="T19" fmla="*/ 1674564 h 1889393"/>
              <a:gd name="T20" fmla="*/ 1265105 w 4388386"/>
              <a:gd name="T21" fmla="*/ 1641514 h 1889393"/>
              <a:gd name="T22" fmla="*/ 1474426 w 4388386"/>
              <a:gd name="T23" fmla="*/ 1762699 h 1889393"/>
              <a:gd name="T24" fmla="*/ 1793915 w 4388386"/>
              <a:gd name="T25" fmla="*/ 1828800 h 1889393"/>
              <a:gd name="T26" fmla="*/ 2256623 w 4388386"/>
              <a:gd name="T27" fmla="*/ 1872868 h 1889393"/>
              <a:gd name="T28" fmla="*/ 3104921 w 4388386"/>
              <a:gd name="T29" fmla="*/ 1729649 h 1889393"/>
              <a:gd name="T30" fmla="*/ 3457461 w 4388386"/>
              <a:gd name="T31" fmla="*/ 1707615 h 1889393"/>
              <a:gd name="T32" fmla="*/ 3666781 w 4388386"/>
              <a:gd name="T33" fmla="*/ 1432193 h 1889393"/>
              <a:gd name="T34" fmla="*/ 3887119 w 4388386"/>
              <a:gd name="T35" fmla="*/ 1255923 h 1889393"/>
              <a:gd name="T36" fmla="*/ 4041355 w 4388386"/>
              <a:gd name="T37" fmla="*/ 848299 h 1889393"/>
              <a:gd name="T38" fmla="*/ 4217626 w 4388386"/>
              <a:gd name="T39" fmla="*/ 583894 h 1889393"/>
              <a:gd name="T40" fmla="*/ 4349826 w 4388386"/>
              <a:gd name="T41" fmla="*/ 330506 h 1889393"/>
              <a:gd name="T42" fmla="*/ 4382878 w 4388386"/>
              <a:gd name="T43" fmla="*/ 132203 h 1889393"/>
              <a:gd name="T44" fmla="*/ 4316778 w 4388386"/>
              <a:gd name="T45" fmla="*/ 0 h 188939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88386" h="1889393">
                <a:moveTo>
                  <a:pt x="53249" y="22034"/>
                </a:moveTo>
                <a:cubicBezTo>
                  <a:pt x="26624" y="110169"/>
                  <a:pt x="0" y="198304"/>
                  <a:pt x="9181" y="275422"/>
                </a:cubicBezTo>
                <a:cubicBezTo>
                  <a:pt x="18362" y="352540"/>
                  <a:pt x="84463" y="407625"/>
                  <a:pt x="108333" y="484743"/>
                </a:cubicBezTo>
                <a:cubicBezTo>
                  <a:pt x="132203" y="561861"/>
                  <a:pt x="117514" y="655505"/>
                  <a:pt x="152401" y="738131"/>
                </a:cubicBezTo>
                <a:cubicBezTo>
                  <a:pt x="187288" y="820757"/>
                  <a:pt x="277259" y="919909"/>
                  <a:pt x="317654" y="980502"/>
                </a:cubicBezTo>
                <a:cubicBezTo>
                  <a:pt x="358049" y="1041095"/>
                  <a:pt x="374575" y="1057620"/>
                  <a:pt x="394772" y="1101687"/>
                </a:cubicBezTo>
                <a:cubicBezTo>
                  <a:pt x="414970" y="1145754"/>
                  <a:pt x="396608" y="1206347"/>
                  <a:pt x="438839" y="1244906"/>
                </a:cubicBezTo>
                <a:cubicBezTo>
                  <a:pt x="481070" y="1283465"/>
                  <a:pt x="600420" y="1288974"/>
                  <a:pt x="648160" y="1333041"/>
                </a:cubicBezTo>
                <a:cubicBezTo>
                  <a:pt x="695900" y="1377108"/>
                  <a:pt x="662849" y="1452391"/>
                  <a:pt x="725278" y="1509311"/>
                </a:cubicBezTo>
                <a:cubicBezTo>
                  <a:pt x="787707" y="1566231"/>
                  <a:pt x="932762" y="1652530"/>
                  <a:pt x="1022733" y="1674564"/>
                </a:cubicBezTo>
                <a:cubicBezTo>
                  <a:pt x="1112704" y="1696598"/>
                  <a:pt x="1189822" y="1626825"/>
                  <a:pt x="1265104" y="1641514"/>
                </a:cubicBezTo>
                <a:cubicBezTo>
                  <a:pt x="1340386" y="1656203"/>
                  <a:pt x="1386290" y="1731485"/>
                  <a:pt x="1474425" y="1762699"/>
                </a:cubicBezTo>
                <a:cubicBezTo>
                  <a:pt x="1562560" y="1793913"/>
                  <a:pt x="1663548" y="1810438"/>
                  <a:pt x="1793914" y="1828800"/>
                </a:cubicBezTo>
                <a:cubicBezTo>
                  <a:pt x="1924280" y="1847162"/>
                  <a:pt x="2038121" y="1889393"/>
                  <a:pt x="2256622" y="1872868"/>
                </a:cubicBezTo>
                <a:cubicBezTo>
                  <a:pt x="2475123" y="1856343"/>
                  <a:pt x="2904781" y="1757191"/>
                  <a:pt x="3104921" y="1729649"/>
                </a:cubicBezTo>
                <a:cubicBezTo>
                  <a:pt x="3305061" y="1702107"/>
                  <a:pt x="3363818" y="1757191"/>
                  <a:pt x="3457461" y="1707615"/>
                </a:cubicBezTo>
                <a:cubicBezTo>
                  <a:pt x="3551104" y="1658039"/>
                  <a:pt x="3595171" y="1507475"/>
                  <a:pt x="3666781" y="1432193"/>
                </a:cubicBezTo>
                <a:cubicBezTo>
                  <a:pt x="3738391" y="1356911"/>
                  <a:pt x="3824690" y="1353239"/>
                  <a:pt x="3887119" y="1255923"/>
                </a:cubicBezTo>
                <a:cubicBezTo>
                  <a:pt x="3949548" y="1158607"/>
                  <a:pt x="3986271" y="960304"/>
                  <a:pt x="4041355" y="848299"/>
                </a:cubicBezTo>
                <a:cubicBezTo>
                  <a:pt x="4096439" y="736294"/>
                  <a:pt x="4166213" y="670193"/>
                  <a:pt x="4217625" y="583894"/>
                </a:cubicBezTo>
                <a:cubicBezTo>
                  <a:pt x="4269037" y="497595"/>
                  <a:pt x="4322285" y="405788"/>
                  <a:pt x="4349827" y="330506"/>
                </a:cubicBezTo>
                <a:cubicBezTo>
                  <a:pt x="4377369" y="255224"/>
                  <a:pt x="4388386" y="187287"/>
                  <a:pt x="4382878" y="132203"/>
                </a:cubicBezTo>
                <a:cubicBezTo>
                  <a:pt x="4377370" y="77119"/>
                  <a:pt x="4347073" y="38559"/>
                  <a:pt x="4316777" y="0"/>
                </a:cubicBezTo>
              </a:path>
            </a:pathLst>
          </a:custGeom>
          <a:solidFill>
            <a:srgbClr val="EAEAEA"/>
          </a:solidFill>
          <a:ln w="12700" cap="sq" cmpd="sng" algn="ctr">
            <a:solidFill>
              <a:schemeClr val="tx1"/>
            </a:solidFill>
            <a:prstDash val="solid"/>
            <a:round/>
            <a:headEnd type="none" w="sm" len="sm"/>
            <a:tailEnd type="none" w="sm" len="sm"/>
          </a:ln>
        </p:spPr>
        <p:txBody>
          <a:bodyPr/>
          <a:lstStyle/>
          <a:p>
            <a:endParaRPr lang="de-DE"/>
          </a:p>
        </p:txBody>
      </p:sp>
      <p:cxnSp>
        <p:nvCxnSpPr>
          <p:cNvPr id="410632" name="Прямая со стрелкой 35"/>
          <p:cNvCxnSpPr>
            <a:cxnSpLocks noChangeShapeType="1"/>
            <a:endCxn id="410631" idx="11"/>
          </p:cNvCxnSpPr>
          <p:nvPr/>
        </p:nvCxnSpPr>
        <p:spPr bwMode="auto">
          <a:xfrm rot="5400000">
            <a:off x="3017043" y="3386932"/>
            <a:ext cx="1738313" cy="742950"/>
          </a:xfrm>
          <a:prstGeom prst="straightConnector1">
            <a:avLst/>
          </a:prstGeom>
          <a:noFill/>
          <a:ln w="12700" cap="sq" algn="ctr">
            <a:solidFill>
              <a:schemeClr val="tx1"/>
            </a:solidFill>
            <a:round/>
            <a:headEnd type="none" w="sm" len="sm"/>
            <a:tailEnd type="arrow" w="med" len="med"/>
          </a:ln>
        </p:spPr>
      </p:cxnSp>
      <p:cxnSp>
        <p:nvCxnSpPr>
          <p:cNvPr id="410633" name="Прямая со стрелкой 38"/>
          <p:cNvCxnSpPr>
            <a:cxnSpLocks noChangeShapeType="1"/>
            <a:endCxn id="410631" idx="11"/>
          </p:cNvCxnSpPr>
          <p:nvPr/>
        </p:nvCxnSpPr>
        <p:spPr bwMode="auto">
          <a:xfrm rot="5400000" flipH="1" flipV="1">
            <a:off x="2729707" y="4939506"/>
            <a:ext cx="1096962" cy="473075"/>
          </a:xfrm>
          <a:prstGeom prst="straightConnector1">
            <a:avLst/>
          </a:prstGeom>
          <a:noFill/>
          <a:ln w="12700" cap="sq" algn="ctr">
            <a:solidFill>
              <a:schemeClr val="tx1"/>
            </a:solidFill>
            <a:round/>
            <a:headEnd type="none" w="sm" len="sm"/>
            <a:tailEnd type="arrow" w="med" len="med"/>
          </a:ln>
        </p:spPr>
      </p:cxnSp>
      <p:sp>
        <p:nvSpPr>
          <p:cNvPr id="410634" name="Выноска 1 41"/>
          <p:cNvSpPr>
            <a:spLocks/>
          </p:cNvSpPr>
          <p:nvPr/>
        </p:nvSpPr>
        <p:spPr bwMode="auto">
          <a:xfrm>
            <a:off x="6821488" y="5589588"/>
            <a:ext cx="914400" cy="539750"/>
          </a:xfrm>
          <a:prstGeom prst="borderCallout1">
            <a:avLst>
              <a:gd name="adj1" fmla="val 2190"/>
              <a:gd name="adj2" fmla="val 2509"/>
              <a:gd name="adj3" fmla="val -126667"/>
              <a:gd name="adj4" fmla="val -69657"/>
            </a:avLst>
          </a:prstGeom>
          <a:solidFill>
            <a:srgbClr val="EAEAEA"/>
          </a:solidFill>
          <a:ln w="12700" cap="sq" algn="ctr">
            <a:solidFill>
              <a:schemeClr val="tx1"/>
            </a:solidFill>
            <a:round/>
            <a:headEnd type="none" w="sm" len="sm"/>
            <a:tailEnd type="none" w="sm" len="sm"/>
          </a:ln>
        </p:spPr>
        <p:txBody>
          <a:bodyPr/>
          <a:lstStyle/>
          <a:p>
            <a:r>
              <a:rPr lang="en-US" sz="1600"/>
              <a:t>Steel Vessel</a:t>
            </a:r>
            <a:endParaRPr lang="ru-RU" sz="1600"/>
          </a:p>
        </p:txBody>
      </p:sp>
      <p:sp>
        <p:nvSpPr>
          <p:cNvPr id="410635" name="Выноска 1 43"/>
          <p:cNvSpPr>
            <a:spLocks/>
          </p:cNvSpPr>
          <p:nvPr/>
        </p:nvSpPr>
        <p:spPr bwMode="auto">
          <a:xfrm>
            <a:off x="6958013" y="4824413"/>
            <a:ext cx="914400" cy="360362"/>
          </a:xfrm>
          <a:prstGeom prst="borderCallout1">
            <a:avLst>
              <a:gd name="adj1" fmla="val 5250"/>
              <a:gd name="adj2" fmla="val 1306"/>
              <a:gd name="adj3" fmla="val -188884"/>
              <a:gd name="adj4" fmla="val -104597"/>
            </a:avLst>
          </a:prstGeom>
          <a:solidFill>
            <a:srgbClr val="EAEAEA"/>
          </a:solidFill>
          <a:ln w="12700" cap="sq" algn="ctr">
            <a:solidFill>
              <a:schemeClr val="tx1"/>
            </a:solidFill>
            <a:round/>
            <a:headEnd type="none" w="sm" len="sm"/>
            <a:tailEnd type="none" w="sm" len="sm"/>
          </a:ln>
        </p:spPr>
        <p:txBody>
          <a:bodyPr/>
          <a:lstStyle/>
          <a:p>
            <a:r>
              <a:rPr lang="en-US" sz="1600"/>
              <a:t>Crust</a:t>
            </a:r>
            <a:endParaRPr lang="ru-RU" sz="1600"/>
          </a:p>
        </p:txBody>
      </p:sp>
      <p:sp>
        <p:nvSpPr>
          <p:cNvPr id="410636" name="Выноска 1 44"/>
          <p:cNvSpPr>
            <a:spLocks/>
          </p:cNvSpPr>
          <p:nvPr/>
        </p:nvSpPr>
        <p:spPr bwMode="auto">
          <a:xfrm>
            <a:off x="7227888" y="3968750"/>
            <a:ext cx="914400" cy="404813"/>
          </a:xfrm>
          <a:prstGeom prst="borderCallout1">
            <a:avLst>
              <a:gd name="adj1" fmla="val -1213"/>
              <a:gd name="adj2" fmla="val -1106"/>
              <a:gd name="adj3" fmla="val -145708"/>
              <a:gd name="adj4" fmla="val -176889"/>
            </a:avLst>
          </a:prstGeom>
          <a:solidFill>
            <a:srgbClr val="EAEAEA"/>
          </a:solidFill>
          <a:ln w="12700" cap="sq" algn="ctr">
            <a:solidFill>
              <a:schemeClr val="tx1"/>
            </a:solidFill>
            <a:round/>
            <a:headEnd type="none" w="sm" len="sm"/>
            <a:tailEnd type="none" w="sm" len="sm"/>
          </a:ln>
        </p:spPr>
        <p:txBody>
          <a:bodyPr/>
          <a:lstStyle/>
          <a:p>
            <a:r>
              <a:rPr lang="en-US" sz="1600"/>
              <a:t>Rasplav</a:t>
            </a:r>
            <a:endParaRPr lang="ru-RU" sz="1600"/>
          </a:p>
        </p:txBody>
      </p:sp>
      <p:sp>
        <p:nvSpPr>
          <p:cNvPr id="410637" name="Прямоугольник 47"/>
          <p:cNvSpPr>
            <a:spLocks noChangeArrowheads="1"/>
          </p:cNvSpPr>
          <p:nvPr/>
        </p:nvSpPr>
        <p:spPr bwMode="auto">
          <a:xfrm rot="-4014128">
            <a:off x="2864644" y="3421856"/>
            <a:ext cx="1462088" cy="536575"/>
          </a:xfrm>
          <a:prstGeom prst="rect">
            <a:avLst/>
          </a:prstGeom>
          <a:solidFill>
            <a:srgbClr val="EAEAEA"/>
          </a:solidFill>
          <a:ln>
            <a:noFill/>
          </a:ln>
          <a:extLst>
            <a:ext uri="{91240B29-F687-4F45-9708-019B960494DF}">
              <a14:hiddenLine xmlns:a14="http://schemas.microsoft.com/office/drawing/2010/main" w="12700" cap="sq" algn="ctr">
                <a:solidFill>
                  <a:srgbClr val="000000"/>
                </a:solidFill>
                <a:round/>
                <a:headEnd type="none" w="sm" len="sm"/>
                <a:tailEnd type="none" w="sm" len="sm"/>
              </a14:hiddenLine>
            </a:ext>
          </a:extLst>
        </p:spPr>
        <p:txBody>
          <a:bodyPr/>
          <a:lstStyle/>
          <a:p>
            <a:r>
              <a:rPr lang="en-US" sz="1400">
                <a:cs typeface="Arial" charset="0"/>
              </a:rPr>
              <a:t>Heat Flux, </a:t>
            </a:r>
          </a:p>
          <a:p>
            <a:r>
              <a:rPr lang="en-US" sz="1400">
                <a:cs typeface="Arial" charset="0"/>
              </a:rPr>
              <a:t>Melt Temperature</a:t>
            </a:r>
          </a:p>
          <a:p>
            <a:endParaRPr lang="ru-RU" sz="1600"/>
          </a:p>
        </p:txBody>
      </p:sp>
      <p:sp>
        <p:nvSpPr>
          <p:cNvPr id="410638" name="Прямоугольник 50"/>
          <p:cNvSpPr>
            <a:spLocks noChangeArrowheads="1"/>
          </p:cNvSpPr>
          <p:nvPr/>
        </p:nvSpPr>
        <p:spPr bwMode="auto">
          <a:xfrm rot="-4014128">
            <a:off x="2259807" y="4793456"/>
            <a:ext cx="146208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round/>
                <a:headEnd type="none" w="sm" len="sm"/>
                <a:tailEnd type="none" w="sm" len="sm"/>
              </a14:hiddenLine>
            </a:ext>
          </a:extLst>
        </p:spPr>
        <p:txBody>
          <a:bodyPr/>
          <a:lstStyle/>
          <a:p>
            <a:r>
              <a:rPr lang="en-US" sz="1400">
                <a:cs typeface="Arial" charset="0"/>
              </a:rPr>
              <a:t>R solid, </a:t>
            </a:r>
          </a:p>
          <a:p>
            <a:r>
              <a:rPr lang="en-US" sz="1400">
                <a:cs typeface="Arial" charset="0"/>
              </a:rPr>
              <a:t>Oxygen Flux</a:t>
            </a:r>
          </a:p>
          <a:p>
            <a:endParaRPr lang="ru-RU" sz="16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рофессиональный">
  <a:themeElements>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Профессиональный">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Профессиональный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Профессиональный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Профессиональный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Office\Шаблоны\Дизайны презентаций\Профессиональный.pot</Template>
  <TotalTime>0</TotalTime>
  <Words>1508</Words>
  <Application>Microsoft Office PowerPoint</Application>
  <PresentationFormat>Bildschirmpräsentation (4:3)</PresentationFormat>
  <Paragraphs>215</Paragraphs>
  <Slides>15</Slides>
  <Notes>15</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3" baseType="lpstr">
      <vt:lpstr>Times New Roman</vt:lpstr>
      <vt:lpstr>Monotype Sorts</vt:lpstr>
      <vt:lpstr>Arial</vt:lpstr>
      <vt:lpstr>Symbol</vt:lpstr>
      <vt:lpstr>Calibri</vt:lpstr>
      <vt:lpstr>Wingdings</vt:lpstr>
      <vt:lpstr>Профессиональный</vt:lpstr>
      <vt:lpstr>Документ Microsoft Word</vt:lpstr>
      <vt:lpstr>PowerPoint-Präsentation</vt:lpstr>
      <vt:lpstr>PowerPoint-Präsentation</vt:lpstr>
      <vt:lpstr>PowerPoint-Präsentation</vt:lpstr>
      <vt:lpstr>Tasks of the Work Plan</vt:lpstr>
      <vt:lpstr>U-Zr-O Corium Melt - Steel Oxidation 1D model </vt:lpstr>
      <vt:lpstr>Modification of the Basic Computation Cycle of CONV2D</vt:lpstr>
      <vt:lpstr>Interface and Input-Output Parameters </vt:lpstr>
      <vt:lpstr>Coordination of Grids </vt:lpstr>
      <vt:lpstr>Data Exchange between the Modules</vt:lpstr>
      <vt:lpstr>Conclusions</vt:lpstr>
      <vt:lpstr>Perspectives: Application of New Code to  Analysis of SA in Fast Reactors</vt:lpstr>
      <vt:lpstr>SCARABEE tests</vt:lpstr>
      <vt:lpstr>Physical mechanisms of enhanced SS corrosion at high temperatures</vt:lpstr>
      <vt:lpstr>Application of 1D corrosion model to conditions of SCARABEE tests (preliminary results)</vt:lpstr>
      <vt:lpstr>Comments to the calculation results  (stand-alone 1D corrosion model)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ISTC_04</dc:title>
  <dc:creator>Peters, Ursula (IAM)</dc:creator>
  <cp:lastModifiedBy>Peters, Ursula</cp:lastModifiedBy>
  <cp:revision>322</cp:revision>
  <cp:lastPrinted>2002-09-24T05:12:42Z</cp:lastPrinted>
  <dcterms:created xsi:type="dcterms:W3CDTF">2002-05-23T08:20:37Z</dcterms:created>
  <dcterms:modified xsi:type="dcterms:W3CDTF">2012-10-15T09:54:13Z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Progress Report on the ISTC Project # 3876 THOMAS (Thermal Hydraulics of Oxidising Melt in Severe Accidents): Thermal Hydraulics of U-Zr-O molten pool under oxidising conditions in multi-scale approach (crucible - bundle - reactor scales)</vt:lpwstr>
  </property>
</Properties>
</file>