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9" r:id="rId1"/>
  </p:sldMasterIdLst>
  <p:notesMasterIdLst>
    <p:notesMasterId r:id="rId22"/>
  </p:notesMasterIdLst>
  <p:handoutMasterIdLst>
    <p:handoutMasterId r:id="rId23"/>
  </p:handoutMasterIdLst>
  <p:sldIdLst>
    <p:sldId id="286" r:id="rId2"/>
    <p:sldId id="369" r:id="rId3"/>
    <p:sldId id="370" r:id="rId4"/>
    <p:sldId id="371" r:id="rId5"/>
    <p:sldId id="319" r:id="rId6"/>
    <p:sldId id="373" r:id="rId7"/>
    <p:sldId id="382" r:id="rId8"/>
    <p:sldId id="385" r:id="rId9"/>
    <p:sldId id="383" r:id="rId10"/>
    <p:sldId id="384" r:id="rId11"/>
    <p:sldId id="387" r:id="rId12"/>
    <p:sldId id="388" r:id="rId13"/>
    <p:sldId id="356" r:id="rId14"/>
    <p:sldId id="389" r:id="rId15"/>
    <p:sldId id="391" r:id="rId16"/>
    <p:sldId id="393" r:id="rId17"/>
    <p:sldId id="398" r:id="rId18"/>
    <p:sldId id="395" r:id="rId19"/>
    <p:sldId id="394" r:id="rId20"/>
    <p:sldId id="397" r:id="rId21"/>
  </p:sldIdLst>
  <p:sldSz cx="9144000" cy="6858000" type="screen4x3"/>
  <p:notesSz cx="6797675" cy="9872663"/>
  <p:defaultTextStyle>
    <a:defPPr>
      <a:defRPr lang="en-US"/>
    </a:defPPr>
    <a:lvl1pPr algn="ctr"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A50021"/>
    <a:srgbClr val="F8F8F8"/>
    <a:srgbClr val="EAEAEA"/>
    <a:srgbClr val="003399"/>
    <a:srgbClr val="FFFFCC"/>
    <a:srgbClr val="D0F9FC"/>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67" autoAdjust="0"/>
    <p:restoredTop sz="94682" autoAdjust="0"/>
  </p:normalViewPr>
  <p:slideViewPr>
    <p:cSldViewPr>
      <p:cViewPr>
        <p:scale>
          <a:sx n="91" d="100"/>
          <a:sy n="91" d="100"/>
        </p:scale>
        <p:origin x="-1334" y="-29"/>
      </p:cViewPr>
      <p:guideLst>
        <p:guide orient="horz" pos="2160"/>
        <p:guide pos="2880"/>
      </p:guideLst>
    </p:cSldViewPr>
  </p:slideViewPr>
  <p:outlineViewPr>
    <p:cViewPr>
      <p:scale>
        <a:sx n="25" d="100"/>
        <a:sy n="25" d="100"/>
      </p:scale>
      <p:origin x="0" y="0"/>
    </p:cViewPr>
    <p:sldLst>
      <p:sld r:id="rId1" collapse="1"/>
    </p:sldLst>
  </p:outlineViewPr>
  <p:notesTextViewPr>
    <p:cViewPr>
      <p:scale>
        <a:sx n="100" d="100"/>
        <a:sy n="100" d="100"/>
      </p:scale>
      <p:origin x="0" y="0"/>
    </p:cViewPr>
  </p:notesTextViewPr>
  <p:sorterViewPr>
    <p:cViewPr>
      <p:scale>
        <a:sx n="75" d="100"/>
        <a:sy n="75" d="100"/>
      </p:scale>
      <p:origin x="0" y="642"/>
    </p:cViewPr>
  </p:sorterViewPr>
  <p:notesViewPr>
    <p:cSldViewPr>
      <p:cViewPr varScale="1">
        <p:scale>
          <a:sx n="33" d="100"/>
          <a:sy n="33" d="100"/>
        </p:scale>
        <p:origin x="-1542" y="-72"/>
      </p:cViewPr>
      <p:guideLst>
        <p:guide orient="horz" pos="3109"/>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 Id="rId4"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989" tIns="45994" rIns="91989" bIns="45994" numCol="1" anchor="t" anchorCtr="0" compatLnSpc="1">
            <a:prstTxWarp prst="textNoShape">
              <a:avLst/>
            </a:prstTxWarp>
          </a:bodyPr>
          <a:lstStyle>
            <a:lvl1pPr algn="l" defTabSz="919163">
              <a:defRPr sz="1200"/>
            </a:lvl1pPr>
          </a:lstStyle>
          <a:p>
            <a:endParaRPr lang="ru-RU"/>
          </a:p>
        </p:txBody>
      </p:sp>
      <p:sp>
        <p:nvSpPr>
          <p:cNvPr id="9219" name="Rectangle 3"/>
          <p:cNvSpPr>
            <a:spLocks noGrp="1" noChangeArrowheads="1"/>
          </p:cNvSpPr>
          <p:nvPr>
            <p:ph type="dt" sz="quarter" idx="1"/>
          </p:nvPr>
        </p:nvSpPr>
        <p:spPr bwMode="auto">
          <a:xfrm>
            <a:off x="3851275" y="0"/>
            <a:ext cx="2946400"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989" tIns="45994" rIns="91989" bIns="45994" numCol="1" anchor="t" anchorCtr="0" compatLnSpc="1">
            <a:prstTxWarp prst="textNoShape">
              <a:avLst/>
            </a:prstTxWarp>
          </a:bodyPr>
          <a:lstStyle>
            <a:lvl1pPr algn="r" defTabSz="919163">
              <a:defRPr sz="1200"/>
            </a:lvl1pPr>
          </a:lstStyle>
          <a:p>
            <a:endParaRPr lang="ru-RU"/>
          </a:p>
        </p:txBody>
      </p:sp>
      <p:sp>
        <p:nvSpPr>
          <p:cNvPr id="9220" name="Rectangle 4"/>
          <p:cNvSpPr>
            <a:spLocks noGrp="1" noChangeArrowheads="1"/>
          </p:cNvSpPr>
          <p:nvPr>
            <p:ph type="ftr" sz="quarter" idx="2"/>
          </p:nvPr>
        </p:nvSpPr>
        <p:spPr bwMode="auto">
          <a:xfrm>
            <a:off x="0" y="9380538"/>
            <a:ext cx="2946400"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989" tIns="45994" rIns="91989" bIns="45994" numCol="1" anchor="b" anchorCtr="0" compatLnSpc="1">
            <a:prstTxWarp prst="textNoShape">
              <a:avLst/>
            </a:prstTxWarp>
          </a:bodyPr>
          <a:lstStyle>
            <a:lvl1pPr algn="l" defTabSz="919163">
              <a:defRPr sz="1200"/>
            </a:lvl1pPr>
          </a:lstStyle>
          <a:p>
            <a:r>
              <a:rPr lang="ru-RU"/>
              <a:t>f;jhg;\jd</a:t>
            </a:r>
          </a:p>
        </p:txBody>
      </p:sp>
      <p:sp>
        <p:nvSpPr>
          <p:cNvPr id="9221" name="Rectangle 5"/>
          <p:cNvSpPr>
            <a:spLocks noGrp="1" noChangeArrowheads="1"/>
          </p:cNvSpPr>
          <p:nvPr>
            <p:ph type="sldNum" sz="quarter" idx="3"/>
          </p:nvPr>
        </p:nvSpPr>
        <p:spPr bwMode="auto">
          <a:xfrm>
            <a:off x="3851275" y="9380538"/>
            <a:ext cx="2946400"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989" tIns="45994" rIns="91989" bIns="45994" numCol="1" anchor="b" anchorCtr="0" compatLnSpc="1">
            <a:prstTxWarp prst="textNoShape">
              <a:avLst/>
            </a:prstTxWarp>
          </a:bodyPr>
          <a:lstStyle>
            <a:lvl1pPr algn="r" defTabSz="919163">
              <a:defRPr sz="1200"/>
            </a:lvl1pPr>
          </a:lstStyle>
          <a:p>
            <a:fld id="{020AFD50-5DC7-412D-9081-7CD2D652C401}" type="slidenum">
              <a:rPr lang="ru-RU"/>
              <a:pPr/>
              <a:t>‹Nr.›</a:t>
            </a:fld>
            <a:endParaRPr lang="ru-RU"/>
          </a:p>
        </p:txBody>
      </p:sp>
    </p:spTree>
    <p:extLst>
      <p:ext uri="{BB962C8B-B14F-4D97-AF65-F5344CB8AC3E}">
        <p14:creationId xmlns:p14="http://schemas.microsoft.com/office/powerpoint/2010/main" val="41951934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46400"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989" tIns="45994" rIns="91989" bIns="45994" numCol="1" anchor="t" anchorCtr="0" compatLnSpc="1">
            <a:prstTxWarp prst="textNoShape">
              <a:avLst/>
            </a:prstTxWarp>
          </a:bodyPr>
          <a:lstStyle>
            <a:lvl1pPr algn="l" defTabSz="919163">
              <a:defRPr sz="1200"/>
            </a:lvl1pPr>
          </a:lstStyle>
          <a:p>
            <a:endParaRPr lang="ru-RU"/>
          </a:p>
        </p:txBody>
      </p:sp>
      <p:sp>
        <p:nvSpPr>
          <p:cNvPr id="7171" name="Rectangle 3"/>
          <p:cNvSpPr>
            <a:spLocks noGrp="1" noChangeArrowheads="1"/>
          </p:cNvSpPr>
          <p:nvPr>
            <p:ph type="dt" idx="1"/>
          </p:nvPr>
        </p:nvSpPr>
        <p:spPr bwMode="auto">
          <a:xfrm>
            <a:off x="3851275" y="0"/>
            <a:ext cx="2946400"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989" tIns="45994" rIns="91989" bIns="45994" numCol="1" anchor="t" anchorCtr="0" compatLnSpc="1">
            <a:prstTxWarp prst="textNoShape">
              <a:avLst/>
            </a:prstTxWarp>
          </a:bodyPr>
          <a:lstStyle>
            <a:lvl1pPr algn="r" defTabSz="919163">
              <a:defRPr sz="1200"/>
            </a:lvl1pPr>
          </a:lstStyle>
          <a:p>
            <a:endParaRPr lang="ru-RU"/>
          </a:p>
        </p:txBody>
      </p:sp>
      <p:sp>
        <p:nvSpPr>
          <p:cNvPr id="7172" name="Rectangle 4"/>
          <p:cNvSpPr>
            <a:spLocks noChangeArrowheads="1" noTextEdit="1"/>
          </p:cNvSpPr>
          <p:nvPr>
            <p:ph type="sldImg" idx="2"/>
          </p:nvPr>
        </p:nvSpPr>
        <p:spPr bwMode="auto">
          <a:xfrm>
            <a:off x="928688" y="738188"/>
            <a:ext cx="4943475" cy="3706812"/>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3" name="Rectangle 5"/>
          <p:cNvSpPr>
            <a:spLocks noGrp="1" noChangeArrowheads="1"/>
          </p:cNvSpPr>
          <p:nvPr>
            <p:ph type="body" sz="quarter" idx="3"/>
          </p:nvPr>
        </p:nvSpPr>
        <p:spPr bwMode="auto">
          <a:xfrm>
            <a:off x="908050" y="4689475"/>
            <a:ext cx="4981575" cy="444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989" tIns="45994" rIns="91989" bIns="45994" numCol="1" anchor="t" anchorCtr="0" compatLnSpc="1">
            <a:prstTxWarp prst="textNoShape">
              <a:avLst/>
            </a:prstTxWarp>
          </a:bodyPr>
          <a:lstStyle/>
          <a:p>
            <a:pPr lvl="0"/>
            <a:r>
              <a:rPr lang="ru-RU" smtClean="0"/>
              <a:t>Щелчок правит 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7174" name="Rectangle 6"/>
          <p:cNvSpPr>
            <a:spLocks noGrp="1" noChangeArrowheads="1"/>
          </p:cNvSpPr>
          <p:nvPr>
            <p:ph type="ftr" sz="quarter" idx="4"/>
          </p:nvPr>
        </p:nvSpPr>
        <p:spPr bwMode="auto">
          <a:xfrm>
            <a:off x="0" y="9380538"/>
            <a:ext cx="2946400"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989" tIns="45994" rIns="91989" bIns="45994" numCol="1" anchor="b" anchorCtr="0" compatLnSpc="1">
            <a:prstTxWarp prst="textNoShape">
              <a:avLst/>
            </a:prstTxWarp>
          </a:bodyPr>
          <a:lstStyle>
            <a:lvl1pPr algn="l" defTabSz="919163">
              <a:defRPr sz="1200"/>
            </a:lvl1pPr>
          </a:lstStyle>
          <a:p>
            <a:r>
              <a:rPr lang="ru-RU"/>
              <a:t>f;jhg;\jd</a:t>
            </a:r>
          </a:p>
        </p:txBody>
      </p:sp>
      <p:sp>
        <p:nvSpPr>
          <p:cNvPr id="7175" name="Rectangle 7"/>
          <p:cNvSpPr>
            <a:spLocks noGrp="1" noChangeArrowheads="1"/>
          </p:cNvSpPr>
          <p:nvPr>
            <p:ph type="sldNum" sz="quarter" idx="5"/>
          </p:nvPr>
        </p:nvSpPr>
        <p:spPr bwMode="auto">
          <a:xfrm>
            <a:off x="3851275" y="9380538"/>
            <a:ext cx="2946400"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989" tIns="45994" rIns="91989" bIns="45994" numCol="1" anchor="b" anchorCtr="0" compatLnSpc="1">
            <a:prstTxWarp prst="textNoShape">
              <a:avLst/>
            </a:prstTxWarp>
          </a:bodyPr>
          <a:lstStyle>
            <a:lvl1pPr algn="r" defTabSz="919163">
              <a:defRPr sz="1200"/>
            </a:lvl1pPr>
          </a:lstStyle>
          <a:p>
            <a:fld id="{5151FE0D-94B9-460C-8C43-0E467AF41CCB}" type="slidenum">
              <a:rPr lang="ru-RU"/>
              <a:pPr/>
              <a:t>‹Nr.›</a:t>
            </a:fld>
            <a:endParaRPr lang="ru-RU"/>
          </a:p>
        </p:txBody>
      </p:sp>
    </p:spTree>
    <p:extLst>
      <p:ext uri="{BB962C8B-B14F-4D97-AF65-F5344CB8AC3E}">
        <p14:creationId xmlns:p14="http://schemas.microsoft.com/office/powerpoint/2010/main" val="469623856"/>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ru-RU"/>
              <a:t>f;jhg;\jd</a:t>
            </a:r>
          </a:p>
        </p:txBody>
      </p:sp>
      <p:sp>
        <p:nvSpPr>
          <p:cNvPr id="5" name="Rectangle 7"/>
          <p:cNvSpPr>
            <a:spLocks noGrp="1" noChangeArrowheads="1"/>
          </p:cNvSpPr>
          <p:nvPr>
            <p:ph type="sldNum" sz="quarter" idx="5"/>
          </p:nvPr>
        </p:nvSpPr>
        <p:spPr>
          <a:ln/>
        </p:spPr>
        <p:txBody>
          <a:bodyPr/>
          <a:lstStyle/>
          <a:p>
            <a:fld id="{09B275E9-25A9-4576-90B7-3810D2102B3D}" type="slidenum">
              <a:rPr lang="ru-RU"/>
              <a:pPr/>
              <a:t>1</a:t>
            </a:fld>
            <a:endParaRPr lang="ru-RU"/>
          </a:p>
        </p:txBody>
      </p:sp>
      <p:sp>
        <p:nvSpPr>
          <p:cNvPr id="156674" name="Rectangle 2"/>
          <p:cNvSpPr>
            <a:spLocks noChangeArrowheads="1" noTextEdit="1"/>
          </p:cNvSpPr>
          <p:nvPr>
            <p:ph type="sldImg"/>
          </p:nvPr>
        </p:nvSpPr>
        <p:spPr>
          <a:ln/>
        </p:spPr>
      </p:sp>
      <p:sp>
        <p:nvSpPr>
          <p:cNvPr id="156675" name="Rectangle 3"/>
          <p:cNvSpPr>
            <a:spLocks noGrp="1" noChangeArrowheads="1"/>
          </p:cNvSpPr>
          <p:nvPr>
            <p:ph type="body" idx="1"/>
          </p:nvPr>
        </p:nvSpPr>
        <p:spPr/>
        <p:txBody>
          <a:bodyPr/>
          <a:lstStyle/>
          <a:p>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ru-RU"/>
              <a:t>f;jhg;\jd</a:t>
            </a:r>
          </a:p>
        </p:txBody>
      </p:sp>
      <p:sp>
        <p:nvSpPr>
          <p:cNvPr id="5" name="Rectangle 7"/>
          <p:cNvSpPr>
            <a:spLocks noGrp="1" noChangeArrowheads="1"/>
          </p:cNvSpPr>
          <p:nvPr>
            <p:ph type="sldNum" sz="quarter" idx="5"/>
          </p:nvPr>
        </p:nvSpPr>
        <p:spPr>
          <a:ln/>
        </p:spPr>
        <p:txBody>
          <a:bodyPr/>
          <a:lstStyle/>
          <a:p>
            <a:fld id="{8CDE3450-6B54-440B-AA13-0D0B4C1430AF}" type="slidenum">
              <a:rPr lang="ru-RU"/>
              <a:pPr/>
              <a:t>2</a:t>
            </a:fld>
            <a:endParaRPr lang="ru-RU"/>
          </a:p>
        </p:txBody>
      </p:sp>
      <p:sp>
        <p:nvSpPr>
          <p:cNvPr id="256002" name="Rectangle 2"/>
          <p:cNvSpPr>
            <a:spLocks noChangeArrowheads="1" noTextEdit="1"/>
          </p:cNvSpPr>
          <p:nvPr>
            <p:ph type="sldImg"/>
          </p:nvPr>
        </p:nvSpPr>
        <p:spPr>
          <a:xfrm>
            <a:off x="930275" y="738188"/>
            <a:ext cx="4941888" cy="3706812"/>
          </a:xfrm>
          <a:ln/>
        </p:spPr>
      </p:sp>
      <p:sp>
        <p:nvSpPr>
          <p:cNvPr id="25600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ru-RU"/>
              <a:t>f;jhg;\jd</a:t>
            </a:r>
          </a:p>
        </p:txBody>
      </p:sp>
      <p:sp>
        <p:nvSpPr>
          <p:cNvPr id="5" name="Rectangle 7"/>
          <p:cNvSpPr>
            <a:spLocks noGrp="1" noChangeArrowheads="1"/>
          </p:cNvSpPr>
          <p:nvPr>
            <p:ph type="sldNum" sz="quarter" idx="5"/>
          </p:nvPr>
        </p:nvSpPr>
        <p:spPr>
          <a:ln/>
        </p:spPr>
        <p:txBody>
          <a:bodyPr/>
          <a:lstStyle/>
          <a:p>
            <a:fld id="{E65A9142-DF87-4550-A5AA-04732042E998}" type="slidenum">
              <a:rPr lang="ru-RU"/>
              <a:pPr/>
              <a:t>3</a:t>
            </a:fld>
            <a:endParaRPr lang="ru-RU"/>
          </a:p>
        </p:txBody>
      </p:sp>
      <p:sp>
        <p:nvSpPr>
          <p:cNvPr id="258050" name="Rectangle 2"/>
          <p:cNvSpPr>
            <a:spLocks noChangeArrowheads="1" noTextEdit="1"/>
          </p:cNvSpPr>
          <p:nvPr>
            <p:ph type="sldImg"/>
          </p:nvPr>
        </p:nvSpPr>
        <p:spPr>
          <a:xfrm>
            <a:off x="930275" y="739775"/>
            <a:ext cx="4941888" cy="3706813"/>
          </a:xfrm>
          <a:ln/>
        </p:spPr>
      </p:sp>
      <p:sp>
        <p:nvSpPr>
          <p:cNvPr id="258051" name="Rectangle 3"/>
          <p:cNvSpPr>
            <a:spLocks noGrp="1" noChangeArrowheads="1"/>
          </p:cNvSpPr>
          <p:nvPr>
            <p:ph type="body" idx="1"/>
          </p:nvPr>
        </p:nvSpPr>
        <p:spPr>
          <a:xfrm>
            <a:off x="906463" y="4687888"/>
            <a:ext cx="4984750" cy="4445000"/>
          </a:xfrm>
        </p:spPr>
        <p:txBody>
          <a:bodyPr/>
          <a:lstStyle/>
          <a:p>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ru-RU"/>
              <a:t>f;jhg;\jd</a:t>
            </a:r>
          </a:p>
        </p:txBody>
      </p:sp>
      <p:sp>
        <p:nvSpPr>
          <p:cNvPr id="5" name="Rectangle 7"/>
          <p:cNvSpPr>
            <a:spLocks noGrp="1" noChangeArrowheads="1"/>
          </p:cNvSpPr>
          <p:nvPr>
            <p:ph type="sldNum" sz="quarter" idx="5"/>
          </p:nvPr>
        </p:nvSpPr>
        <p:spPr>
          <a:ln/>
        </p:spPr>
        <p:txBody>
          <a:bodyPr/>
          <a:lstStyle/>
          <a:p>
            <a:fld id="{94DD0E54-6020-4E70-9AD7-0C4BFED6FB0F}" type="slidenum">
              <a:rPr lang="ru-RU"/>
              <a:pPr/>
              <a:t>4</a:t>
            </a:fld>
            <a:endParaRPr lang="ru-RU"/>
          </a:p>
        </p:txBody>
      </p:sp>
      <p:sp>
        <p:nvSpPr>
          <p:cNvPr id="260098" name="Rectangle 2"/>
          <p:cNvSpPr>
            <a:spLocks noChangeArrowheads="1" noTextEdit="1"/>
          </p:cNvSpPr>
          <p:nvPr>
            <p:ph type="sldImg"/>
          </p:nvPr>
        </p:nvSpPr>
        <p:spPr>
          <a:xfrm>
            <a:off x="930275" y="738188"/>
            <a:ext cx="4941888" cy="3706812"/>
          </a:xfrm>
          <a:ln/>
        </p:spPr>
      </p:sp>
      <p:sp>
        <p:nvSpPr>
          <p:cNvPr id="260099" name="Rectangle 3"/>
          <p:cNvSpPr>
            <a:spLocks noGrp="1" noChangeArrowheads="1"/>
          </p:cNvSpPr>
          <p:nvPr>
            <p:ph type="body" idx="1"/>
          </p:nvPr>
        </p:nvSpPr>
        <p:spPr/>
        <p:txBody>
          <a:bodyPr/>
          <a:lstStyle/>
          <a:p>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ru-RU"/>
              <a:t>f;jhg;\jd</a:t>
            </a:r>
          </a:p>
        </p:txBody>
      </p:sp>
      <p:sp>
        <p:nvSpPr>
          <p:cNvPr id="5" name="Rectangle 7"/>
          <p:cNvSpPr>
            <a:spLocks noGrp="1" noChangeArrowheads="1"/>
          </p:cNvSpPr>
          <p:nvPr>
            <p:ph type="sldNum" sz="quarter" idx="5"/>
          </p:nvPr>
        </p:nvSpPr>
        <p:spPr>
          <a:ln/>
        </p:spPr>
        <p:txBody>
          <a:bodyPr/>
          <a:lstStyle/>
          <a:p>
            <a:fld id="{24980EA6-600A-4415-AC5C-6A8CAD0AABEB}" type="slidenum">
              <a:rPr lang="ru-RU"/>
              <a:pPr/>
              <a:t>6</a:t>
            </a:fld>
            <a:endParaRPr lang="ru-RU"/>
          </a:p>
        </p:txBody>
      </p:sp>
      <p:sp>
        <p:nvSpPr>
          <p:cNvPr id="264194" name="Rectangle 2"/>
          <p:cNvSpPr>
            <a:spLocks noChangeArrowheads="1" noTextEdit="1"/>
          </p:cNvSpPr>
          <p:nvPr>
            <p:ph type="sldImg"/>
          </p:nvPr>
        </p:nvSpPr>
        <p:spPr>
          <a:xfrm>
            <a:off x="931863" y="738188"/>
            <a:ext cx="4941887" cy="3706812"/>
          </a:xfrm>
          <a:ln/>
        </p:spPr>
      </p:sp>
      <p:sp>
        <p:nvSpPr>
          <p:cNvPr id="264195" name="Rectangle 3"/>
          <p:cNvSpPr>
            <a:spLocks noGrp="1" noChangeArrowheads="1"/>
          </p:cNvSpPr>
          <p:nvPr>
            <p:ph type="body" idx="1"/>
          </p:nvPr>
        </p:nvSpPr>
        <p:spPr/>
        <p:txBody>
          <a:bodyPr/>
          <a:lstStyle/>
          <a:p>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ru-RU"/>
              <a:t>f;jhg;\jd</a:t>
            </a:r>
          </a:p>
        </p:txBody>
      </p:sp>
      <p:sp>
        <p:nvSpPr>
          <p:cNvPr id="5" name="Rectangle 7"/>
          <p:cNvSpPr>
            <a:spLocks noGrp="1" noChangeArrowheads="1"/>
          </p:cNvSpPr>
          <p:nvPr>
            <p:ph type="sldNum" sz="quarter" idx="5"/>
          </p:nvPr>
        </p:nvSpPr>
        <p:spPr>
          <a:ln/>
        </p:spPr>
        <p:txBody>
          <a:bodyPr/>
          <a:lstStyle/>
          <a:p>
            <a:fld id="{52864236-4107-411E-AD4B-A486363AAB58}" type="slidenum">
              <a:rPr lang="ru-RU"/>
              <a:pPr/>
              <a:t>7</a:t>
            </a:fld>
            <a:endParaRPr lang="ru-RU"/>
          </a:p>
        </p:txBody>
      </p:sp>
      <p:sp>
        <p:nvSpPr>
          <p:cNvPr id="276482" name="Rectangle 2"/>
          <p:cNvSpPr>
            <a:spLocks noChangeArrowheads="1" noTextEdit="1"/>
          </p:cNvSpPr>
          <p:nvPr>
            <p:ph type="sldImg"/>
          </p:nvPr>
        </p:nvSpPr>
        <p:spPr>
          <a:xfrm>
            <a:off x="930275" y="738188"/>
            <a:ext cx="4940300" cy="3705225"/>
          </a:xfrm>
          <a:ln/>
        </p:spPr>
      </p:sp>
      <p:sp>
        <p:nvSpPr>
          <p:cNvPr id="276483" name="Rectangle 3"/>
          <p:cNvSpPr>
            <a:spLocks noGrp="1" noChangeArrowheads="1"/>
          </p:cNvSpPr>
          <p:nvPr>
            <p:ph type="body" idx="1"/>
          </p:nvPr>
        </p:nvSpPr>
        <p:spPr>
          <a:xfrm>
            <a:off x="906463" y="4689475"/>
            <a:ext cx="4984750" cy="4445000"/>
          </a:xfrm>
        </p:spPr>
        <p:txBody>
          <a:bodyPr/>
          <a:lstStyle/>
          <a:p>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ru-RU"/>
              <a:t>f;jhg;\jd</a:t>
            </a:r>
          </a:p>
        </p:txBody>
      </p:sp>
      <p:sp>
        <p:nvSpPr>
          <p:cNvPr id="5" name="Rectangle 7"/>
          <p:cNvSpPr>
            <a:spLocks noGrp="1" noChangeArrowheads="1"/>
          </p:cNvSpPr>
          <p:nvPr>
            <p:ph type="sldNum" sz="quarter" idx="5"/>
          </p:nvPr>
        </p:nvSpPr>
        <p:spPr>
          <a:ln/>
        </p:spPr>
        <p:txBody>
          <a:bodyPr/>
          <a:lstStyle/>
          <a:p>
            <a:fld id="{DE388966-F46D-45DA-8465-30D3137292D9}" type="slidenum">
              <a:rPr lang="ru-RU"/>
              <a:pPr/>
              <a:t>8</a:t>
            </a:fld>
            <a:endParaRPr lang="ru-RU"/>
          </a:p>
        </p:txBody>
      </p:sp>
      <p:sp>
        <p:nvSpPr>
          <p:cNvPr id="284674" name="Rectangle 2"/>
          <p:cNvSpPr>
            <a:spLocks noChangeArrowheads="1" noTextEdit="1"/>
          </p:cNvSpPr>
          <p:nvPr>
            <p:ph type="sldImg"/>
          </p:nvPr>
        </p:nvSpPr>
        <p:spPr>
          <a:xfrm>
            <a:off x="931863" y="738188"/>
            <a:ext cx="4940300" cy="3705225"/>
          </a:xfrm>
          <a:ln/>
        </p:spPr>
      </p:sp>
      <p:sp>
        <p:nvSpPr>
          <p:cNvPr id="284675" name="Rectangle 3"/>
          <p:cNvSpPr>
            <a:spLocks noGrp="1" noChangeArrowheads="1"/>
          </p:cNvSpPr>
          <p:nvPr>
            <p:ph type="body" idx="1"/>
          </p:nvPr>
        </p:nvSpPr>
        <p:spPr>
          <a:xfrm>
            <a:off x="906463" y="4689475"/>
            <a:ext cx="4984750" cy="4445000"/>
          </a:xfrm>
        </p:spPr>
        <p:txBody>
          <a:bodyPr/>
          <a:lstStyle/>
          <a:p>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ru-RU"/>
              <a:t>f;jhg;\jd</a:t>
            </a:r>
          </a:p>
        </p:txBody>
      </p:sp>
      <p:sp>
        <p:nvSpPr>
          <p:cNvPr id="5" name="Rectangle 7"/>
          <p:cNvSpPr>
            <a:spLocks noGrp="1" noChangeArrowheads="1"/>
          </p:cNvSpPr>
          <p:nvPr>
            <p:ph type="sldNum" sz="quarter" idx="5"/>
          </p:nvPr>
        </p:nvSpPr>
        <p:spPr>
          <a:ln/>
        </p:spPr>
        <p:txBody>
          <a:bodyPr/>
          <a:lstStyle/>
          <a:p>
            <a:fld id="{838E2793-6EA4-44E4-85AC-923E63473CDA}" type="slidenum">
              <a:rPr lang="ru-RU"/>
              <a:pPr/>
              <a:t>9</a:t>
            </a:fld>
            <a:endParaRPr lang="ru-RU"/>
          </a:p>
        </p:txBody>
      </p:sp>
      <p:sp>
        <p:nvSpPr>
          <p:cNvPr id="280578" name="Rectangle 2"/>
          <p:cNvSpPr>
            <a:spLocks noChangeArrowheads="1" noTextEdit="1"/>
          </p:cNvSpPr>
          <p:nvPr>
            <p:ph type="sldImg"/>
          </p:nvPr>
        </p:nvSpPr>
        <p:spPr>
          <a:xfrm>
            <a:off x="930275" y="738188"/>
            <a:ext cx="4940300" cy="3705225"/>
          </a:xfrm>
          <a:ln/>
        </p:spPr>
      </p:sp>
      <p:sp>
        <p:nvSpPr>
          <p:cNvPr id="280579" name="Rectangle 3"/>
          <p:cNvSpPr>
            <a:spLocks noGrp="1" noChangeArrowheads="1"/>
          </p:cNvSpPr>
          <p:nvPr>
            <p:ph type="body" idx="1"/>
          </p:nvPr>
        </p:nvSpPr>
        <p:spPr>
          <a:xfrm>
            <a:off x="906463" y="4689475"/>
            <a:ext cx="4984750" cy="4445000"/>
          </a:xfrm>
        </p:spPr>
        <p:txBody>
          <a:bodyPr/>
          <a:lstStyle/>
          <a:p>
            <a:endParaRPr 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ru-RU"/>
              <a:t>f;jhg;\jd</a:t>
            </a:r>
          </a:p>
        </p:txBody>
      </p:sp>
      <p:sp>
        <p:nvSpPr>
          <p:cNvPr id="5" name="Rectangle 7"/>
          <p:cNvSpPr>
            <a:spLocks noGrp="1" noChangeArrowheads="1"/>
          </p:cNvSpPr>
          <p:nvPr>
            <p:ph type="sldNum" sz="quarter" idx="5"/>
          </p:nvPr>
        </p:nvSpPr>
        <p:spPr>
          <a:ln/>
        </p:spPr>
        <p:txBody>
          <a:bodyPr/>
          <a:lstStyle/>
          <a:p>
            <a:fld id="{6A19C05F-3D5B-4DB5-AE8A-537D333580F9}" type="slidenum">
              <a:rPr lang="ru-RU"/>
              <a:pPr/>
              <a:t>10</a:t>
            </a:fld>
            <a:endParaRPr lang="ru-RU"/>
          </a:p>
        </p:txBody>
      </p:sp>
      <p:sp>
        <p:nvSpPr>
          <p:cNvPr id="282626" name="Rectangle 2"/>
          <p:cNvSpPr>
            <a:spLocks noChangeArrowheads="1" noTextEdit="1"/>
          </p:cNvSpPr>
          <p:nvPr>
            <p:ph type="sldImg"/>
          </p:nvPr>
        </p:nvSpPr>
        <p:spPr>
          <a:xfrm>
            <a:off x="930275" y="738188"/>
            <a:ext cx="4940300" cy="3705225"/>
          </a:xfrm>
          <a:ln/>
        </p:spPr>
      </p:sp>
      <p:sp>
        <p:nvSpPr>
          <p:cNvPr id="282627" name="Rectangle 3"/>
          <p:cNvSpPr>
            <a:spLocks noGrp="1" noChangeArrowheads="1"/>
          </p:cNvSpPr>
          <p:nvPr>
            <p:ph type="body" idx="1"/>
          </p:nvPr>
        </p:nvSpPr>
        <p:spPr>
          <a:xfrm>
            <a:off x="906463" y="4689475"/>
            <a:ext cx="4984750" cy="4445000"/>
          </a:xfrm>
        </p:spPr>
        <p:txBody>
          <a:bodyPr/>
          <a:lstStyle/>
          <a:p>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19458" name="Group 2"/>
          <p:cNvGrpSpPr>
            <a:grpSpLocks/>
          </p:cNvGrpSpPr>
          <p:nvPr/>
        </p:nvGrpSpPr>
        <p:grpSpPr bwMode="auto">
          <a:xfrm>
            <a:off x="379413" y="1676400"/>
            <a:ext cx="8388350" cy="4421188"/>
            <a:chOff x="238" y="1056"/>
            <a:chExt cx="5285" cy="2785"/>
          </a:xfrm>
        </p:grpSpPr>
        <p:grpSp>
          <p:nvGrpSpPr>
            <p:cNvPr id="19459" name="Group 3"/>
            <p:cNvGrpSpPr>
              <a:grpSpLocks/>
            </p:cNvGrpSpPr>
            <p:nvPr/>
          </p:nvGrpSpPr>
          <p:grpSpPr bwMode="auto">
            <a:xfrm>
              <a:off x="238" y="1056"/>
              <a:ext cx="5285" cy="1393"/>
              <a:chOff x="238" y="1056"/>
              <a:chExt cx="5285" cy="1393"/>
            </a:xfrm>
          </p:grpSpPr>
          <p:sp>
            <p:nvSpPr>
              <p:cNvPr id="19460" name="Rectangle 4"/>
              <p:cNvSpPr>
                <a:spLocks noChangeArrowheads="1"/>
              </p:cNvSpPr>
              <p:nvPr/>
            </p:nvSpPr>
            <p:spPr bwMode="auto">
              <a:xfrm>
                <a:off x="243" y="1057"/>
                <a:ext cx="5272" cy="1391"/>
              </a:xfrm>
              <a:prstGeom prst="rect">
                <a:avLst/>
              </a:prstGeom>
              <a:solidFill>
                <a:srgbClr val="EAEAEA">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9461" name="Freeform 5"/>
              <p:cNvSpPr>
                <a:spLocks/>
              </p:cNvSpPr>
              <p:nvPr/>
            </p:nvSpPr>
            <p:spPr bwMode="auto">
              <a:xfrm>
                <a:off x="238" y="1056"/>
                <a:ext cx="5273" cy="1393"/>
              </a:xfrm>
              <a:custGeom>
                <a:avLst/>
                <a:gdLst>
                  <a:gd name="T0" fmla="*/ 5272 w 5273"/>
                  <a:gd name="T1" fmla="*/ 0 h 1393"/>
                  <a:gd name="T2" fmla="*/ 0 w 5273"/>
                  <a:gd name="T3" fmla="*/ 0 h 1393"/>
                  <a:gd name="T4" fmla="*/ 0 w 5273"/>
                  <a:gd name="T5" fmla="*/ 1392 h 1393"/>
                </a:gdLst>
                <a:ahLst/>
                <a:cxnLst>
                  <a:cxn ang="0">
                    <a:pos x="T0" y="T1"/>
                  </a:cxn>
                  <a:cxn ang="0">
                    <a:pos x="T2" y="T3"/>
                  </a:cxn>
                  <a:cxn ang="0">
                    <a:pos x="T4" y="T5"/>
                  </a:cxn>
                </a:cxnLst>
                <a:rect l="0" t="0" r="r" b="b"/>
                <a:pathLst>
                  <a:path w="5273" h="1393">
                    <a:moveTo>
                      <a:pt x="5272" y="0"/>
                    </a:moveTo>
                    <a:lnTo>
                      <a:pt x="0" y="0"/>
                    </a:lnTo>
                    <a:lnTo>
                      <a:pt x="0" y="1392"/>
                    </a:lnTo>
                  </a:path>
                </a:pathLst>
              </a:custGeom>
              <a:noFill/>
              <a:ln w="12700" cap="rnd" cmpd="sng">
                <a:solidFill>
                  <a:srgbClr val="B2B2B2"/>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9462" name="Freeform 6"/>
              <p:cNvSpPr>
                <a:spLocks/>
              </p:cNvSpPr>
              <p:nvPr/>
            </p:nvSpPr>
            <p:spPr bwMode="auto">
              <a:xfrm>
                <a:off x="250" y="1056"/>
                <a:ext cx="5273" cy="1393"/>
              </a:xfrm>
              <a:custGeom>
                <a:avLst/>
                <a:gdLst>
                  <a:gd name="T0" fmla="*/ 5272 w 5273"/>
                  <a:gd name="T1" fmla="*/ 0 h 1393"/>
                  <a:gd name="T2" fmla="*/ 5272 w 5273"/>
                  <a:gd name="T3" fmla="*/ 1392 h 1393"/>
                  <a:gd name="T4" fmla="*/ 0 w 5273"/>
                  <a:gd name="T5" fmla="*/ 1392 h 1393"/>
                </a:gdLst>
                <a:ahLst/>
                <a:cxnLst>
                  <a:cxn ang="0">
                    <a:pos x="T0" y="T1"/>
                  </a:cxn>
                  <a:cxn ang="0">
                    <a:pos x="T2" y="T3"/>
                  </a:cxn>
                  <a:cxn ang="0">
                    <a:pos x="T4" y="T5"/>
                  </a:cxn>
                </a:cxnLst>
                <a:rect l="0" t="0" r="r" b="b"/>
                <a:pathLst>
                  <a:path w="5273" h="1393">
                    <a:moveTo>
                      <a:pt x="5272" y="0"/>
                    </a:moveTo>
                    <a:lnTo>
                      <a:pt x="5272" y="1392"/>
                    </a:lnTo>
                    <a:lnTo>
                      <a:pt x="0" y="1392"/>
                    </a:lnTo>
                  </a:path>
                </a:pathLst>
              </a:custGeom>
              <a:noFill/>
              <a:ln w="127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grpSp>
          <p:nvGrpSpPr>
            <p:cNvPr id="19463" name="Group 7"/>
            <p:cNvGrpSpPr>
              <a:grpSpLocks/>
            </p:cNvGrpSpPr>
            <p:nvPr/>
          </p:nvGrpSpPr>
          <p:grpSpPr bwMode="auto">
            <a:xfrm>
              <a:off x="240" y="3744"/>
              <a:ext cx="5281" cy="97"/>
              <a:chOff x="240" y="3744"/>
              <a:chExt cx="5281" cy="97"/>
            </a:xfrm>
          </p:grpSpPr>
          <p:sp>
            <p:nvSpPr>
              <p:cNvPr id="19464" name="Rectangle 8"/>
              <p:cNvSpPr>
                <a:spLocks noChangeArrowheads="1"/>
              </p:cNvSpPr>
              <p:nvPr/>
            </p:nvSpPr>
            <p:spPr bwMode="auto">
              <a:xfrm>
                <a:off x="240" y="3744"/>
                <a:ext cx="5280" cy="96"/>
              </a:xfrm>
              <a:prstGeom prst="rect">
                <a:avLst/>
              </a:prstGeom>
              <a:solidFill>
                <a:srgbClr val="EAEAEA">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9465" name="Freeform 9"/>
              <p:cNvSpPr>
                <a:spLocks/>
              </p:cNvSpPr>
              <p:nvPr/>
            </p:nvSpPr>
            <p:spPr bwMode="auto">
              <a:xfrm>
                <a:off x="240" y="3744"/>
                <a:ext cx="5281" cy="97"/>
              </a:xfrm>
              <a:custGeom>
                <a:avLst/>
                <a:gdLst>
                  <a:gd name="T0" fmla="*/ 5280 w 5281"/>
                  <a:gd name="T1" fmla="*/ 0 h 97"/>
                  <a:gd name="T2" fmla="*/ 0 w 5281"/>
                  <a:gd name="T3" fmla="*/ 0 h 97"/>
                  <a:gd name="T4" fmla="*/ 0 w 5281"/>
                  <a:gd name="T5" fmla="*/ 96 h 97"/>
                </a:gdLst>
                <a:ahLst/>
                <a:cxnLst>
                  <a:cxn ang="0">
                    <a:pos x="T0" y="T1"/>
                  </a:cxn>
                  <a:cxn ang="0">
                    <a:pos x="T2" y="T3"/>
                  </a:cxn>
                  <a:cxn ang="0">
                    <a:pos x="T4" y="T5"/>
                  </a:cxn>
                </a:cxnLst>
                <a:rect l="0" t="0" r="r" b="b"/>
                <a:pathLst>
                  <a:path w="5281" h="97">
                    <a:moveTo>
                      <a:pt x="5280" y="0"/>
                    </a:moveTo>
                    <a:lnTo>
                      <a:pt x="0" y="0"/>
                    </a:lnTo>
                    <a:lnTo>
                      <a:pt x="0" y="96"/>
                    </a:lnTo>
                  </a:path>
                </a:pathLst>
              </a:custGeom>
              <a:noFill/>
              <a:ln w="12700" cap="rnd" cmpd="sng">
                <a:solidFill>
                  <a:srgbClr val="B2B2B2"/>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9466" name="Freeform 10"/>
              <p:cNvSpPr>
                <a:spLocks/>
              </p:cNvSpPr>
              <p:nvPr/>
            </p:nvSpPr>
            <p:spPr bwMode="auto">
              <a:xfrm>
                <a:off x="240" y="3744"/>
                <a:ext cx="5281" cy="97"/>
              </a:xfrm>
              <a:custGeom>
                <a:avLst/>
                <a:gdLst>
                  <a:gd name="T0" fmla="*/ 5280 w 5281"/>
                  <a:gd name="T1" fmla="*/ 0 h 97"/>
                  <a:gd name="T2" fmla="*/ 5280 w 5281"/>
                  <a:gd name="T3" fmla="*/ 96 h 97"/>
                  <a:gd name="T4" fmla="*/ 0 w 5281"/>
                  <a:gd name="T5" fmla="*/ 96 h 97"/>
                </a:gdLst>
                <a:ahLst/>
                <a:cxnLst>
                  <a:cxn ang="0">
                    <a:pos x="T0" y="T1"/>
                  </a:cxn>
                  <a:cxn ang="0">
                    <a:pos x="T2" y="T3"/>
                  </a:cxn>
                  <a:cxn ang="0">
                    <a:pos x="T4" y="T5"/>
                  </a:cxn>
                </a:cxnLst>
                <a:rect l="0" t="0" r="r" b="b"/>
                <a:pathLst>
                  <a:path w="5281" h="97">
                    <a:moveTo>
                      <a:pt x="5280" y="0"/>
                    </a:moveTo>
                    <a:lnTo>
                      <a:pt x="5280" y="96"/>
                    </a:lnTo>
                    <a:lnTo>
                      <a:pt x="0" y="96"/>
                    </a:lnTo>
                  </a:path>
                </a:pathLst>
              </a:custGeom>
              <a:noFill/>
              <a:ln w="127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grpSp>
          <p:nvGrpSpPr>
            <p:cNvPr id="19467" name="Group 11"/>
            <p:cNvGrpSpPr>
              <a:grpSpLocks/>
            </p:cNvGrpSpPr>
            <p:nvPr/>
          </p:nvGrpSpPr>
          <p:grpSpPr bwMode="auto">
            <a:xfrm>
              <a:off x="338" y="1200"/>
              <a:ext cx="97" cy="1104"/>
              <a:chOff x="338" y="1200"/>
              <a:chExt cx="97" cy="1104"/>
            </a:xfrm>
          </p:grpSpPr>
          <p:sp useBgFill="1">
            <p:nvSpPr>
              <p:cNvPr id="19468" name="Rectangle 12"/>
              <p:cNvSpPr>
                <a:spLocks noChangeArrowheads="1"/>
              </p:cNvSpPr>
              <p:nvPr/>
            </p:nvSpPr>
            <p:spPr bwMode="auto">
              <a:xfrm>
                <a:off x="338" y="1201"/>
                <a:ext cx="96" cy="1103"/>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9469" name="Freeform 13"/>
              <p:cNvSpPr>
                <a:spLocks/>
              </p:cNvSpPr>
              <p:nvPr/>
            </p:nvSpPr>
            <p:spPr bwMode="auto">
              <a:xfrm>
                <a:off x="338" y="1200"/>
                <a:ext cx="97" cy="1104"/>
              </a:xfrm>
              <a:custGeom>
                <a:avLst/>
                <a:gdLst>
                  <a:gd name="T0" fmla="*/ 0 w 97"/>
                  <a:gd name="T1" fmla="*/ 1103 h 1104"/>
                  <a:gd name="T2" fmla="*/ 96 w 97"/>
                  <a:gd name="T3" fmla="*/ 1103 h 1104"/>
                  <a:gd name="T4" fmla="*/ 96 w 97"/>
                  <a:gd name="T5" fmla="*/ 0 h 1104"/>
                </a:gdLst>
                <a:ahLst/>
                <a:cxnLst>
                  <a:cxn ang="0">
                    <a:pos x="T0" y="T1"/>
                  </a:cxn>
                  <a:cxn ang="0">
                    <a:pos x="T2" y="T3"/>
                  </a:cxn>
                  <a:cxn ang="0">
                    <a:pos x="T4" y="T5"/>
                  </a:cxn>
                </a:cxnLst>
                <a:rect l="0" t="0" r="r" b="b"/>
                <a:pathLst>
                  <a:path w="97" h="1104">
                    <a:moveTo>
                      <a:pt x="0" y="1103"/>
                    </a:moveTo>
                    <a:lnTo>
                      <a:pt x="96" y="1103"/>
                    </a:lnTo>
                    <a:lnTo>
                      <a:pt x="96" y="0"/>
                    </a:lnTo>
                  </a:path>
                </a:pathLst>
              </a:custGeom>
              <a:noFill/>
              <a:ln w="12700" cap="rnd" cmpd="sng">
                <a:solidFill>
                  <a:srgbClr val="B2B2B2"/>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9470" name="Freeform 14"/>
              <p:cNvSpPr>
                <a:spLocks/>
              </p:cNvSpPr>
              <p:nvPr/>
            </p:nvSpPr>
            <p:spPr bwMode="auto">
              <a:xfrm>
                <a:off x="338" y="1200"/>
                <a:ext cx="97" cy="1104"/>
              </a:xfrm>
              <a:custGeom>
                <a:avLst/>
                <a:gdLst>
                  <a:gd name="T0" fmla="*/ 0 w 97"/>
                  <a:gd name="T1" fmla="*/ 1103 h 1104"/>
                  <a:gd name="T2" fmla="*/ 0 w 97"/>
                  <a:gd name="T3" fmla="*/ 0 h 1104"/>
                  <a:gd name="T4" fmla="*/ 96 w 97"/>
                  <a:gd name="T5" fmla="*/ 0 h 1104"/>
                </a:gdLst>
                <a:ahLst/>
                <a:cxnLst>
                  <a:cxn ang="0">
                    <a:pos x="T0" y="T1"/>
                  </a:cxn>
                  <a:cxn ang="0">
                    <a:pos x="T2" y="T3"/>
                  </a:cxn>
                  <a:cxn ang="0">
                    <a:pos x="T4" y="T5"/>
                  </a:cxn>
                </a:cxnLst>
                <a:rect l="0" t="0" r="r" b="b"/>
                <a:pathLst>
                  <a:path w="97" h="1104">
                    <a:moveTo>
                      <a:pt x="0" y="1103"/>
                    </a:moveTo>
                    <a:lnTo>
                      <a:pt x="0" y="0"/>
                    </a:lnTo>
                    <a:lnTo>
                      <a:pt x="96" y="0"/>
                    </a:lnTo>
                  </a:path>
                </a:pathLst>
              </a:custGeom>
              <a:noFill/>
              <a:ln w="127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grpSp>
      <p:sp>
        <p:nvSpPr>
          <p:cNvPr id="19471" name="Rectangle 15"/>
          <p:cNvSpPr>
            <a:spLocks noGrp="1" noChangeArrowheads="1"/>
          </p:cNvSpPr>
          <p:nvPr>
            <p:ph type="ctrTitle" sz="quarter"/>
          </p:nvPr>
        </p:nvSpPr>
        <p:spPr bwMode="auto">
          <a:xfrm>
            <a:off x="836613" y="2133600"/>
            <a:ext cx="7772400" cy="11430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defRPr/>
            </a:lvl1pPr>
          </a:lstStyle>
          <a:p>
            <a:pPr lvl="0"/>
            <a:r>
              <a:rPr lang="ru-RU" noProof="0" smtClean="0"/>
              <a:t>Щелчок правит образец заголовка</a:t>
            </a:r>
          </a:p>
        </p:txBody>
      </p:sp>
      <p:sp>
        <p:nvSpPr>
          <p:cNvPr id="19472" name="Rectangle 16"/>
          <p:cNvSpPr>
            <a:spLocks noGrp="1" noChangeArrowheads="1"/>
          </p:cNvSpPr>
          <p:nvPr>
            <p:ph type="subTitle" sz="quarter" idx="1"/>
          </p:nvPr>
        </p:nvSpPr>
        <p:spPr bwMode="auto">
          <a:xfrm>
            <a:off x="1371600" y="4038600"/>
            <a:ext cx="6400800" cy="17526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marL="0" indent="0" algn="ctr">
              <a:buFont typeface="Monotype Sorts" pitchFamily="2" charset="2"/>
              <a:buNone/>
              <a:defRPr/>
            </a:lvl1pPr>
          </a:lstStyle>
          <a:p>
            <a:pPr lvl="0"/>
            <a:r>
              <a:rPr lang="ru-RU" noProof="0" smtClean="0"/>
              <a:t>Щелчок правит образец подзаголовка</a:t>
            </a:r>
          </a:p>
        </p:txBody>
      </p:sp>
      <p:sp>
        <p:nvSpPr>
          <p:cNvPr id="19473" name="Rectangle 17"/>
          <p:cNvSpPr>
            <a:spLocks noGrp="1" noChangeArrowheads="1"/>
          </p:cNvSpPr>
          <p:nvPr>
            <p:ph type="dt" sz="quarter" idx="2"/>
          </p:nvPr>
        </p:nvSpPr>
        <p:spPr bwMode="auto">
          <a:xfrm>
            <a:off x="381000" y="6324600"/>
            <a:ext cx="19050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l">
              <a:defRPr sz="1400"/>
            </a:lvl1pPr>
          </a:lstStyle>
          <a:p>
            <a:endParaRPr lang="ru-RU"/>
          </a:p>
        </p:txBody>
      </p:sp>
      <p:sp>
        <p:nvSpPr>
          <p:cNvPr id="19474" name="Rectangle 18"/>
          <p:cNvSpPr>
            <a:spLocks noGrp="1" noChangeArrowheads="1"/>
          </p:cNvSpPr>
          <p:nvPr>
            <p:ph type="ftr" sz="quarter" idx="3"/>
          </p:nvPr>
        </p:nvSpPr>
        <p:spPr bwMode="auto">
          <a:xfrm>
            <a:off x="3124200" y="6324600"/>
            <a:ext cx="28956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defRPr sz="1400"/>
            </a:lvl1pPr>
          </a:lstStyle>
          <a:p>
            <a:endParaRPr lang="ru-RU"/>
          </a:p>
        </p:txBody>
      </p:sp>
      <p:sp>
        <p:nvSpPr>
          <p:cNvPr id="19475" name="Rectangle 19"/>
          <p:cNvSpPr>
            <a:spLocks noGrp="1" noChangeArrowheads="1"/>
          </p:cNvSpPr>
          <p:nvPr>
            <p:ph type="sldNum" sz="quarter" idx="4"/>
          </p:nvPr>
        </p:nvSpPr>
        <p:spPr>
          <a:xfrm>
            <a:off x="6858000" y="6324600"/>
            <a:ext cx="1905000" cy="457200"/>
          </a:xfrm>
        </p:spPr>
        <p:txBody>
          <a:bodyPr/>
          <a:lstStyle>
            <a:lvl1pPr>
              <a:defRPr/>
            </a:lvl1pPr>
          </a:lstStyle>
          <a:p>
            <a:fld id="{5BC2797A-AA77-407E-BAA5-C59136D41F36}" type="slidenum">
              <a:rPr lang="ru-RU"/>
              <a:pPr/>
              <a:t>‹Nr.›</a:t>
            </a:fld>
            <a:endParaRPr lang="ru-RU"/>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oliennummernplatzhalter 3"/>
          <p:cNvSpPr>
            <a:spLocks noGrp="1"/>
          </p:cNvSpPr>
          <p:nvPr>
            <p:ph type="sldNum" sz="quarter" idx="10"/>
          </p:nvPr>
        </p:nvSpPr>
        <p:spPr/>
        <p:txBody>
          <a:bodyPr/>
          <a:lstStyle>
            <a:lvl1pPr>
              <a:defRPr/>
            </a:lvl1pPr>
          </a:lstStyle>
          <a:p>
            <a:fld id="{89B7B9DA-C351-4D44-A2B0-D4B0BE3E71C4}" type="slidenum">
              <a:rPr lang="ru-RU"/>
              <a:pPr/>
              <a:t>‹Nr.›</a:t>
            </a:fld>
            <a:endParaRPr lang="ru-RU"/>
          </a:p>
        </p:txBody>
      </p:sp>
    </p:spTree>
    <p:extLst>
      <p:ext uri="{BB962C8B-B14F-4D97-AF65-F5344CB8AC3E}">
        <p14:creationId xmlns:p14="http://schemas.microsoft.com/office/powerpoint/2010/main" val="2161021851"/>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oliennummernplatzhalter 3"/>
          <p:cNvSpPr>
            <a:spLocks noGrp="1"/>
          </p:cNvSpPr>
          <p:nvPr>
            <p:ph type="sldNum" sz="quarter" idx="10"/>
          </p:nvPr>
        </p:nvSpPr>
        <p:spPr/>
        <p:txBody>
          <a:bodyPr/>
          <a:lstStyle>
            <a:lvl1pPr>
              <a:defRPr/>
            </a:lvl1pPr>
          </a:lstStyle>
          <a:p>
            <a:fld id="{F52B306D-3852-4BFA-B86D-1351A75AA4BD}" type="slidenum">
              <a:rPr lang="ru-RU"/>
              <a:pPr/>
              <a:t>‹Nr.›</a:t>
            </a:fld>
            <a:endParaRPr lang="ru-RU"/>
          </a:p>
        </p:txBody>
      </p:sp>
    </p:spTree>
    <p:extLst>
      <p:ext uri="{BB962C8B-B14F-4D97-AF65-F5344CB8AC3E}">
        <p14:creationId xmlns:p14="http://schemas.microsoft.com/office/powerpoint/2010/main" val="3813015574"/>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Tabellenplatzhalter 2"/>
          <p:cNvSpPr>
            <a:spLocks noGrp="1"/>
          </p:cNvSpPr>
          <p:nvPr>
            <p:ph type="tbl" idx="1"/>
          </p:nvPr>
        </p:nvSpPr>
        <p:spPr>
          <a:xfrm>
            <a:off x="457200" y="1600200"/>
            <a:ext cx="8229600" cy="4525963"/>
          </a:xfrm>
          <a:prstGeom prst="rect">
            <a:avLst/>
          </a:prstGeom>
        </p:spPr>
        <p:txBody>
          <a:bodyPr/>
          <a:lstStyle/>
          <a:p>
            <a:endParaRPr lang="de-DE"/>
          </a:p>
        </p:txBody>
      </p:sp>
      <p:sp>
        <p:nvSpPr>
          <p:cNvPr id="4" name="Foliennummernplatzhalter 3"/>
          <p:cNvSpPr>
            <a:spLocks noGrp="1"/>
          </p:cNvSpPr>
          <p:nvPr>
            <p:ph type="sldNum" sz="quarter" idx="10"/>
          </p:nvPr>
        </p:nvSpPr>
        <p:spPr>
          <a:xfrm>
            <a:off x="7239000" y="6561138"/>
            <a:ext cx="1905000" cy="296862"/>
          </a:xfrm>
        </p:spPr>
        <p:txBody>
          <a:bodyPr/>
          <a:lstStyle>
            <a:lvl1pPr>
              <a:defRPr/>
            </a:lvl1pPr>
          </a:lstStyle>
          <a:p>
            <a:fld id="{47AC6E81-F99B-43EE-8454-BD16B56294B4}" type="slidenum">
              <a:rPr lang="ru-RU"/>
              <a:pPr/>
              <a:t>‹Nr.›</a:t>
            </a:fld>
            <a:endParaRPr lang="ru-RU"/>
          </a:p>
        </p:txBody>
      </p:sp>
    </p:spTree>
    <p:extLst>
      <p:ext uri="{BB962C8B-B14F-4D97-AF65-F5344CB8AC3E}">
        <p14:creationId xmlns:p14="http://schemas.microsoft.com/office/powerpoint/2010/main" val="3056973938"/>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Inhalt">
    <p:spTree>
      <p:nvGrpSpPr>
        <p:cNvPr id="1" name=""/>
        <p:cNvGrpSpPr/>
        <p:nvPr/>
      </p:nvGrpSpPr>
      <p:grpSpPr>
        <a:xfrm>
          <a:off x="0" y="0"/>
          <a:ext cx="0" cy="0"/>
          <a:chOff x="0" y="0"/>
          <a:chExt cx="0" cy="0"/>
        </a:xfrm>
      </p:grpSpPr>
      <p:sp>
        <p:nvSpPr>
          <p:cNvPr id="2" name="Inhaltsplatzhalter 1"/>
          <p:cNvSpPr>
            <a:spLocks noGrp="1"/>
          </p:cNvSpPr>
          <p:nvPr>
            <p:ph/>
          </p:nvPr>
        </p:nvSpPr>
        <p:spPr>
          <a:xfrm>
            <a:off x="457200" y="274638"/>
            <a:ext cx="8229600" cy="5851525"/>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3" name="Foliennummernplatzhalter 2"/>
          <p:cNvSpPr>
            <a:spLocks noGrp="1"/>
          </p:cNvSpPr>
          <p:nvPr>
            <p:ph type="sldNum" sz="quarter" idx="10"/>
          </p:nvPr>
        </p:nvSpPr>
        <p:spPr>
          <a:xfrm>
            <a:off x="7239000" y="6561138"/>
            <a:ext cx="1905000" cy="296862"/>
          </a:xfrm>
        </p:spPr>
        <p:txBody>
          <a:bodyPr/>
          <a:lstStyle>
            <a:lvl1pPr>
              <a:defRPr/>
            </a:lvl1pPr>
          </a:lstStyle>
          <a:p>
            <a:fld id="{90DACA91-1669-4884-ADAE-220DE8C84CAC}" type="slidenum">
              <a:rPr lang="ru-RU"/>
              <a:pPr/>
              <a:t>‹Nr.›</a:t>
            </a:fld>
            <a:endParaRPr lang="ru-RU"/>
          </a:p>
        </p:txBody>
      </p:sp>
    </p:spTree>
    <p:extLst>
      <p:ext uri="{BB962C8B-B14F-4D97-AF65-F5344CB8AC3E}">
        <p14:creationId xmlns:p14="http://schemas.microsoft.com/office/powerpoint/2010/main" val="2777781811"/>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Textplatzhalter 2"/>
          <p:cNvSpPr>
            <a:spLocks noGrp="1"/>
          </p:cNvSpPr>
          <p:nvPr>
            <p:ph type="body" sz="half" idx="1"/>
          </p:nvPr>
        </p:nvSpPr>
        <p:spPr>
          <a:xfrm>
            <a:off x="457200" y="1600200"/>
            <a:ext cx="4038600" cy="4525963"/>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quarter" idx="2"/>
          </p:nvPr>
        </p:nvSpPr>
        <p:spPr>
          <a:xfrm>
            <a:off x="4648200" y="1600200"/>
            <a:ext cx="4038600" cy="2185988"/>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Inhaltsplatzhalter 4"/>
          <p:cNvSpPr>
            <a:spLocks noGrp="1"/>
          </p:cNvSpPr>
          <p:nvPr>
            <p:ph sz="quarter" idx="3"/>
          </p:nvPr>
        </p:nvSpPr>
        <p:spPr>
          <a:xfrm>
            <a:off x="4648200" y="3938588"/>
            <a:ext cx="4038600" cy="2187575"/>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oliennummernplatzhalter 5"/>
          <p:cNvSpPr>
            <a:spLocks noGrp="1"/>
          </p:cNvSpPr>
          <p:nvPr>
            <p:ph type="sldNum" sz="quarter" idx="10"/>
          </p:nvPr>
        </p:nvSpPr>
        <p:spPr>
          <a:xfrm>
            <a:off x="7239000" y="6561138"/>
            <a:ext cx="1905000" cy="296862"/>
          </a:xfrm>
        </p:spPr>
        <p:txBody>
          <a:bodyPr/>
          <a:lstStyle>
            <a:lvl1pPr>
              <a:defRPr/>
            </a:lvl1pPr>
          </a:lstStyle>
          <a:p>
            <a:fld id="{A62B5353-74AF-4F66-87A2-4C75A2EA5823}" type="slidenum">
              <a:rPr lang="ru-RU"/>
              <a:pPr/>
              <a:t>‹Nr.›</a:t>
            </a:fld>
            <a:endParaRPr lang="ru-RU"/>
          </a:p>
        </p:txBody>
      </p:sp>
    </p:spTree>
    <p:extLst>
      <p:ext uri="{BB962C8B-B14F-4D97-AF65-F5344CB8AC3E}">
        <p14:creationId xmlns:p14="http://schemas.microsoft.com/office/powerpoint/2010/main" val="934559477"/>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fourObj" preserve="1">
  <p:cSld name="Titel und vier Inhalte">
    <p:spTree>
      <p:nvGrpSpPr>
        <p:cNvPr id="1" name=""/>
        <p:cNvGrpSpPr/>
        <p:nvPr/>
      </p:nvGrpSpPr>
      <p:grpSpPr>
        <a:xfrm>
          <a:off x="0" y="0"/>
          <a:ext cx="0" cy="0"/>
          <a:chOff x="0" y="0"/>
          <a:chExt cx="0" cy="0"/>
        </a:xfrm>
      </p:grpSpPr>
      <p:sp>
        <p:nvSpPr>
          <p:cNvPr id="2" name="Titel 1"/>
          <p:cNvSpPr>
            <a:spLocks noGrp="1"/>
          </p:cNvSpPr>
          <p:nvPr>
            <p:ph type="title" sz="quarter"/>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Inhaltsplatzhalter 2"/>
          <p:cNvSpPr>
            <a:spLocks noGrp="1"/>
          </p:cNvSpPr>
          <p:nvPr>
            <p:ph sz="quarter" idx="1"/>
          </p:nvPr>
        </p:nvSpPr>
        <p:spPr>
          <a:xfrm>
            <a:off x="457200" y="1600200"/>
            <a:ext cx="4038600" cy="2185988"/>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quarter" idx="2"/>
          </p:nvPr>
        </p:nvSpPr>
        <p:spPr>
          <a:xfrm>
            <a:off x="4648200" y="1600200"/>
            <a:ext cx="4038600" cy="2185988"/>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Inhaltsplatzhalter 4"/>
          <p:cNvSpPr>
            <a:spLocks noGrp="1"/>
          </p:cNvSpPr>
          <p:nvPr>
            <p:ph sz="quarter" idx="3"/>
          </p:nvPr>
        </p:nvSpPr>
        <p:spPr>
          <a:xfrm>
            <a:off x="457200" y="3938588"/>
            <a:ext cx="4038600" cy="2187575"/>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Inhaltsplatzhalter 5"/>
          <p:cNvSpPr>
            <a:spLocks noGrp="1"/>
          </p:cNvSpPr>
          <p:nvPr>
            <p:ph sz="quarter" idx="4"/>
          </p:nvPr>
        </p:nvSpPr>
        <p:spPr>
          <a:xfrm>
            <a:off x="4648200" y="3938588"/>
            <a:ext cx="4038600" cy="2187575"/>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Foliennummernplatzhalter 6"/>
          <p:cNvSpPr>
            <a:spLocks noGrp="1"/>
          </p:cNvSpPr>
          <p:nvPr>
            <p:ph type="sldNum" sz="quarter" idx="10"/>
          </p:nvPr>
        </p:nvSpPr>
        <p:spPr>
          <a:xfrm>
            <a:off x="7239000" y="6561138"/>
            <a:ext cx="1905000" cy="296862"/>
          </a:xfrm>
        </p:spPr>
        <p:txBody>
          <a:bodyPr/>
          <a:lstStyle>
            <a:lvl1pPr>
              <a:defRPr/>
            </a:lvl1pPr>
          </a:lstStyle>
          <a:p>
            <a:fld id="{142E3391-82DE-4363-887F-7B2F9F225520}" type="slidenum">
              <a:rPr lang="ru-RU"/>
              <a:pPr/>
              <a:t>‹Nr.›</a:t>
            </a:fld>
            <a:endParaRPr lang="ru-RU"/>
          </a:p>
        </p:txBody>
      </p:sp>
    </p:spTree>
    <p:extLst>
      <p:ext uri="{BB962C8B-B14F-4D97-AF65-F5344CB8AC3E}">
        <p14:creationId xmlns:p14="http://schemas.microsoft.com/office/powerpoint/2010/main" val="3672025762"/>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OverTx" preserve="1">
  <p:cSld name="Titel, zwei Inhalte üb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Inhaltsplatzhalter 2"/>
          <p:cNvSpPr>
            <a:spLocks noGrp="1"/>
          </p:cNvSpPr>
          <p:nvPr>
            <p:ph sz="quarter" idx="1"/>
          </p:nvPr>
        </p:nvSpPr>
        <p:spPr>
          <a:xfrm>
            <a:off x="457200" y="1600200"/>
            <a:ext cx="4038600" cy="2185988"/>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quarter" idx="2"/>
          </p:nvPr>
        </p:nvSpPr>
        <p:spPr>
          <a:xfrm>
            <a:off x="4648200" y="1600200"/>
            <a:ext cx="4038600" cy="2185988"/>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half" idx="3"/>
          </p:nvPr>
        </p:nvSpPr>
        <p:spPr>
          <a:xfrm>
            <a:off x="457200" y="3938588"/>
            <a:ext cx="8229600" cy="2187575"/>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oliennummernplatzhalter 5"/>
          <p:cNvSpPr>
            <a:spLocks noGrp="1"/>
          </p:cNvSpPr>
          <p:nvPr>
            <p:ph type="sldNum" sz="quarter" idx="10"/>
          </p:nvPr>
        </p:nvSpPr>
        <p:spPr>
          <a:xfrm>
            <a:off x="7239000" y="6561138"/>
            <a:ext cx="1905000" cy="296862"/>
          </a:xfrm>
        </p:spPr>
        <p:txBody>
          <a:bodyPr/>
          <a:lstStyle>
            <a:lvl1pPr>
              <a:defRPr/>
            </a:lvl1pPr>
          </a:lstStyle>
          <a:p>
            <a:fld id="{9AB06FDB-AC5E-4AF9-9B3D-B889CC0D9CBA}" type="slidenum">
              <a:rPr lang="ru-RU"/>
              <a:pPr/>
              <a:t>‹Nr.›</a:t>
            </a:fld>
            <a:endParaRPr lang="ru-RU"/>
          </a:p>
        </p:txBody>
      </p:sp>
    </p:spTree>
    <p:extLst>
      <p:ext uri="{BB962C8B-B14F-4D97-AF65-F5344CB8AC3E}">
        <p14:creationId xmlns:p14="http://schemas.microsoft.com/office/powerpoint/2010/main" val="145424791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oliennummernplatzhalter 3"/>
          <p:cNvSpPr>
            <a:spLocks noGrp="1"/>
          </p:cNvSpPr>
          <p:nvPr>
            <p:ph type="sldNum" sz="quarter" idx="10"/>
          </p:nvPr>
        </p:nvSpPr>
        <p:spPr/>
        <p:txBody>
          <a:bodyPr/>
          <a:lstStyle>
            <a:lvl1pPr>
              <a:defRPr/>
            </a:lvl1pPr>
          </a:lstStyle>
          <a:p>
            <a:fld id="{D1209329-9578-4C6A-8FB7-B28318DDD671}" type="slidenum">
              <a:rPr lang="ru-RU"/>
              <a:pPr/>
              <a:t>‹Nr.›</a:t>
            </a:fld>
            <a:endParaRPr lang="ru-RU"/>
          </a:p>
        </p:txBody>
      </p:sp>
    </p:spTree>
    <p:extLst>
      <p:ext uri="{BB962C8B-B14F-4D97-AF65-F5344CB8AC3E}">
        <p14:creationId xmlns:p14="http://schemas.microsoft.com/office/powerpoint/2010/main" val="405945726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Foliennummernplatzhalter 3"/>
          <p:cNvSpPr>
            <a:spLocks noGrp="1"/>
          </p:cNvSpPr>
          <p:nvPr>
            <p:ph type="sldNum" sz="quarter" idx="10"/>
          </p:nvPr>
        </p:nvSpPr>
        <p:spPr/>
        <p:txBody>
          <a:bodyPr/>
          <a:lstStyle>
            <a:lvl1pPr>
              <a:defRPr/>
            </a:lvl1pPr>
          </a:lstStyle>
          <a:p>
            <a:fld id="{C67266DC-CDDF-458C-B1DD-0E815E833959}" type="slidenum">
              <a:rPr lang="ru-RU"/>
              <a:pPr/>
              <a:t>‹Nr.›</a:t>
            </a:fld>
            <a:endParaRPr lang="ru-RU"/>
          </a:p>
        </p:txBody>
      </p:sp>
    </p:spTree>
    <p:extLst>
      <p:ext uri="{BB962C8B-B14F-4D97-AF65-F5344CB8AC3E}">
        <p14:creationId xmlns:p14="http://schemas.microsoft.com/office/powerpoint/2010/main" val="264536972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oliennummernplatzhalter 4"/>
          <p:cNvSpPr>
            <a:spLocks noGrp="1"/>
          </p:cNvSpPr>
          <p:nvPr>
            <p:ph type="sldNum" sz="quarter" idx="10"/>
          </p:nvPr>
        </p:nvSpPr>
        <p:spPr/>
        <p:txBody>
          <a:bodyPr/>
          <a:lstStyle>
            <a:lvl1pPr>
              <a:defRPr/>
            </a:lvl1pPr>
          </a:lstStyle>
          <a:p>
            <a:fld id="{25751F7E-18E9-4FDD-A310-CCD17A2B4D04}" type="slidenum">
              <a:rPr lang="ru-RU"/>
              <a:pPr/>
              <a:t>‹Nr.›</a:t>
            </a:fld>
            <a:endParaRPr lang="ru-RU"/>
          </a:p>
        </p:txBody>
      </p:sp>
    </p:spTree>
    <p:extLst>
      <p:ext uri="{BB962C8B-B14F-4D97-AF65-F5344CB8AC3E}">
        <p14:creationId xmlns:p14="http://schemas.microsoft.com/office/powerpoint/2010/main" val="1440093561"/>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Foliennummernplatzhalter 6"/>
          <p:cNvSpPr>
            <a:spLocks noGrp="1"/>
          </p:cNvSpPr>
          <p:nvPr>
            <p:ph type="sldNum" sz="quarter" idx="10"/>
          </p:nvPr>
        </p:nvSpPr>
        <p:spPr/>
        <p:txBody>
          <a:bodyPr/>
          <a:lstStyle>
            <a:lvl1pPr>
              <a:defRPr/>
            </a:lvl1pPr>
          </a:lstStyle>
          <a:p>
            <a:fld id="{BBC30AB6-3C0C-4D37-AC90-E23C0CBB442F}" type="slidenum">
              <a:rPr lang="ru-RU"/>
              <a:pPr/>
              <a:t>‹Nr.›</a:t>
            </a:fld>
            <a:endParaRPr lang="ru-RU"/>
          </a:p>
        </p:txBody>
      </p:sp>
    </p:spTree>
    <p:extLst>
      <p:ext uri="{BB962C8B-B14F-4D97-AF65-F5344CB8AC3E}">
        <p14:creationId xmlns:p14="http://schemas.microsoft.com/office/powerpoint/2010/main" val="122357234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Foliennummernplatzhalter 2"/>
          <p:cNvSpPr>
            <a:spLocks noGrp="1"/>
          </p:cNvSpPr>
          <p:nvPr>
            <p:ph type="sldNum" sz="quarter" idx="10"/>
          </p:nvPr>
        </p:nvSpPr>
        <p:spPr/>
        <p:txBody>
          <a:bodyPr/>
          <a:lstStyle>
            <a:lvl1pPr>
              <a:defRPr/>
            </a:lvl1pPr>
          </a:lstStyle>
          <a:p>
            <a:fld id="{8F8D7C3D-C9CE-484F-A255-F053A34C8539}" type="slidenum">
              <a:rPr lang="ru-RU"/>
              <a:pPr/>
              <a:t>‹Nr.›</a:t>
            </a:fld>
            <a:endParaRPr lang="ru-RU"/>
          </a:p>
        </p:txBody>
      </p:sp>
    </p:spTree>
    <p:extLst>
      <p:ext uri="{BB962C8B-B14F-4D97-AF65-F5344CB8AC3E}">
        <p14:creationId xmlns:p14="http://schemas.microsoft.com/office/powerpoint/2010/main" val="298834560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oliennummernplatzhalter 1"/>
          <p:cNvSpPr>
            <a:spLocks noGrp="1"/>
          </p:cNvSpPr>
          <p:nvPr>
            <p:ph type="sldNum" sz="quarter" idx="10"/>
          </p:nvPr>
        </p:nvSpPr>
        <p:spPr/>
        <p:txBody>
          <a:bodyPr/>
          <a:lstStyle>
            <a:lvl1pPr>
              <a:defRPr/>
            </a:lvl1pPr>
          </a:lstStyle>
          <a:p>
            <a:fld id="{BD23A03E-7979-4614-BDE8-B66E573DD889}" type="slidenum">
              <a:rPr lang="ru-RU"/>
              <a:pPr/>
              <a:t>‹Nr.›</a:t>
            </a:fld>
            <a:endParaRPr lang="ru-RU"/>
          </a:p>
        </p:txBody>
      </p:sp>
    </p:spTree>
    <p:extLst>
      <p:ext uri="{BB962C8B-B14F-4D97-AF65-F5344CB8AC3E}">
        <p14:creationId xmlns:p14="http://schemas.microsoft.com/office/powerpoint/2010/main" val="4124217650"/>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Foliennummernplatzhalter 4"/>
          <p:cNvSpPr>
            <a:spLocks noGrp="1"/>
          </p:cNvSpPr>
          <p:nvPr>
            <p:ph type="sldNum" sz="quarter" idx="10"/>
          </p:nvPr>
        </p:nvSpPr>
        <p:spPr/>
        <p:txBody>
          <a:bodyPr/>
          <a:lstStyle>
            <a:lvl1pPr>
              <a:defRPr/>
            </a:lvl1pPr>
          </a:lstStyle>
          <a:p>
            <a:fld id="{390883C8-0251-46CB-A732-E0CCCBCFC264}" type="slidenum">
              <a:rPr lang="ru-RU"/>
              <a:pPr/>
              <a:t>‹Nr.›</a:t>
            </a:fld>
            <a:endParaRPr lang="ru-RU"/>
          </a:p>
        </p:txBody>
      </p:sp>
    </p:spTree>
    <p:extLst>
      <p:ext uri="{BB962C8B-B14F-4D97-AF65-F5344CB8AC3E}">
        <p14:creationId xmlns:p14="http://schemas.microsoft.com/office/powerpoint/2010/main" val="1626579649"/>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Foliennummernplatzhalter 4"/>
          <p:cNvSpPr>
            <a:spLocks noGrp="1"/>
          </p:cNvSpPr>
          <p:nvPr>
            <p:ph type="sldNum" sz="quarter" idx="10"/>
          </p:nvPr>
        </p:nvSpPr>
        <p:spPr/>
        <p:txBody>
          <a:bodyPr/>
          <a:lstStyle>
            <a:lvl1pPr>
              <a:defRPr/>
            </a:lvl1pPr>
          </a:lstStyle>
          <a:p>
            <a:fld id="{23BA17A2-6A5F-48C5-A17A-9C40DAC9B586}" type="slidenum">
              <a:rPr lang="ru-RU"/>
              <a:pPr/>
              <a:t>‹Nr.›</a:t>
            </a:fld>
            <a:endParaRPr lang="ru-RU"/>
          </a:p>
        </p:txBody>
      </p:sp>
    </p:spTree>
    <p:extLst>
      <p:ext uri="{BB962C8B-B14F-4D97-AF65-F5344CB8AC3E}">
        <p14:creationId xmlns:p14="http://schemas.microsoft.com/office/powerpoint/2010/main" val="337725941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vmlDrawing" Target="../drawings/vmlDrawing1.vml"/><Relationship Id="rId3" Type="http://schemas.openxmlformats.org/officeDocument/2006/relationships/slideLayout" Target="../slideLayouts/slideLayout3.xml"/><Relationship Id="rId21" Type="http://schemas.openxmlformats.org/officeDocument/2006/relationships/oleObject" Target="../embeddings/oleObject1.bin"/><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w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9"/>
          <a:srcRect/>
          <a:tile tx="0" ty="0" sx="100000" sy="100000" flip="none" algn="tl"/>
        </a:blipFill>
        <a:effectLst/>
      </p:bgPr>
    </p:bg>
    <p:spTree>
      <p:nvGrpSpPr>
        <p:cNvPr id="1" name=""/>
        <p:cNvGrpSpPr/>
        <p:nvPr/>
      </p:nvGrpSpPr>
      <p:grpSpPr>
        <a:xfrm>
          <a:off x="0" y="0"/>
          <a:ext cx="0" cy="0"/>
          <a:chOff x="0" y="0"/>
          <a:chExt cx="0" cy="0"/>
        </a:xfrm>
      </p:grpSpPr>
      <p:sp>
        <p:nvSpPr>
          <p:cNvPr id="18451" name="Rectangle 19"/>
          <p:cNvSpPr>
            <a:spLocks noGrp="1" noChangeArrowheads="1"/>
          </p:cNvSpPr>
          <p:nvPr>
            <p:ph type="sldNum" sz="quarter" idx="4"/>
          </p:nvPr>
        </p:nvSpPr>
        <p:spPr bwMode="auto">
          <a:xfrm>
            <a:off x="7239000" y="6561138"/>
            <a:ext cx="1905000" cy="296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r">
              <a:defRPr sz="1400"/>
            </a:lvl1pPr>
          </a:lstStyle>
          <a:p>
            <a:fld id="{16F491C1-E682-45B9-B2BF-4F78F9520883}" type="slidenum">
              <a:rPr lang="ru-RU"/>
              <a:pPr/>
              <a:t>‹Nr.›</a:t>
            </a:fld>
            <a:endParaRPr lang="ru-RU"/>
          </a:p>
        </p:txBody>
      </p:sp>
      <p:sp>
        <p:nvSpPr>
          <p:cNvPr id="18453" name="Rectangle 21"/>
          <p:cNvSpPr>
            <a:spLocks noChangeArrowheads="1"/>
          </p:cNvSpPr>
          <p:nvPr userDrawn="1"/>
        </p:nvSpPr>
        <p:spPr bwMode="auto">
          <a:xfrm>
            <a:off x="4138613" y="30432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a:p>
        </p:txBody>
      </p:sp>
      <p:pic>
        <p:nvPicPr>
          <p:cNvPr id="18452" name="Picture 20"/>
          <p:cNvPicPr>
            <a:picLocks noChangeAspect="1" noChangeArrowheads="1"/>
          </p:cNvPicPr>
          <p:nvPr userDrawn="1"/>
        </p:nvPicPr>
        <p:blipFill>
          <a:blip r:embed="rId20" cstate="print">
            <a:extLst>
              <a:ext uri="{28A0092B-C50C-407E-A947-70E740481C1C}">
                <a14:useLocalDpi xmlns:a14="http://schemas.microsoft.com/office/drawing/2010/main" val="0"/>
              </a:ext>
            </a:extLst>
          </a:blip>
          <a:srcRect/>
          <a:stretch>
            <a:fillRect/>
          </a:stretch>
        </p:blipFill>
        <p:spPr bwMode="auto">
          <a:xfrm>
            <a:off x="539750" y="373063"/>
            <a:ext cx="938213" cy="83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CC00"/>
                </a:solidFill>
                <a:miter lim="800000"/>
                <a:headEnd/>
                <a:tailEnd/>
              </a14:hiddenLine>
            </a:ext>
          </a:extLst>
        </p:spPr>
      </p:pic>
      <p:graphicFrame>
        <p:nvGraphicFramePr>
          <p:cNvPr id="18457" name="Object 25"/>
          <p:cNvGraphicFramePr>
            <a:graphicFrameLocks noChangeAspect="1"/>
          </p:cNvGraphicFramePr>
          <p:nvPr userDrawn="1"/>
        </p:nvGraphicFramePr>
        <p:xfrm>
          <a:off x="7758113" y="325438"/>
          <a:ext cx="862012" cy="873125"/>
        </p:xfrm>
        <a:graphic>
          <a:graphicData uri="http://schemas.openxmlformats.org/presentationml/2006/ole">
            <mc:AlternateContent xmlns:mc="http://schemas.openxmlformats.org/markup-compatibility/2006">
              <mc:Choice xmlns:v="urn:schemas-microsoft-com:vml" Requires="v">
                <p:oleObj spid="_x0000_s18463" name="Документ" r:id="rId21" imgW="705600" imgH="715680" progId="Word.Document.8">
                  <p:embed/>
                </p:oleObj>
              </mc:Choice>
              <mc:Fallback>
                <p:oleObj name="Документ" r:id="rId21" imgW="705600" imgH="715680" progId="Word.Document.8">
                  <p:embed/>
                  <p:pic>
                    <p:nvPicPr>
                      <p:cNvPr id="0" name="Object 25"/>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758113" y="325438"/>
                        <a:ext cx="862012" cy="873125"/>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8460" name="Rectangle 28"/>
          <p:cNvSpPr>
            <a:spLocks noChangeArrowheads="1"/>
          </p:cNvSpPr>
          <p:nvPr userDrawn="1"/>
        </p:nvSpPr>
        <p:spPr bwMode="auto">
          <a:xfrm>
            <a:off x="666750" y="1447800"/>
            <a:ext cx="7943850" cy="4972050"/>
          </a:xfrm>
          <a:prstGeom prst="rect">
            <a:avLst/>
          </a:prstGeom>
          <a:solidFill>
            <a:srgbClr val="F8F8F8"/>
          </a:solidFill>
          <a:ln w="12700" cap="sq">
            <a:solidFill>
              <a:srgbClr val="FFCC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8462" name="Rectangle 30"/>
          <p:cNvSpPr>
            <a:spLocks noChangeArrowheads="1"/>
          </p:cNvSpPr>
          <p:nvPr userDrawn="1"/>
        </p:nvSpPr>
        <p:spPr bwMode="auto">
          <a:xfrm>
            <a:off x="644525" y="6477000"/>
            <a:ext cx="64420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sz="1200">
                <a:solidFill>
                  <a:srgbClr val="A50021"/>
                </a:solidFill>
                <a:latin typeface="Arial" charset="0"/>
              </a:rPr>
              <a:t>15th CEG-SAM meeting    		PSI, Villigen     	March 10-12, 2009</a:t>
            </a:r>
            <a:r>
              <a:rPr lang="ru-RU" sz="1600">
                <a:solidFill>
                  <a:srgbClr val="A50021"/>
                </a:solidFill>
                <a:latin typeface="Arial" charset="0"/>
              </a:rPr>
              <a:t> </a:t>
            </a: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 id="2147483674" r:id="rId15"/>
    <p:sldLayoutId id="2147483675" r:id="rId16"/>
  </p:sldLayoutIdLst>
  <p:transition/>
  <p:timing>
    <p:tnLst>
      <p:par>
        <p:cTn id="1" dur="indefinite" restart="never" nodeType="tmRoot"/>
      </p:par>
    </p:tnLst>
  </p:timing>
  <p:hf hdr="0" ft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bg2"/>
        </a:buClr>
        <a:buSzPct val="75000"/>
        <a:buFont typeface="Monotype Sort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SzPct val="75000"/>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75000"/>
        <a:buFont typeface="Monotype Sort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bg2"/>
        </a:buClr>
        <a:buSzPct val="75000"/>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75000"/>
        <a:buChar char="•"/>
        <a:defRPr sz="2000">
          <a:solidFill>
            <a:schemeClr val="tx1"/>
          </a:solidFill>
          <a:latin typeface="+mn-lt"/>
        </a:defRPr>
      </a:lvl5pPr>
      <a:lvl6pPr marL="2514600" indent="-228600" algn="l" rtl="0" eaLnBrk="0" fontAlgn="base" hangingPunct="0">
        <a:spcBef>
          <a:spcPct val="20000"/>
        </a:spcBef>
        <a:spcAft>
          <a:spcPct val="0"/>
        </a:spcAft>
        <a:buClr>
          <a:schemeClr val="bg2"/>
        </a:buClr>
        <a:buSzPct val="75000"/>
        <a:buChar char="•"/>
        <a:defRPr sz="2000">
          <a:solidFill>
            <a:schemeClr val="tx1"/>
          </a:solidFill>
          <a:latin typeface="+mn-lt"/>
        </a:defRPr>
      </a:lvl6pPr>
      <a:lvl7pPr marL="2971800" indent="-228600" algn="l" rtl="0" eaLnBrk="0" fontAlgn="base" hangingPunct="0">
        <a:spcBef>
          <a:spcPct val="20000"/>
        </a:spcBef>
        <a:spcAft>
          <a:spcPct val="0"/>
        </a:spcAft>
        <a:buClr>
          <a:schemeClr val="bg2"/>
        </a:buClr>
        <a:buSzPct val="75000"/>
        <a:buChar char="•"/>
        <a:defRPr sz="2000">
          <a:solidFill>
            <a:schemeClr val="tx1"/>
          </a:solidFill>
          <a:latin typeface="+mn-lt"/>
        </a:defRPr>
      </a:lvl7pPr>
      <a:lvl8pPr marL="3429000" indent="-228600" algn="l" rtl="0" eaLnBrk="0" fontAlgn="base" hangingPunct="0">
        <a:spcBef>
          <a:spcPct val="20000"/>
        </a:spcBef>
        <a:spcAft>
          <a:spcPct val="0"/>
        </a:spcAft>
        <a:buClr>
          <a:schemeClr val="bg2"/>
        </a:buClr>
        <a:buSzPct val="75000"/>
        <a:buChar char="•"/>
        <a:defRPr sz="2000">
          <a:solidFill>
            <a:schemeClr val="tx1"/>
          </a:solidFill>
          <a:latin typeface="+mn-lt"/>
        </a:defRPr>
      </a:lvl8pPr>
      <a:lvl9pPr marL="3886200" indent="-228600" algn="l" rtl="0" eaLnBrk="0" fontAlgn="base" hangingPunct="0">
        <a:spcBef>
          <a:spcPct val="20000"/>
        </a:spcBef>
        <a:spcAft>
          <a:spcPct val="0"/>
        </a:spcAft>
        <a:buClr>
          <a:schemeClr val="bg2"/>
        </a:buClr>
        <a:buSzPct val="75000"/>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notesSlide" Target="../notesSlides/notesSlide9.xml"/><Relationship Id="rId7" Type="http://schemas.openxmlformats.org/officeDocument/2006/relationships/oleObject" Target="../embeddings/oleObject5.bin"/><Relationship Id="rId2" Type="http://schemas.openxmlformats.org/officeDocument/2006/relationships/slideLayout" Target="../slideLayouts/slideLayout13.xml"/><Relationship Id="rId1" Type="http://schemas.openxmlformats.org/officeDocument/2006/relationships/vmlDrawing" Target="../drawings/vmlDrawing4.vml"/><Relationship Id="rId6" Type="http://schemas.openxmlformats.org/officeDocument/2006/relationships/image" Target="../media/image7.wmf"/><Relationship Id="rId5" Type="http://schemas.openxmlformats.org/officeDocument/2006/relationships/oleObject" Target="../embeddings/oleObject4.bin"/><Relationship Id="rId10" Type="http://schemas.openxmlformats.org/officeDocument/2006/relationships/image" Target="../media/image9.wmf"/><Relationship Id="rId4" Type="http://schemas.openxmlformats.org/officeDocument/2006/relationships/image" Target="../media/image10.wmf"/><Relationship Id="rId9" Type="http://schemas.openxmlformats.org/officeDocument/2006/relationships/oleObject" Target="../embeddings/oleObject6.bin"/></Relationships>
</file>

<file path=ppt/slides/_rels/slide11.x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oleObject" Target="../embeddings/oleObject7.bin"/><Relationship Id="rId7"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2.wmf"/><Relationship Id="rId5" Type="http://schemas.openxmlformats.org/officeDocument/2006/relationships/oleObject" Target="../embeddings/oleObject8.bin"/><Relationship Id="rId10" Type="http://schemas.openxmlformats.org/officeDocument/2006/relationships/image" Target="../media/image14.wmf"/><Relationship Id="rId4" Type="http://schemas.openxmlformats.org/officeDocument/2006/relationships/image" Target="../media/image11.wmf"/><Relationship Id="rId9" Type="http://schemas.openxmlformats.org/officeDocument/2006/relationships/oleObject" Target="../embeddings/oleObject10.bin"/></Relationships>
</file>

<file path=ppt/slides/_rels/slide12.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14.xml"/><Relationship Id="rId1" Type="http://schemas.openxmlformats.org/officeDocument/2006/relationships/vmlDrawing" Target="../drawings/vmlDrawing6.vml"/><Relationship Id="rId6" Type="http://schemas.openxmlformats.org/officeDocument/2006/relationships/image" Target="../media/image20.wmf"/><Relationship Id="rId5" Type="http://schemas.openxmlformats.org/officeDocument/2006/relationships/oleObject" Target="../embeddings/oleObject12.bin"/><Relationship Id="rId4" Type="http://schemas.openxmlformats.org/officeDocument/2006/relationships/image" Target="../media/image19.wmf"/></Relationships>
</file>

<file path=ppt/slides/_rels/slide18.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21.wmf"/><Relationship Id="rId1" Type="http://schemas.openxmlformats.org/officeDocument/2006/relationships/slideLayout" Target="../slideLayouts/slideLayout15.xml"/><Relationship Id="rId4" Type="http://schemas.openxmlformats.org/officeDocument/2006/relationships/image" Target="../media/image22.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6.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wmf"/><Relationship Id="rId5" Type="http://schemas.openxmlformats.org/officeDocument/2006/relationships/image" Target="../media/image4.emf"/><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4.emf"/><Relationship Id="rId4"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0"/>
          </p:nvPr>
        </p:nvSpPr>
        <p:spPr/>
        <p:txBody>
          <a:bodyPr/>
          <a:lstStyle/>
          <a:p>
            <a:fld id="{DDD29FB8-D622-4E2D-8A7E-7AD882486F2E}" type="slidenum">
              <a:rPr lang="ru-RU"/>
              <a:pPr/>
              <a:t>1</a:t>
            </a:fld>
            <a:endParaRPr lang="ru-RU"/>
          </a:p>
        </p:txBody>
      </p:sp>
      <p:sp>
        <p:nvSpPr>
          <p:cNvPr id="74755" name="Rectangle 3"/>
          <p:cNvSpPr>
            <a:spLocks noChangeArrowheads="1"/>
          </p:cNvSpPr>
          <p:nvPr/>
        </p:nvSpPr>
        <p:spPr bwMode="auto">
          <a:xfrm>
            <a:off x="1809750" y="371475"/>
            <a:ext cx="578485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r>
              <a:rPr lang="en-GB" b="1">
                <a:solidFill>
                  <a:srgbClr val="FF3300"/>
                </a:solidFill>
              </a:rPr>
              <a:t>International Science and Technology Center</a:t>
            </a:r>
            <a:endParaRPr lang="ru-RU" b="1">
              <a:solidFill>
                <a:srgbClr val="FF3300"/>
              </a:solidFill>
            </a:endParaRPr>
          </a:p>
        </p:txBody>
      </p:sp>
      <p:sp>
        <p:nvSpPr>
          <p:cNvPr id="74757" name="Text Box 5"/>
          <p:cNvSpPr txBox="1">
            <a:spLocks noChangeArrowheads="1"/>
          </p:cNvSpPr>
          <p:nvPr/>
        </p:nvSpPr>
        <p:spPr bwMode="auto">
          <a:xfrm>
            <a:off x="685800" y="1524000"/>
            <a:ext cx="7905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endParaRPr lang="ru-RU"/>
          </a:p>
        </p:txBody>
      </p:sp>
      <p:sp>
        <p:nvSpPr>
          <p:cNvPr id="74758" name="Text Box 6"/>
          <p:cNvSpPr txBox="1">
            <a:spLocks noChangeArrowheads="1"/>
          </p:cNvSpPr>
          <p:nvPr/>
        </p:nvSpPr>
        <p:spPr bwMode="auto">
          <a:xfrm>
            <a:off x="742950" y="1428750"/>
            <a:ext cx="7848600" cy="5024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10000"/>
              </a:lnSpc>
              <a:spcBef>
                <a:spcPts val="600"/>
              </a:spcBef>
            </a:pPr>
            <a:r>
              <a:rPr lang="en-GB" sz="2000" b="1">
                <a:solidFill>
                  <a:srgbClr val="A50021"/>
                </a:solidFill>
                <a:latin typeface="Arial" charset="0"/>
              </a:rPr>
              <a:t>Progress Report on the Project # 3876</a:t>
            </a:r>
          </a:p>
          <a:p>
            <a:pPr>
              <a:lnSpc>
                <a:spcPct val="110000"/>
              </a:lnSpc>
              <a:spcBef>
                <a:spcPts val="600"/>
              </a:spcBef>
            </a:pPr>
            <a:endParaRPr lang="en-GB" sz="2000">
              <a:solidFill>
                <a:srgbClr val="A50021"/>
              </a:solidFill>
              <a:latin typeface="Arial" charset="0"/>
            </a:endParaRPr>
          </a:p>
          <a:p>
            <a:r>
              <a:rPr lang="en-GB" sz="2000" b="1">
                <a:solidFill>
                  <a:srgbClr val="003399"/>
                </a:solidFill>
                <a:latin typeface="Arial" charset="0"/>
              </a:rPr>
              <a:t>Thermal Hydraulics of U-Zr-O molten pool under oxidising conditions in multi-scale approach (crucible - bundle - reactor scales) </a:t>
            </a:r>
          </a:p>
          <a:p>
            <a:r>
              <a:rPr lang="en-GB" sz="2000">
                <a:latin typeface="Arial" charset="0"/>
              </a:rPr>
              <a:t>Short title:    </a:t>
            </a:r>
            <a:r>
              <a:rPr lang="en-US" sz="2000" b="1">
                <a:solidFill>
                  <a:srgbClr val="003399"/>
                </a:solidFill>
                <a:latin typeface="Arial" charset="0"/>
              </a:rPr>
              <a:t>THOMAS</a:t>
            </a:r>
            <a:endParaRPr lang="en-GB" sz="2000" b="1">
              <a:solidFill>
                <a:srgbClr val="003399"/>
              </a:solidFill>
              <a:latin typeface="Arial" charset="0"/>
            </a:endParaRPr>
          </a:p>
          <a:p>
            <a:r>
              <a:rPr lang="en-US" sz="2000">
                <a:solidFill>
                  <a:srgbClr val="003399"/>
                </a:solidFill>
                <a:latin typeface="Arial" charset="0"/>
              </a:rPr>
              <a:t> (</a:t>
            </a:r>
            <a:r>
              <a:rPr lang="en-GB" sz="2000" b="1" u="sng">
                <a:solidFill>
                  <a:srgbClr val="003399"/>
                </a:solidFill>
                <a:latin typeface="Arial" charset="0"/>
              </a:rPr>
              <a:t>T</a:t>
            </a:r>
            <a:r>
              <a:rPr lang="en-GB" sz="2000">
                <a:solidFill>
                  <a:srgbClr val="003399"/>
                </a:solidFill>
                <a:latin typeface="Arial" charset="0"/>
              </a:rPr>
              <a:t>hermal </a:t>
            </a:r>
            <a:r>
              <a:rPr lang="en-GB" sz="2000" b="1" u="sng">
                <a:solidFill>
                  <a:srgbClr val="003399"/>
                </a:solidFill>
                <a:latin typeface="Arial" charset="0"/>
              </a:rPr>
              <a:t>H</a:t>
            </a:r>
            <a:r>
              <a:rPr lang="en-GB" sz="2000">
                <a:solidFill>
                  <a:srgbClr val="003399"/>
                </a:solidFill>
                <a:latin typeface="Arial" charset="0"/>
              </a:rPr>
              <a:t>ydraulics of </a:t>
            </a:r>
            <a:r>
              <a:rPr lang="en-GB" sz="2000" b="1" u="sng">
                <a:solidFill>
                  <a:srgbClr val="003399"/>
                </a:solidFill>
                <a:latin typeface="Arial" charset="0"/>
              </a:rPr>
              <a:t>O</a:t>
            </a:r>
            <a:r>
              <a:rPr lang="en-GB" sz="2000">
                <a:solidFill>
                  <a:srgbClr val="003399"/>
                </a:solidFill>
                <a:latin typeface="Arial" charset="0"/>
              </a:rPr>
              <a:t>xidising </a:t>
            </a:r>
            <a:r>
              <a:rPr lang="en-GB" sz="2000" b="1" u="sng">
                <a:solidFill>
                  <a:srgbClr val="003399"/>
                </a:solidFill>
                <a:latin typeface="Arial" charset="0"/>
              </a:rPr>
              <a:t>M</a:t>
            </a:r>
            <a:r>
              <a:rPr lang="en-GB" sz="2000">
                <a:solidFill>
                  <a:srgbClr val="003399"/>
                </a:solidFill>
                <a:latin typeface="Arial" charset="0"/>
              </a:rPr>
              <a:t>elt in </a:t>
            </a:r>
            <a:r>
              <a:rPr lang="en-GB" sz="2000" b="1" u="sng">
                <a:solidFill>
                  <a:srgbClr val="003399"/>
                </a:solidFill>
                <a:latin typeface="Arial" charset="0"/>
              </a:rPr>
              <a:t>S</a:t>
            </a:r>
            <a:r>
              <a:rPr lang="en-GB" sz="2000">
                <a:solidFill>
                  <a:srgbClr val="003399"/>
                </a:solidFill>
                <a:latin typeface="Arial" charset="0"/>
              </a:rPr>
              <a:t>evere (</a:t>
            </a:r>
            <a:r>
              <a:rPr lang="en-GB" sz="2000">
                <a:solidFill>
                  <a:srgbClr val="003399"/>
                </a:solidFill>
                <a:latin typeface="Arial" charset="0"/>
                <a:sym typeface="Symbol" pitchFamily="18" charset="2"/>
              </a:rPr>
              <a:t></a:t>
            </a:r>
            <a:r>
              <a:rPr lang="en-GB" sz="2000">
                <a:solidFill>
                  <a:srgbClr val="003399"/>
                </a:solidFill>
                <a:latin typeface="Arial" charset="0"/>
              </a:rPr>
              <a:t>) </a:t>
            </a:r>
            <a:r>
              <a:rPr lang="en-GB" sz="2000" b="1" u="sng">
                <a:solidFill>
                  <a:srgbClr val="003399"/>
                </a:solidFill>
                <a:latin typeface="Arial" charset="0"/>
              </a:rPr>
              <a:t>A</a:t>
            </a:r>
            <a:r>
              <a:rPr lang="en-GB" sz="2000">
                <a:solidFill>
                  <a:srgbClr val="003399"/>
                </a:solidFill>
                <a:latin typeface="Arial" charset="0"/>
              </a:rPr>
              <a:t>ccidents)</a:t>
            </a:r>
            <a:r>
              <a:rPr lang="ru-RU" sz="2000">
                <a:solidFill>
                  <a:schemeClr val="accent1"/>
                </a:solidFill>
                <a:latin typeface="Arial" charset="0"/>
              </a:rPr>
              <a:t> </a:t>
            </a:r>
            <a:endParaRPr lang="en-GB" sz="2000">
              <a:solidFill>
                <a:schemeClr val="accent1"/>
              </a:solidFill>
              <a:latin typeface="Arial" charset="0"/>
            </a:endParaRPr>
          </a:p>
          <a:p>
            <a:endParaRPr lang="en-GB" sz="2000">
              <a:solidFill>
                <a:schemeClr val="accent1"/>
              </a:solidFill>
              <a:latin typeface="Arial" charset="0"/>
            </a:endParaRPr>
          </a:p>
          <a:p>
            <a:pPr>
              <a:lnSpc>
                <a:spcPts val="1500"/>
              </a:lnSpc>
              <a:spcBef>
                <a:spcPts val="600"/>
              </a:spcBef>
            </a:pPr>
            <a:r>
              <a:rPr lang="en-GB" sz="1800" i="1">
                <a:solidFill>
                  <a:srgbClr val="A50021"/>
                </a:solidFill>
                <a:latin typeface="Arial" charset="0"/>
                <a:cs typeface="Times New Roman" pitchFamily="18" charset="0"/>
              </a:rPr>
              <a:t>Presented by</a:t>
            </a:r>
            <a:r>
              <a:rPr lang="en-GB" sz="1800">
                <a:solidFill>
                  <a:srgbClr val="A50021"/>
                </a:solidFill>
                <a:latin typeface="Arial" charset="0"/>
                <a:cs typeface="Times New Roman" pitchFamily="18" charset="0"/>
              </a:rPr>
              <a:t> </a:t>
            </a:r>
          </a:p>
          <a:p>
            <a:pPr>
              <a:lnSpc>
                <a:spcPts val="1200"/>
              </a:lnSpc>
              <a:spcBef>
                <a:spcPct val="50000"/>
              </a:spcBef>
            </a:pPr>
            <a:r>
              <a:rPr lang="en-GB" sz="1800">
                <a:solidFill>
                  <a:srgbClr val="A50021"/>
                </a:solidFill>
                <a:latin typeface="Arial" charset="0"/>
                <a:cs typeface="Times New Roman" pitchFamily="18" charset="0"/>
              </a:rPr>
              <a:t>M.S. Veshchunov (IBRAE)</a:t>
            </a:r>
          </a:p>
          <a:p>
            <a:pPr>
              <a:lnSpc>
                <a:spcPts val="1200"/>
              </a:lnSpc>
              <a:spcBef>
                <a:spcPct val="50000"/>
              </a:spcBef>
            </a:pPr>
            <a:r>
              <a:rPr lang="en-GB" sz="1800">
                <a:solidFill>
                  <a:srgbClr val="A50021"/>
                </a:solidFill>
                <a:latin typeface="Arial" charset="0"/>
                <a:cs typeface="Times New Roman" pitchFamily="18" charset="0"/>
              </a:rPr>
              <a:t>Project Manager</a:t>
            </a:r>
          </a:p>
          <a:p>
            <a:pPr>
              <a:spcBef>
                <a:spcPts val="600"/>
              </a:spcBef>
            </a:pPr>
            <a:r>
              <a:rPr lang="ru-RU" sz="2200">
                <a:solidFill>
                  <a:srgbClr val="A50021"/>
                </a:solidFill>
                <a:latin typeface="Arial" charset="0"/>
              </a:rPr>
              <a:t/>
            </a:r>
            <a:br>
              <a:rPr lang="ru-RU" sz="2200">
                <a:solidFill>
                  <a:srgbClr val="A50021"/>
                </a:solidFill>
                <a:latin typeface="Arial" charset="0"/>
              </a:rPr>
            </a:br>
            <a:r>
              <a:rPr lang="en-US" sz="1800">
                <a:latin typeface="Arial" charset="0"/>
              </a:rPr>
              <a:t>15</a:t>
            </a:r>
            <a:r>
              <a:rPr lang="en-US" sz="1800" baseline="30000">
                <a:latin typeface="Arial" charset="0"/>
              </a:rPr>
              <a:t>th</a:t>
            </a:r>
            <a:r>
              <a:rPr lang="en-US" sz="1800">
                <a:latin typeface="Arial" charset="0"/>
              </a:rPr>
              <a:t> Meeting CEG-CM </a:t>
            </a:r>
          </a:p>
          <a:p>
            <a:r>
              <a:rPr lang="en-US" sz="1800">
                <a:latin typeface="Arial" charset="0"/>
              </a:rPr>
              <a:t>Villigen, Switzerland</a:t>
            </a:r>
          </a:p>
          <a:p>
            <a:r>
              <a:rPr lang="de-DE" altLang="zh-CN" sz="1800">
                <a:latin typeface="Arial" charset="0"/>
                <a:ea typeface="宋体" charset="-122"/>
              </a:rPr>
              <a:t>Paul Scherrer Institut (PSI),</a:t>
            </a:r>
            <a:r>
              <a:rPr lang="de-CH" altLang="zh-CN" sz="1800">
                <a:latin typeface="Arial" charset="0"/>
                <a:ea typeface="宋体" charset="-122"/>
              </a:rPr>
              <a:t>Labor für Thermohydraulik</a:t>
            </a:r>
            <a:endParaRPr lang="en-US" altLang="zh-CN" sz="1800">
              <a:latin typeface="Arial" charset="0"/>
              <a:ea typeface="宋体" charset="-122"/>
            </a:endParaRPr>
          </a:p>
          <a:p>
            <a:r>
              <a:rPr lang="en-US" altLang="zh-CN" sz="1800">
                <a:latin typeface="Arial" charset="0"/>
                <a:ea typeface="宋体" charset="-122"/>
              </a:rPr>
              <a:t>March 10-12, 2009</a:t>
            </a:r>
            <a:r>
              <a:rPr lang="ru-RU" altLang="zh-CN" sz="1800">
                <a:latin typeface="Arial" charset="0"/>
              </a:rPr>
              <a:t> </a:t>
            </a:r>
            <a:endParaRPr lang="de-DE" sz="1800">
              <a:latin typeface="Arial"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Foliennummernplatzhalter 2"/>
          <p:cNvSpPr>
            <a:spLocks noGrp="1"/>
          </p:cNvSpPr>
          <p:nvPr>
            <p:ph type="sldNum" sz="quarter" idx="10"/>
          </p:nvPr>
        </p:nvSpPr>
        <p:spPr/>
        <p:txBody>
          <a:bodyPr/>
          <a:lstStyle/>
          <a:p>
            <a:fld id="{2A47ED3D-8D5F-4C73-9032-7ED7EF5B2F39}" type="slidenum">
              <a:rPr lang="ru-RU"/>
              <a:pPr/>
              <a:t>10</a:t>
            </a:fld>
            <a:endParaRPr lang="ru-RU"/>
          </a:p>
        </p:txBody>
      </p:sp>
      <p:sp>
        <p:nvSpPr>
          <p:cNvPr id="281605" name="Text Box 5"/>
          <p:cNvSpPr txBox="1">
            <a:spLocks noChangeArrowheads="1"/>
          </p:cNvSpPr>
          <p:nvPr/>
        </p:nvSpPr>
        <p:spPr bwMode="auto">
          <a:xfrm>
            <a:off x="1830388" y="463550"/>
            <a:ext cx="5483225" cy="819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spcBef>
                <a:spcPct val="50000"/>
              </a:spcBef>
            </a:pPr>
            <a:r>
              <a:rPr lang="en-US" sz="2800" b="1">
                <a:solidFill>
                  <a:srgbClr val="A50021"/>
                </a:solidFill>
                <a:latin typeface="Arial" charset="0"/>
              </a:rPr>
              <a:t>Oxygen diffusion through the solid crust</a:t>
            </a:r>
            <a:endParaRPr lang="ru-RU" sz="2000">
              <a:solidFill>
                <a:srgbClr val="A50021"/>
              </a:solidFill>
              <a:latin typeface="Arial" charset="0"/>
            </a:endParaRPr>
          </a:p>
        </p:txBody>
      </p:sp>
      <p:sp>
        <p:nvSpPr>
          <p:cNvPr id="281608" name="Rectangle 8"/>
          <p:cNvSpPr>
            <a:spLocks noChangeArrowheads="1"/>
          </p:cNvSpPr>
          <p:nvPr/>
        </p:nvSpPr>
        <p:spPr bwMode="auto">
          <a:xfrm>
            <a:off x="0" y="2514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pic>
        <p:nvPicPr>
          <p:cNvPr id="281609" name="Picture 9" descr="PD Zr-O c 2200"/>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5650" y="1484313"/>
            <a:ext cx="4572000" cy="2684462"/>
          </a:xfrm>
          <a:prstGeom prst="rect">
            <a:avLst/>
          </a:prstGeom>
          <a:noFill/>
          <a:extLst>
            <a:ext uri="{909E8E84-426E-40DD-AFC4-6F175D3DCCD1}">
              <a14:hiddenFill xmlns:a14="http://schemas.microsoft.com/office/drawing/2010/main">
                <a:solidFill>
                  <a:srgbClr val="FFFFFF"/>
                </a:solidFill>
              </a14:hiddenFill>
            </a:ext>
          </a:extLst>
        </p:spPr>
      </p:pic>
      <p:grpSp>
        <p:nvGrpSpPr>
          <p:cNvPr id="281666" name="Group 66"/>
          <p:cNvGrpSpPr>
            <a:grpSpLocks/>
          </p:cNvGrpSpPr>
          <p:nvPr/>
        </p:nvGrpSpPr>
        <p:grpSpPr bwMode="auto">
          <a:xfrm>
            <a:off x="1331913" y="4149725"/>
            <a:ext cx="3549650" cy="2228850"/>
            <a:chOff x="3379" y="2570"/>
            <a:chExt cx="2236" cy="1404"/>
          </a:xfrm>
        </p:grpSpPr>
        <p:sp>
          <p:nvSpPr>
            <p:cNvPr id="281612" name="Line 12"/>
            <p:cNvSpPr>
              <a:spLocks noChangeShapeType="1"/>
            </p:cNvSpPr>
            <p:nvPr/>
          </p:nvSpPr>
          <p:spPr bwMode="auto">
            <a:xfrm>
              <a:off x="3470" y="2663"/>
              <a:ext cx="0" cy="987"/>
            </a:xfrm>
            <a:prstGeom prst="line">
              <a:avLst/>
            </a:prstGeom>
            <a:noFill/>
            <a:ln w="12700" cap="sq">
              <a:solidFill>
                <a:srgbClr val="000000"/>
              </a:solidFill>
              <a:round/>
              <a:headEnd type="triangle" w="med" len="lg"/>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B2B2B2"/>
                    </a:outerShdw>
                  </a:effectLst>
                </a14:hiddenEffects>
              </a:ext>
            </a:extLst>
          </p:spPr>
          <p:txBody>
            <a:bodyPr/>
            <a:lstStyle/>
            <a:p>
              <a:endParaRPr lang="de-DE"/>
            </a:p>
          </p:txBody>
        </p:sp>
        <p:sp>
          <p:nvSpPr>
            <p:cNvPr id="281613" name="Text Box 13"/>
            <p:cNvSpPr txBox="1">
              <a:spLocks noChangeArrowheads="1"/>
            </p:cNvSpPr>
            <p:nvPr/>
          </p:nvSpPr>
          <p:spPr bwMode="auto">
            <a:xfrm>
              <a:off x="3614" y="2570"/>
              <a:ext cx="209" cy="212"/>
            </a:xfrm>
            <a:prstGeom prst="rect">
              <a:avLst/>
            </a:prstGeom>
            <a:noFill/>
            <a:ln>
              <a:noFill/>
            </a:ln>
            <a:effectLst/>
            <a:extLst>
              <a:ext uri="{909E8E84-426E-40DD-AFC4-6F175D3DCCD1}">
                <a14:hiddenFill xmlns:a14="http://schemas.microsoft.com/office/drawing/2010/main">
                  <a:solidFill>
                    <a:srgbClr val="6600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B2B2B2"/>
                    </a:outerShdw>
                  </a:effectLst>
                </a14:hiddenEffects>
              </a:ext>
            </a:extLst>
          </p:spPr>
          <p:txBody>
            <a:bodyPr>
              <a:spAutoFit/>
            </a:bodyPr>
            <a:lstStyle/>
            <a:p>
              <a:r>
                <a:rPr lang="en-US" sz="1600" b="1">
                  <a:solidFill>
                    <a:srgbClr val="008000"/>
                  </a:solidFill>
                </a:rPr>
                <a:t>T</a:t>
              </a:r>
              <a:endParaRPr lang="ru-RU" b="1">
                <a:solidFill>
                  <a:srgbClr val="008000"/>
                </a:solidFill>
              </a:endParaRPr>
            </a:p>
          </p:txBody>
        </p:sp>
        <p:sp>
          <p:nvSpPr>
            <p:cNvPr id="281614" name="Line 14"/>
            <p:cNvSpPr>
              <a:spLocks noChangeShapeType="1"/>
            </p:cNvSpPr>
            <p:nvPr/>
          </p:nvSpPr>
          <p:spPr bwMode="auto">
            <a:xfrm>
              <a:off x="3470" y="3658"/>
              <a:ext cx="1950" cy="0"/>
            </a:xfrm>
            <a:prstGeom prst="line">
              <a:avLst/>
            </a:prstGeom>
            <a:noFill/>
            <a:ln w="12700" cap="sq">
              <a:solidFill>
                <a:srgbClr val="000000"/>
              </a:solidFill>
              <a:round/>
              <a:headEnd type="none" w="sm" len="sm"/>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B2B2B2"/>
                    </a:outerShdw>
                  </a:effectLst>
                </a14:hiddenEffects>
              </a:ext>
            </a:extLst>
          </p:spPr>
          <p:txBody>
            <a:bodyPr/>
            <a:lstStyle/>
            <a:p>
              <a:endParaRPr lang="de-DE"/>
            </a:p>
          </p:txBody>
        </p:sp>
        <p:sp>
          <p:nvSpPr>
            <p:cNvPr id="281615" name="Line 15"/>
            <p:cNvSpPr>
              <a:spLocks noChangeShapeType="1"/>
            </p:cNvSpPr>
            <p:nvPr/>
          </p:nvSpPr>
          <p:spPr bwMode="auto">
            <a:xfrm>
              <a:off x="4000" y="2783"/>
              <a:ext cx="0" cy="858"/>
            </a:xfrm>
            <a:prstGeom prst="line">
              <a:avLst/>
            </a:prstGeom>
            <a:noFill/>
            <a:ln w="12700">
              <a:solidFill>
                <a:srgbClr val="0000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B2B2B2"/>
                    </a:outerShdw>
                  </a:effectLst>
                </a14:hiddenEffects>
              </a:ext>
            </a:extLst>
          </p:spPr>
          <p:txBody>
            <a:bodyPr/>
            <a:lstStyle/>
            <a:p>
              <a:endParaRPr lang="de-DE"/>
            </a:p>
          </p:txBody>
        </p:sp>
        <p:sp>
          <p:nvSpPr>
            <p:cNvPr id="281617" name="Line 17"/>
            <p:cNvSpPr>
              <a:spLocks noChangeShapeType="1"/>
            </p:cNvSpPr>
            <p:nvPr/>
          </p:nvSpPr>
          <p:spPr bwMode="auto">
            <a:xfrm>
              <a:off x="4959" y="2783"/>
              <a:ext cx="0" cy="858"/>
            </a:xfrm>
            <a:prstGeom prst="line">
              <a:avLst/>
            </a:prstGeom>
            <a:noFill/>
            <a:ln w="12700">
              <a:solidFill>
                <a:srgbClr val="0000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B2B2B2"/>
                    </a:outerShdw>
                  </a:effectLst>
                </a14:hiddenEffects>
              </a:ext>
            </a:extLst>
          </p:spPr>
          <p:txBody>
            <a:bodyPr/>
            <a:lstStyle/>
            <a:p>
              <a:endParaRPr lang="de-DE"/>
            </a:p>
          </p:txBody>
        </p:sp>
        <p:sp>
          <p:nvSpPr>
            <p:cNvPr id="281618" name="Line 18"/>
            <p:cNvSpPr>
              <a:spLocks noChangeShapeType="1"/>
            </p:cNvSpPr>
            <p:nvPr/>
          </p:nvSpPr>
          <p:spPr bwMode="auto">
            <a:xfrm>
              <a:off x="3470" y="2751"/>
              <a:ext cx="453" cy="0"/>
            </a:xfrm>
            <a:prstGeom prst="line">
              <a:avLst/>
            </a:prstGeom>
            <a:noFill/>
            <a:ln w="12700" cap="sq">
              <a:solidFill>
                <a:srgbClr val="339966"/>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B2B2B2"/>
                    </a:outerShdw>
                  </a:effectLst>
                </a14:hiddenEffects>
              </a:ext>
            </a:extLst>
          </p:spPr>
          <p:txBody>
            <a:bodyPr/>
            <a:lstStyle/>
            <a:p>
              <a:endParaRPr lang="de-DE"/>
            </a:p>
          </p:txBody>
        </p:sp>
        <p:sp>
          <p:nvSpPr>
            <p:cNvPr id="281619" name="Line 19"/>
            <p:cNvSpPr>
              <a:spLocks noChangeShapeType="1"/>
            </p:cNvSpPr>
            <p:nvPr/>
          </p:nvSpPr>
          <p:spPr bwMode="auto">
            <a:xfrm>
              <a:off x="4010" y="2838"/>
              <a:ext cx="959" cy="378"/>
            </a:xfrm>
            <a:prstGeom prst="line">
              <a:avLst/>
            </a:prstGeom>
            <a:noFill/>
            <a:ln w="12700" cap="sq">
              <a:solidFill>
                <a:srgbClr val="008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B2B2B2"/>
                    </a:outerShdw>
                  </a:effectLst>
                </a14:hiddenEffects>
              </a:ext>
            </a:extLst>
          </p:spPr>
          <p:txBody>
            <a:bodyPr/>
            <a:lstStyle/>
            <a:p>
              <a:endParaRPr lang="de-DE"/>
            </a:p>
          </p:txBody>
        </p:sp>
        <p:sp>
          <p:nvSpPr>
            <p:cNvPr id="281620" name="Line 20"/>
            <p:cNvSpPr>
              <a:spLocks noChangeShapeType="1"/>
            </p:cNvSpPr>
            <p:nvPr/>
          </p:nvSpPr>
          <p:spPr bwMode="auto">
            <a:xfrm>
              <a:off x="4014" y="2978"/>
              <a:ext cx="953" cy="318"/>
            </a:xfrm>
            <a:prstGeom prst="line">
              <a:avLst/>
            </a:prstGeom>
            <a:noFill/>
            <a:ln w="38100" cap="sq">
              <a:solidFill>
                <a:srgbClr val="FF3300"/>
              </a:solidFill>
              <a:round/>
              <a:headEnd type="none" w="sm" len="med"/>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B2B2B2"/>
                    </a:outerShdw>
                  </a:effectLst>
                </a14:hiddenEffects>
              </a:ext>
            </a:extLst>
          </p:spPr>
          <p:txBody>
            <a:bodyPr/>
            <a:lstStyle/>
            <a:p>
              <a:endParaRPr lang="de-DE"/>
            </a:p>
          </p:txBody>
        </p:sp>
        <p:sp>
          <p:nvSpPr>
            <p:cNvPr id="281621" name="Text Box 21"/>
            <p:cNvSpPr txBox="1">
              <a:spLocks noChangeArrowheads="1"/>
            </p:cNvSpPr>
            <p:nvPr/>
          </p:nvSpPr>
          <p:spPr bwMode="auto">
            <a:xfrm>
              <a:off x="3923" y="3023"/>
              <a:ext cx="590" cy="231"/>
            </a:xfrm>
            <a:prstGeom prst="rect">
              <a:avLst/>
            </a:prstGeom>
            <a:noFill/>
            <a:ln>
              <a:noFill/>
            </a:ln>
            <a:effectLst/>
            <a:extLst>
              <a:ext uri="{909E8E84-426E-40DD-AFC4-6F175D3DCCD1}">
                <a14:hiddenFill xmlns:a14="http://schemas.microsoft.com/office/drawing/2010/main">
                  <a:solidFill>
                    <a:srgbClr val="6600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B2B2B2"/>
                    </a:outerShdw>
                  </a:effectLst>
                </a14:hiddenEffects>
              </a:ext>
            </a:extLst>
          </p:spPr>
          <p:txBody>
            <a:bodyPr>
              <a:spAutoFit/>
            </a:bodyPr>
            <a:lstStyle/>
            <a:p>
              <a:pPr algn="l"/>
              <a:r>
                <a:rPr lang="en-US" sz="1800" b="1">
                  <a:solidFill>
                    <a:srgbClr val="FF3300"/>
                  </a:solidFill>
                  <a:sym typeface="Symbol" pitchFamily="18" charset="2"/>
                </a:rPr>
                <a:t>c</a:t>
              </a:r>
              <a:r>
                <a:rPr lang="en-US" sz="1800" b="1" i="1" baseline="-25000">
                  <a:solidFill>
                    <a:srgbClr val="FF3300"/>
                  </a:solidFill>
                </a:rPr>
                <a:t>min</a:t>
              </a:r>
              <a:r>
                <a:rPr lang="en-US" sz="1800" b="1">
                  <a:solidFill>
                    <a:srgbClr val="FF3300"/>
                  </a:solidFill>
                </a:rPr>
                <a:t>(T</a:t>
              </a:r>
              <a:r>
                <a:rPr lang="en-US" sz="1800" b="1" baseline="-25000">
                  <a:solidFill>
                    <a:srgbClr val="FF3300"/>
                  </a:solidFill>
                </a:rPr>
                <a:t>+</a:t>
              </a:r>
              <a:r>
                <a:rPr lang="en-US" sz="1800" b="1">
                  <a:solidFill>
                    <a:srgbClr val="FF3300"/>
                  </a:solidFill>
                </a:rPr>
                <a:t>)</a:t>
              </a:r>
              <a:endParaRPr lang="ru-RU" sz="1800" b="1">
                <a:solidFill>
                  <a:srgbClr val="FF3300"/>
                </a:solidFill>
              </a:endParaRPr>
            </a:p>
          </p:txBody>
        </p:sp>
        <p:sp>
          <p:nvSpPr>
            <p:cNvPr id="281622" name="Text Box 22"/>
            <p:cNvSpPr txBox="1">
              <a:spLocks noChangeArrowheads="1"/>
            </p:cNvSpPr>
            <p:nvPr/>
          </p:nvSpPr>
          <p:spPr bwMode="auto">
            <a:xfrm>
              <a:off x="3560" y="2887"/>
              <a:ext cx="260" cy="212"/>
            </a:xfrm>
            <a:prstGeom prst="rect">
              <a:avLst/>
            </a:prstGeom>
            <a:noFill/>
            <a:ln>
              <a:noFill/>
            </a:ln>
            <a:effectLst/>
            <a:extLst>
              <a:ext uri="{909E8E84-426E-40DD-AFC4-6F175D3DCCD1}">
                <a14:hiddenFill xmlns:a14="http://schemas.microsoft.com/office/drawing/2010/main">
                  <a:solidFill>
                    <a:srgbClr val="6600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B2B2B2"/>
                    </a:outerShdw>
                  </a:effectLst>
                </a14:hiddenEffects>
              </a:ext>
            </a:extLst>
          </p:spPr>
          <p:txBody>
            <a:bodyPr>
              <a:spAutoFit/>
            </a:bodyPr>
            <a:lstStyle/>
            <a:p>
              <a:pPr algn="l"/>
              <a:r>
                <a:rPr lang="en-US" sz="1600" b="1" i="1">
                  <a:solidFill>
                    <a:srgbClr val="FF3300"/>
                  </a:solidFill>
                </a:rPr>
                <a:t>c</a:t>
              </a:r>
              <a:r>
                <a:rPr lang="en-US" sz="1600" b="1" i="1" baseline="-25000">
                  <a:solidFill>
                    <a:srgbClr val="FF3300"/>
                  </a:solidFill>
                </a:rPr>
                <a:t>O</a:t>
              </a:r>
              <a:endParaRPr lang="ru-RU" b="1">
                <a:solidFill>
                  <a:srgbClr val="FF3300"/>
                </a:solidFill>
              </a:endParaRPr>
            </a:p>
          </p:txBody>
        </p:sp>
        <p:sp>
          <p:nvSpPr>
            <p:cNvPr id="281623" name="Text Box 23"/>
            <p:cNvSpPr txBox="1">
              <a:spLocks noChangeArrowheads="1"/>
            </p:cNvSpPr>
            <p:nvPr/>
          </p:nvSpPr>
          <p:spPr bwMode="auto">
            <a:xfrm>
              <a:off x="3379" y="3638"/>
              <a:ext cx="591" cy="336"/>
            </a:xfrm>
            <a:prstGeom prst="rect">
              <a:avLst/>
            </a:prstGeom>
            <a:noFill/>
            <a:ln>
              <a:noFill/>
            </a:ln>
            <a:effectLst/>
            <a:extLst>
              <a:ext uri="{909E8E84-426E-40DD-AFC4-6F175D3DCCD1}">
                <a14:hiddenFill xmlns:a14="http://schemas.microsoft.com/office/drawing/2010/main">
                  <a:solidFill>
                    <a:srgbClr val="6600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B2B2B2"/>
                    </a:outerShdw>
                  </a:effectLst>
                </a14:hiddenEffects>
              </a:ext>
            </a:extLst>
          </p:spPr>
          <p:txBody>
            <a:bodyPr>
              <a:spAutoFit/>
            </a:bodyPr>
            <a:lstStyle/>
            <a:p>
              <a:pPr>
                <a:lnSpc>
                  <a:spcPct val="90000"/>
                </a:lnSpc>
              </a:pPr>
              <a:r>
                <a:rPr lang="en-US" sz="1600">
                  <a:solidFill>
                    <a:srgbClr val="000000"/>
                  </a:solidFill>
                  <a:sym typeface="Symbol" pitchFamily="18" charset="2"/>
                </a:rPr>
                <a:t>U-Zr-O melt</a:t>
              </a:r>
              <a:endParaRPr lang="ru-RU"/>
            </a:p>
          </p:txBody>
        </p:sp>
        <p:sp>
          <p:nvSpPr>
            <p:cNvPr id="281624" name="Text Box 24"/>
            <p:cNvSpPr txBox="1">
              <a:spLocks noChangeArrowheads="1"/>
            </p:cNvSpPr>
            <p:nvPr/>
          </p:nvSpPr>
          <p:spPr bwMode="auto">
            <a:xfrm>
              <a:off x="4241" y="3658"/>
              <a:ext cx="627" cy="212"/>
            </a:xfrm>
            <a:prstGeom prst="rect">
              <a:avLst/>
            </a:prstGeom>
            <a:noFill/>
            <a:ln>
              <a:noFill/>
            </a:ln>
            <a:effectLst/>
            <a:extLst>
              <a:ext uri="{909E8E84-426E-40DD-AFC4-6F175D3DCCD1}">
                <a14:hiddenFill xmlns:a14="http://schemas.microsoft.com/office/drawing/2010/main">
                  <a:solidFill>
                    <a:srgbClr val="6600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B2B2B2"/>
                    </a:outerShdw>
                  </a:effectLst>
                </a14:hiddenEffects>
              </a:ext>
            </a:extLst>
          </p:spPr>
          <p:txBody>
            <a:bodyPr>
              <a:spAutoFit/>
            </a:bodyPr>
            <a:lstStyle/>
            <a:p>
              <a:r>
                <a:rPr lang="en-US" sz="1600">
                  <a:solidFill>
                    <a:srgbClr val="000000"/>
                  </a:solidFill>
                </a:rPr>
                <a:t>(U,Zr)O</a:t>
              </a:r>
              <a:r>
                <a:rPr lang="en-US" sz="1600" baseline="-25000">
                  <a:solidFill>
                    <a:srgbClr val="000000"/>
                  </a:solidFill>
                </a:rPr>
                <a:t>2</a:t>
              </a:r>
              <a:endParaRPr lang="ru-RU"/>
            </a:p>
          </p:txBody>
        </p:sp>
        <p:sp>
          <p:nvSpPr>
            <p:cNvPr id="281625" name="Text Box 25"/>
            <p:cNvSpPr txBox="1">
              <a:spLocks noChangeArrowheads="1"/>
            </p:cNvSpPr>
            <p:nvPr/>
          </p:nvSpPr>
          <p:spPr bwMode="auto">
            <a:xfrm>
              <a:off x="5375" y="3613"/>
              <a:ext cx="240" cy="212"/>
            </a:xfrm>
            <a:prstGeom prst="rect">
              <a:avLst/>
            </a:prstGeom>
            <a:noFill/>
            <a:ln>
              <a:noFill/>
            </a:ln>
            <a:effectLst/>
            <a:extLst>
              <a:ext uri="{909E8E84-426E-40DD-AFC4-6F175D3DCCD1}">
                <a14:hiddenFill xmlns:a14="http://schemas.microsoft.com/office/drawing/2010/main">
                  <a:solidFill>
                    <a:srgbClr val="6600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B2B2B2"/>
                    </a:outerShdw>
                  </a:effectLst>
                </a14:hiddenEffects>
              </a:ext>
            </a:extLst>
          </p:spPr>
          <p:txBody>
            <a:bodyPr>
              <a:spAutoFit/>
            </a:bodyPr>
            <a:lstStyle/>
            <a:p>
              <a:r>
                <a:rPr lang="en-US" sz="1600" i="1">
                  <a:solidFill>
                    <a:srgbClr val="000000"/>
                  </a:solidFill>
                </a:rPr>
                <a:t>x</a:t>
              </a:r>
              <a:endParaRPr lang="ru-RU"/>
            </a:p>
          </p:txBody>
        </p:sp>
        <p:sp>
          <p:nvSpPr>
            <p:cNvPr id="281628" name="Arc 28"/>
            <p:cNvSpPr>
              <a:spLocks/>
            </p:cNvSpPr>
            <p:nvPr/>
          </p:nvSpPr>
          <p:spPr bwMode="auto">
            <a:xfrm>
              <a:off x="3878" y="2887"/>
              <a:ext cx="136" cy="91"/>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cap="sq">
              <a:solidFill>
                <a:srgbClr val="FF33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81629" name="Line 29"/>
            <p:cNvSpPr>
              <a:spLocks noChangeShapeType="1"/>
            </p:cNvSpPr>
            <p:nvPr/>
          </p:nvSpPr>
          <p:spPr bwMode="auto">
            <a:xfrm flipH="1">
              <a:off x="3470" y="2887"/>
              <a:ext cx="408" cy="0"/>
            </a:xfrm>
            <a:prstGeom prst="line">
              <a:avLst/>
            </a:prstGeom>
            <a:noFill/>
            <a:ln w="38100" cap="sq">
              <a:solidFill>
                <a:srgbClr val="FF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81630" name="Arc 30"/>
            <p:cNvSpPr>
              <a:spLocks/>
            </p:cNvSpPr>
            <p:nvPr/>
          </p:nvSpPr>
          <p:spPr bwMode="auto">
            <a:xfrm>
              <a:off x="3878" y="2751"/>
              <a:ext cx="136" cy="91"/>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sq">
              <a:solidFill>
                <a:srgbClr val="0080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81632" name="Text Box 32"/>
            <p:cNvSpPr txBox="1">
              <a:spLocks noChangeArrowheads="1"/>
            </p:cNvSpPr>
            <p:nvPr/>
          </p:nvSpPr>
          <p:spPr bwMode="auto">
            <a:xfrm>
              <a:off x="5057" y="3704"/>
              <a:ext cx="36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600"/>
                <a:t>SS</a:t>
              </a:r>
              <a:endParaRPr lang="ru-RU" sz="1600"/>
            </a:p>
          </p:txBody>
        </p:sp>
        <p:sp>
          <p:nvSpPr>
            <p:cNvPr id="281633" name="Line 33"/>
            <p:cNvSpPr>
              <a:spLocks noChangeShapeType="1"/>
            </p:cNvSpPr>
            <p:nvPr/>
          </p:nvSpPr>
          <p:spPr bwMode="auto">
            <a:xfrm>
              <a:off x="4967" y="3296"/>
              <a:ext cx="226" cy="136"/>
            </a:xfrm>
            <a:prstGeom prst="line">
              <a:avLst/>
            </a:prstGeom>
            <a:noFill/>
            <a:ln w="28575" cap="sq">
              <a:solidFill>
                <a:schemeClr val="tx1"/>
              </a:solidFill>
              <a:round/>
              <a:headEnd type="none" w="sm" len="sm"/>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81634" name="Text Box 34"/>
            <p:cNvSpPr txBox="1">
              <a:spLocks noChangeArrowheads="1"/>
            </p:cNvSpPr>
            <p:nvPr/>
          </p:nvSpPr>
          <p:spPr bwMode="auto">
            <a:xfrm>
              <a:off x="5012" y="3159"/>
              <a:ext cx="40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800" i="1"/>
                <a:t>J</a:t>
              </a:r>
              <a:r>
                <a:rPr lang="en-US" sz="1800" i="1" baseline="-25000"/>
                <a:t>ox</a:t>
              </a:r>
              <a:endParaRPr lang="ru-RU" sz="1800" i="1"/>
            </a:p>
          </p:txBody>
        </p:sp>
        <p:sp>
          <p:nvSpPr>
            <p:cNvPr id="281635" name="Text Box 35"/>
            <p:cNvSpPr txBox="1">
              <a:spLocks noChangeArrowheads="1"/>
            </p:cNvSpPr>
            <p:nvPr/>
          </p:nvSpPr>
          <p:spPr bwMode="auto">
            <a:xfrm>
              <a:off x="3878" y="2661"/>
              <a:ext cx="40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800" b="1">
                  <a:solidFill>
                    <a:srgbClr val="008000"/>
                  </a:solidFill>
                </a:rPr>
                <a:t>T</a:t>
              </a:r>
              <a:r>
                <a:rPr lang="en-US" sz="1800" b="1" baseline="-25000">
                  <a:solidFill>
                    <a:srgbClr val="008000"/>
                  </a:solidFill>
                </a:rPr>
                <a:t>+</a:t>
              </a:r>
              <a:endParaRPr lang="ru-RU" sz="1800" b="1">
                <a:solidFill>
                  <a:srgbClr val="008000"/>
                </a:solidFill>
              </a:endParaRPr>
            </a:p>
          </p:txBody>
        </p:sp>
        <p:sp>
          <p:nvSpPr>
            <p:cNvPr id="281636" name="Text Box 36"/>
            <p:cNvSpPr txBox="1">
              <a:spLocks noChangeArrowheads="1"/>
            </p:cNvSpPr>
            <p:nvPr/>
          </p:nvSpPr>
          <p:spPr bwMode="auto">
            <a:xfrm>
              <a:off x="4649" y="2933"/>
              <a:ext cx="40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800" b="1">
                  <a:solidFill>
                    <a:srgbClr val="008000"/>
                  </a:solidFill>
                </a:rPr>
                <a:t>T</a:t>
              </a:r>
              <a:r>
                <a:rPr lang="en-US" sz="1800" b="1" baseline="-25000">
                  <a:solidFill>
                    <a:srgbClr val="008000"/>
                  </a:solidFill>
                </a:rPr>
                <a:t>-</a:t>
              </a:r>
              <a:endParaRPr lang="ru-RU" sz="1800" b="1">
                <a:solidFill>
                  <a:srgbClr val="008000"/>
                </a:solidFill>
              </a:endParaRPr>
            </a:p>
          </p:txBody>
        </p:sp>
        <p:sp>
          <p:nvSpPr>
            <p:cNvPr id="281637" name="Text Box 37"/>
            <p:cNvSpPr txBox="1">
              <a:spLocks noChangeArrowheads="1"/>
            </p:cNvSpPr>
            <p:nvPr/>
          </p:nvSpPr>
          <p:spPr bwMode="auto">
            <a:xfrm>
              <a:off x="4468" y="3250"/>
              <a:ext cx="635" cy="231"/>
            </a:xfrm>
            <a:prstGeom prst="rect">
              <a:avLst/>
            </a:prstGeom>
            <a:noFill/>
            <a:ln>
              <a:noFill/>
            </a:ln>
            <a:effectLst/>
            <a:extLst>
              <a:ext uri="{909E8E84-426E-40DD-AFC4-6F175D3DCCD1}">
                <a14:hiddenFill xmlns:a14="http://schemas.microsoft.com/office/drawing/2010/main">
                  <a:solidFill>
                    <a:srgbClr val="6600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B2B2B2"/>
                    </a:outerShdw>
                  </a:effectLst>
                </a14:hiddenEffects>
              </a:ext>
            </a:extLst>
          </p:spPr>
          <p:txBody>
            <a:bodyPr>
              <a:spAutoFit/>
            </a:bodyPr>
            <a:lstStyle/>
            <a:p>
              <a:pPr algn="l"/>
              <a:r>
                <a:rPr lang="en-US" sz="1800" b="1">
                  <a:solidFill>
                    <a:srgbClr val="FF3300"/>
                  </a:solidFill>
                  <a:sym typeface="Symbol" pitchFamily="18" charset="2"/>
                </a:rPr>
                <a:t>c</a:t>
              </a:r>
              <a:r>
                <a:rPr lang="en-US" sz="1800" b="1" i="1" baseline="-25000">
                  <a:solidFill>
                    <a:srgbClr val="FF3300"/>
                  </a:solidFill>
                </a:rPr>
                <a:t>min</a:t>
              </a:r>
              <a:r>
                <a:rPr lang="en-US" sz="1800" b="1">
                  <a:solidFill>
                    <a:srgbClr val="FF3300"/>
                  </a:solidFill>
                </a:rPr>
                <a:t>(T</a:t>
              </a:r>
              <a:r>
                <a:rPr lang="en-US" sz="1800" b="1" baseline="-25000">
                  <a:solidFill>
                    <a:srgbClr val="FF3300"/>
                  </a:solidFill>
                </a:rPr>
                <a:t>-</a:t>
              </a:r>
              <a:r>
                <a:rPr lang="en-US" sz="1800" b="1">
                  <a:solidFill>
                    <a:srgbClr val="FF3300"/>
                  </a:solidFill>
                </a:rPr>
                <a:t>)</a:t>
              </a:r>
              <a:endParaRPr lang="ru-RU" sz="1800" b="1">
                <a:solidFill>
                  <a:srgbClr val="FF3300"/>
                </a:solidFill>
              </a:endParaRPr>
            </a:p>
          </p:txBody>
        </p:sp>
      </p:grpSp>
      <p:sp>
        <p:nvSpPr>
          <p:cNvPr id="281639" name="Line 39"/>
          <p:cNvSpPr>
            <a:spLocks noChangeShapeType="1"/>
          </p:cNvSpPr>
          <p:nvPr/>
        </p:nvSpPr>
        <p:spPr bwMode="auto">
          <a:xfrm flipV="1">
            <a:off x="3851275" y="2492375"/>
            <a:ext cx="865188" cy="2808288"/>
          </a:xfrm>
          <a:prstGeom prst="line">
            <a:avLst/>
          </a:prstGeom>
          <a:noFill/>
          <a:ln w="12700">
            <a:solidFill>
              <a:schemeClr val="tx1"/>
            </a:solidFill>
            <a:prstDash val="dash"/>
            <a:round/>
            <a:headEnd type="none" w="sm" len="sm"/>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81640" name="Line 40"/>
          <p:cNvSpPr>
            <a:spLocks noChangeShapeType="1"/>
          </p:cNvSpPr>
          <p:nvPr/>
        </p:nvSpPr>
        <p:spPr bwMode="auto">
          <a:xfrm flipV="1">
            <a:off x="2339975" y="1844675"/>
            <a:ext cx="2447925" cy="2879725"/>
          </a:xfrm>
          <a:prstGeom prst="line">
            <a:avLst/>
          </a:prstGeom>
          <a:noFill/>
          <a:ln w="12700">
            <a:solidFill>
              <a:schemeClr val="tx1"/>
            </a:solidFill>
            <a:prstDash val="dash"/>
            <a:round/>
            <a:headEnd type="none" w="sm" len="sm"/>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nvGrpSpPr>
          <p:cNvPr id="281668" name="Group 68"/>
          <p:cNvGrpSpPr>
            <a:grpSpLocks/>
          </p:cNvGrpSpPr>
          <p:nvPr/>
        </p:nvGrpSpPr>
        <p:grpSpPr bwMode="auto">
          <a:xfrm>
            <a:off x="5362575" y="1773238"/>
            <a:ext cx="3406775" cy="2303462"/>
            <a:chOff x="3378" y="1117"/>
            <a:chExt cx="2146" cy="1451"/>
          </a:xfrm>
        </p:grpSpPr>
        <p:sp>
          <p:nvSpPr>
            <p:cNvPr id="281653" name="Text Box 53"/>
            <p:cNvSpPr txBox="1">
              <a:spLocks noChangeArrowheads="1"/>
            </p:cNvSpPr>
            <p:nvPr/>
          </p:nvSpPr>
          <p:spPr bwMode="auto">
            <a:xfrm>
              <a:off x="3378" y="2232"/>
              <a:ext cx="591" cy="336"/>
            </a:xfrm>
            <a:prstGeom prst="rect">
              <a:avLst/>
            </a:prstGeom>
            <a:noFill/>
            <a:ln>
              <a:noFill/>
            </a:ln>
            <a:effectLst/>
            <a:extLst>
              <a:ext uri="{909E8E84-426E-40DD-AFC4-6F175D3DCCD1}">
                <a14:hiddenFill xmlns:a14="http://schemas.microsoft.com/office/drawing/2010/main">
                  <a:solidFill>
                    <a:srgbClr val="6600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B2B2B2"/>
                    </a:outerShdw>
                  </a:effectLst>
                </a14:hiddenEffects>
              </a:ext>
            </a:extLst>
          </p:spPr>
          <p:txBody>
            <a:bodyPr>
              <a:spAutoFit/>
            </a:bodyPr>
            <a:lstStyle/>
            <a:p>
              <a:pPr>
                <a:lnSpc>
                  <a:spcPct val="90000"/>
                </a:lnSpc>
              </a:pPr>
              <a:r>
                <a:rPr lang="en-US" sz="1600">
                  <a:solidFill>
                    <a:srgbClr val="000000"/>
                  </a:solidFill>
                  <a:sym typeface="Symbol" pitchFamily="18" charset="2"/>
                </a:rPr>
                <a:t>U-Zr-O melt</a:t>
              </a:r>
              <a:endParaRPr lang="ru-RU"/>
            </a:p>
          </p:txBody>
        </p:sp>
        <p:sp>
          <p:nvSpPr>
            <p:cNvPr id="281643" name="Line 43"/>
            <p:cNvSpPr>
              <a:spLocks noChangeShapeType="1"/>
            </p:cNvSpPr>
            <p:nvPr/>
          </p:nvSpPr>
          <p:spPr bwMode="auto">
            <a:xfrm>
              <a:off x="3379" y="1210"/>
              <a:ext cx="0" cy="987"/>
            </a:xfrm>
            <a:prstGeom prst="line">
              <a:avLst/>
            </a:prstGeom>
            <a:noFill/>
            <a:ln w="12700" cap="sq">
              <a:solidFill>
                <a:srgbClr val="000000"/>
              </a:solidFill>
              <a:round/>
              <a:headEnd type="triangle" w="med" len="lg"/>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B2B2B2"/>
                    </a:outerShdw>
                  </a:effectLst>
                </a14:hiddenEffects>
              </a:ext>
            </a:extLst>
          </p:spPr>
          <p:txBody>
            <a:bodyPr/>
            <a:lstStyle/>
            <a:p>
              <a:endParaRPr lang="de-DE"/>
            </a:p>
          </p:txBody>
        </p:sp>
        <p:sp>
          <p:nvSpPr>
            <p:cNvPr id="281644" name="Text Box 44"/>
            <p:cNvSpPr txBox="1">
              <a:spLocks noChangeArrowheads="1"/>
            </p:cNvSpPr>
            <p:nvPr/>
          </p:nvSpPr>
          <p:spPr bwMode="auto">
            <a:xfrm>
              <a:off x="3523" y="1117"/>
              <a:ext cx="209" cy="212"/>
            </a:xfrm>
            <a:prstGeom prst="rect">
              <a:avLst/>
            </a:prstGeom>
            <a:noFill/>
            <a:ln>
              <a:noFill/>
            </a:ln>
            <a:effectLst/>
            <a:extLst>
              <a:ext uri="{909E8E84-426E-40DD-AFC4-6F175D3DCCD1}">
                <a14:hiddenFill xmlns:a14="http://schemas.microsoft.com/office/drawing/2010/main">
                  <a:solidFill>
                    <a:srgbClr val="6600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B2B2B2"/>
                    </a:outerShdw>
                  </a:effectLst>
                </a14:hiddenEffects>
              </a:ext>
            </a:extLst>
          </p:spPr>
          <p:txBody>
            <a:bodyPr>
              <a:spAutoFit/>
            </a:bodyPr>
            <a:lstStyle/>
            <a:p>
              <a:r>
                <a:rPr lang="en-US" sz="1600" b="1">
                  <a:solidFill>
                    <a:srgbClr val="008000"/>
                  </a:solidFill>
                </a:rPr>
                <a:t>T</a:t>
              </a:r>
              <a:endParaRPr lang="ru-RU" b="1">
                <a:solidFill>
                  <a:srgbClr val="008000"/>
                </a:solidFill>
              </a:endParaRPr>
            </a:p>
          </p:txBody>
        </p:sp>
        <p:sp>
          <p:nvSpPr>
            <p:cNvPr id="281645" name="Line 45"/>
            <p:cNvSpPr>
              <a:spLocks noChangeShapeType="1"/>
            </p:cNvSpPr>
            <p:nvPr/>
          </p:nvSpPr>
          <p:spPr bwMode="auto">
            <a:xfrm>
              <a:off x="3379" y="2205"/>
              <a:ext cx="1950" cy="0"/>
            </a:xfrm>
            <a:prstGeom prst="line">
              <a:avLst/>
            </a:prstGeom>
            <a:noFill/>
            <a:ln w="12700" cap="sq">
              <a:solidFill>
                <a:srgbClr val="000000"/>
              </a:solidFill>
              <a:round/>
              <a:headEnd type="none" w="sm" len="sm"/>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B2B2B2"/>
                    </a:outerShdw>
                  </a:effectLst>
                </a14:hiddenEffects>
              </a:ext>
            </a:extLst>
          </p:spPr>
          <p:txBody>
            <a:bodyPr/>
            <a:lstStyle/>
            <a:p>
              <a:endParaRPr lang="de-DE"/>
            </a:p>
          </p:txBody>
        </p:sp>
        <p:sp>
          <p:nvSpPr>
            <p:cNvPr id="281646" name="Line 46"/>
            <p:cNvSpPr>
              <a:spLocks noChangeShapeType="1"/>
            </p:cNvSpPr>
            <p:nvPr/>
          </p:nvSpPr>
          <p:spPr bwMode="auto">
            <a:xfrm>
              <a:off x="3909" y="1330"/>
              <a:ext cx="0" cy="858"/>
            </a:xfrm>
            <a:prstGeom prst="line">
              <a:avLst/>
            </a:prstGeom>
            <a:noFill/>
            <a:ln w="12700">
              <a:solidFill>
                <a:srgbClr val="0000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B2B2B2"/>
                    </a:outerShdw>
                  </a:effectLst>
                </a14:hiddenEffects>
              </a:ext>
            </a:extLst>
          </p:spPr>
          <p:txBody>
            <a:bodyPr/>
            <a:lstStyle/>
            <a:p>
              <a:endParaRPr lang="de-DE"/>
            </a:p>
          </p:txBody>
        </p:sp>
        <p:sp>
          <p:nvSpPr>
            <p:cNvPr id="281647" name="Line 47"/>
            <p:cNvSpPr>
              <a:spLocks noChangeShapeType="1"/>
            </p:cNvSpPr>
            <p:nvPr/>
          </p:nvSpPr>
          <p:spPr bwMode="auto">
            <a:xfrm>
              <a:off x="4868" y="1330"/>
              <a:ext cx="0" cy="858"/>
            </a:xfrm>
            <a:prstGeom prst="line">
              <a:avLst/>
            </a:prstGeom>
            <a:noFill/>
            <a:ln w="12700">
              <a:solidFill>
                <a:srgbClr val="0000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B2B2B2"/>
                    </a:outerShdw>
                  </a:effectLst>
                </a14:hiddenEffects>
              </a:ext>
            </a:extLst>
          </p:spPr>
          <p:txBody>
            <a:bodyPr/>
            <a:lstStyle/>
            <a:p>
              <a:endParaRPr lang="de-DE"/>
            </a:p>
          </p:txBody>
        </p:sp>
        <p:sp>
          <p:nvSpPr>
            <p:cNvPr id="281648" name="Line 48"/>
            <p:cNvSpPr>
              <a:spLocks noChangeShapeType="1"/>
            </p:cNvSpPr>
            <p:nvPr/>
          </p:nvSpPr>
          <p:spPr bwMode="auto">
            <a:xfrm>
              <a:off x="3379" y="1298"/>
              <a:ext cx="453" cy="0"/>
            </a:xfrm>
            <a:prstGeom prst="line">
              <a:avLst/>
            </a:prstGeom>
            <a:noFill/>
            <a:ln w="12700" cap="sq">
              <a:solidFill>
                <a:srgbClr val="339966"/>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B2B2B2"/>
                    </a:outerShdw>
                  </a:effectLst>
                </a14:hiddenEffects>
              </a:ext>
            </a:extLst>
          </p:spPr>
          <p:txBody>
            <a:bodyPr/>
            <a:lstStyle/>
            <a:p>
              <a:endParaRPr lang="de-DE"/>
            </a:p>
          </p:txBody>
        </p:sp>
        <p:sp>
          <p:nvSpPr>
            <p:cNvPr id="281649" name="Line 49"/>
            <p:cNvSpPr>
              <a:spLocks noChangeShapeType="1"/>
            </p:cNvSpPr>
            <p:nvPr/>
          </p:nvSpPr>
          <p:spPr bwMode="auto">
            <a:xfrm>
              <a:off x="3919" y="1385"/>
              <a:ext cx="959" cy="378"/>
            </a:xfrm>
            <a:prstGeom prst="line">
              <a:avLst/>
            </a:prstGeom>
            <a:noFill/>
            <a:ln w="12700" cap="sq">
              <a:solidFill>
                <a:srgbClr val="008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B2B2B2"/>
                    </a:outerShdw>
                  </a:effectLst>
                </a14:hiddenEffects>
              </a:ext>
            </a:extLst>
          </p:spPr>
          <p:txBody>
            <a:bodyPr/>
            <a:lstStyle/>
            <a:p>
              <a:endParaRPr lang="de-DE"/>
            </a:p>
          </p:txBody>
        </p:sp>
        <p:sp>
          <p:nvSpPr>
            <p:cNvPr id="281651" name="Text Box 51"/>
            <p:cNvSpPr txBox="1">
              <a:spLocks noChangeArrowheads="1"/>
            </p:cNvSpPr>
            <p:nvPr/>
          </p:nvSpPr>
          <p:spPr bwMode="auto">
            <a:xfrm>
              <a:off x="3832" y="1570"/>
              <a:ext cx="590" cy="231"/>
            </a:xfrm>
            <a:prstGeom prst="rect">
              <a:avLst/>
            </a:prstGeom>
            <a:noFill/>
            <a:ln>
              <a:noFill/>
            </a:ln>
            <a:effectLst/>
            <a:extLst>
              <a:ext uri="{909E8E84-426E-40DD-AFC4-6F175D3DCCD1}">
                <a14:hiddenFill xmlns:a14="http://schemas.microsoft.com/office/drawing/2010/main">
                  <a:solidFill>
                    <a:srgbClr val="6600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B2B2B2"/>
                    </a:outerShdw>
                  </a:effectLst>
                </a14:hiddenEffects>
              </a:ext>
            </a:extLst>
          </p:spPr>
          <p:txBody>
            <a:bodyPr>
              <a:spAutoFit/>
            </a:bodyPr>
            <a:lstStyle/>
            <a:p>
              <a:pPr algn="l"/>
              <a:r>
                <a:rPr lang="en-US" sz="1800" b="1">
                  <a:solidFill>
                    <a:srgbClr val="FF3300"/>
                  </a:solidFill>
                  <a:sym typeface="Symbol" pitchFamily="18" charset="2"/>
                </a:rPr>
                <a:t>c</a:t>
              </a:r>
              <a:r>
                <a:rPr lang="en-US" sz="1800" b="1" i="1" baseline="-25000">
                  <a:solidFill>
                    <a:srgbClr val="FF3300"/>
                  </a:solidFill>
                </a:rPr>
                <a:t>min</a:t>
              </a:r>
              <a:r>
                <a:rPr lang="en-US" sz="1800" b="1">
                  <a:solidFill>
                    <a:srgbClr val="FF3300"/>
                  </a:solidFill>
                </a:rPr>
                <a:t>(T</a:t>
              </a:r>
              <a:r>
                <a:rPr lang="en-US" sz="1800" b="1" baseline="-25000">
                  <a:solidFill>
                    <a:srgbClr val="FF3300"/>
                  </a:solidFill>
                </a:rPr>
                <a:t>+</a:t>
              </a:r>
              <a:r>
                <a:rPr lang="en-US" sz="1800" b="1">
                  <a:solidFill>
                    <a:srgbClr val="FF3300"/>
                  </a:solidFill>
                </a:rPr>
                <a:t>)</a:t>
              </a:r>
              <a:endParaRPr lang="ru-RU" sz="1800" b="1">
                <a:solidFill>
                  <a:srgbClr val="FF3300"/>
                </a:solidFill>
              </a:endParaRPr>
            </a:p>
          </p:txBody>
        </p:sp>
        <p:sp>
          <p:nvSpPr>
            <p:cNvPr id="281652" name="Text Box 52"/>
            <p:cNvSpPr txBox="1">
              <a:spLocks noChangeArrowheads="1"/>
            </p:cNvSpPr>
            <p:nvPr/>
          </p:nvSpPr>
          <p:spPr bwMode="auto">
            <a:xfrm>
              <a:off x="3469" y="1434"/>
              <a:ext cx="260" cy="212"/>
            </a:xfrm>
            <a:prstGeom prst="rect">
              <a:avLst/>
            </a:prstGeom>
            <a:noFill/>
            <a:ln>
              <a:noFill/>
            </a:ln>
            <a:effectLst/>
            <a:extLst>
              <a:ext uri="{909E8E84-426E-40DD-AFC4-6F175D3DCCD1}">
                <a14:hiddenFill xmlns:a14="http://schemas.microsoft.com/office/drawing/2010/main">
                  <a:solidFill>
                    <a:srgbClr val="6600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B2B2B2"/>
                    </a:outerShdw>
                  </a:effectLst>
                </a14:hiddenEffects>
              </a:ext>
            </a:extLst>
          </p:spPr>
          <p:txBody>
            <a:bodyPr>
              <a:spAutoFit/>
            </a:bodyPr>
            <a:lstStyle/>
            <a:p>
              <a:pPr algn="l"/>
              <a:r>
                <a:rPr lang="en-US" sz="1600" b="1" i="1">
                  <a:solidFill>
                    <a:srgbClr val="FF3300"/>
                  </a:solidFill>
                </a:rPr>
                <a:t>c</a:t>
              </a:r>
              <a:r>
                <a:rPr lang="en-US" sz="1600" b="1" i="1" baseline="-25000">
                  <a:solidFill>
                    <a:srgbClr val="FF3300"/>
                  </a:solidFill>
                </a:rPr>
                <a:t>O</a:t>
              </a:r>
              <a:endParaRPr lang="ru-RU" b="1">
                <a:solidFill>
                  <a:srgbClr val="FF3300"/>
                </a:solidFill>
              </a:endParaRPr>
            </a:p>
          </p:txBody>
        </p:sp>
        <p:sp>
          <p:nvSpPr>
            <p:cNvPr id="281654" name="Text Box 54"/>
            <p:cNvSpPr txBox="1">
              <a:spLocks noChangeArrowheads="1"/>
            </p:cNvSpPr>
            <p:nvPr/>
          </p:nvSpPr>
          <p:spPr bwMode="auto">
            <a:xfrm>
              <a:off x="4150" y="2205"/>
              <a:ext cx="627" cy="212"/>
            </a:xfrm>
            <a:prstGeom prst="rect">
              <a:avLst/>
            </a:prstGeom>
            <a:noFill/>
            <a:ln>
              <a:noFill/>
            </a:ln>
            <a:effectLst/>
            <a:extLst>
              <a:ext uri="{909E8E84-426E-40DD-AFC4-6F175D3DCCD1}">
                <a14:hiddenFill xmlns:a14="http://schemas.microsoft.com/office/drawing/2010/main">
                  <a:solidFill>
                    <a:srgbClr val="6600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B2B2B2"/>
                    </a:outerShdw>
                  </a:effectLst>
                </a14:hiddenEffects>
              </a:ext>
            </a:extLst>
          </p:spPr>
          <p:txBody>
            <a:bodyPr>
              <a:spAutoFit/>
            </a:bodyPr>
            <a:lstStyle/>
            <a:p>
              <a:r>
                <a:rPr lang="en-US" sz="1600">
                  <a:solidFill>
                    <a:srgbClr val="000000"/>
                  </a:solidFill>
                </a:rPr>
                <a:t>(U,Zr)O</a:t>
              </a:r>
              <a:r>
                <a:rPr lang="en-US" sz="1600" baseline="-25000">
                  <a:solidFill>
                    <a:srgbClr val="000000"/>
                  </a:solidFill>
                </a:rPr>
                <a:t>2</a:t>
              </a:r>
              <a:endParaRPr lang="ru-RU"/>
            </a:p>
          </p:txBody>
        </p:sp>
        <p:sp>
          <p:nvSpPr>
            <p:cNvPr id="281655" name="Text Box 55"/>
            <p:cNvSpPr txBox="1">
              <a:spLocks noChangeArrowheads="1"/>
            </p:cNvSpPr>
            <p:nvPr/>
          </p:nvSpPr>
          <p:spPr bwMode="auto">
            <a:xfrm>
              <a:off x="5284" y="2160"/>
              <a:ext cx="240" cy="212"/>
            </a:xfrm>
            <a:prstGeom prst="rect">
              <a:avLst/>
            </a:prstGeom>
            <a:noFill/>
            <a:ln>
              <a:noFill/>
            </a:ln>
            <a:effectLst/>
            <a:extLst>
              <a:ext uri="{909E8E84-426E-40DD-AFC4-6F175D3DCCD1}">
                <a14:hiddenFill xmlns:a14="http://schemas.microsoft.com/office/drawing/2010/main">
                  <a:solidFill>
                    <a:srgbClr val="6600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B2B2B2"/>
                    </a:outerShdw>
                  </a:effectLst>
                </a14:hiddenEffects>
              </a:ext>
            </a:extLst>
          </p:spPr>
          <p:txBody>
            <a:bodyPr>
              <a:spAutoFit/>
            </a:bodyPr>
            <a:lstStyle/>
            <a:p>
              <a:r>
                <a:rPr lang="en-US" sz="1600" i="1">
                  <a:solidFill>
                    <a:srgbClr val="000000"/>
                  </a:solidFill>
                </a:rPr>
                <a:t>x</a:t>
              </a:r>
              <a:endParaRPr lang="ru-RU"/>
            </a:p>
          </p:txBody>
        </p:sp>
        <p:sp>
          <p:nvSpPr>
            <p:cNvPr id="281656" name="Arc 56"/>
            <p:cNvSpPr>
              <a:spLocks/>
            </p:cNvSpPr>
            <p:nvPr/>
          </p:nvSpPr>
          <p:spPr bwMode="auto">
            <a:xfrm>
              <a:off x="3787" y="1434"/>
              <a:ext cx="136" cy="91"/>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cap="sq">
              <a:solidFill>
                <a:srgbClr val="FF33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81657" name="Line 57"/>
            <p:cNvSpPr>
              <a:spLocks noChangeShapeType="1"/>
            </p:cNvSpPr>
            <p:nvPr/>
          </p:nvSpPr>
          <p:spPr bwMode="auto">
            <a:xfrm flipH="1">
              <a:off x="3379" y="1434"/>
              <a:ext cx="408" cy="0"/>
            </a:xfrm>
            <a:prstGeom prst="line">
              <a:avLst/>
            </a:prstGeom>
            <a:noFill/>
            <a:ln w="38100" cap="sq">
              <a:solidFill>
                <a:srgbClr val="FF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81658" name="Arc 58"/>
            <p:cNvSpPr>
              <a:spLocks/>
            </p:cNvSpPr>
            <p:nvPr/>
          </p:nvSpPr>
          <p:spPr bwMode="auto">
            <a:xfrm>
              <a:off x="3787" y="1298"/>
              <a:ext cx="136" cy="91"/>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sq">
              <a:solidFill>
                <a:srgbClr val="0080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81659" name="Text Box 59"/>
            <p:cNvSpPr txBox="1">
              <a:spLocks noChangeArrowheads="1"/>
            </p:cNvSpPr>
            <p:nvPr/>
          </p:nvSpPr>
          <p:spPr bwMode="auto">
            <a:xfrm>
              <a:off x="4966" y="2251"/>
              <a:ext cx="36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600"/>
                <a:t>SS</a:t>
              </a:r>
              <a:endParaRPr lang="ru-RU" sz="1600"/>
            </a:p>
          </p:txBody>
        </p:sp>
        <p:sp>
          <p:nvSpPr>
            <p:cNvPr id="281660" name="Line 60"/>
            <p:cNvSpPr>
              <a:spLocks noChangeShapeType="1"/>
            </p:cNvSpPr>
            <p:nvPr/>
          </p:nvSpPr>
          <p:spPr bwMode="auto">
            <a:xfrm>
              <a:off x="4876" y="1978"/>
              <a:ext cx="226" cy="136"/>
            </a:xfrm>
            <a:prstGeom prst="line">
              <a:avLst/>
            </a:prstGeom>
            <a:noFill/>
            <a:ln w="28575" cap="sq">
              <a:solidFill>
                <a:schemeClr val="tx1"/>
              </a:solidFill>
              <a:round/>
              <a:headEnd type="none" w="sm" len="sm"/>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81661" name="Text Box 61"/>
            <p:cNvSpPr txBox="1">
              <a:spLocks noChangeArrowheads="1"/>
            </p:cNvSpPr>
            <p:nvPr/>
          </p:nvSpPr>
          <p:spPr bwMode="auto">
            <a:xfrm>
              <a:off x="4967" y="1797"/>
              <a:ext cx="40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800" i="1"/>
                <a:t>J</a:t>
              </a:r>
              <a:r>
                <a:rPr lang="en-US" sz="1800" i="1" baseline="-25000"/>
                <a:t>ox</a:t>
              </a:r>
              <a:endParaRPr lang="ru-RU" sz="1800" i="1"/>
            </a:p>
          </p:txBody>
        </p:sp>
        <p:sp>
          <p:nvSpPr>
            <p:cNvPr id="281662" name="Text Box 62"/>
            <p:cNvSpPr txBox="1">
              <a:spLocks noChangeArrowheads="1"/>
            </p:cNvSpPr>
            <p:nvPr/>
          </p:nvSpPr>
          <p:spPr bwMode="auto">
            <a:xfrm>
              <a:off x="3787" y="1208"/>
              <a:ext cx="40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800" b="1">
                  <a:solidFill>
                    <a:srgbClr val="008000"/>
                  </a:solidFill>
                </a:rPr>
                <a:t>T</a:t>
              </a:r>
              <a:r>
                <a:rPr lang="en-US" sz="1800" b="1" baseline="-25000">
                  <a:solidFill>
                    <a:srgbClr val="008000"/>
                  </a:solidFill>
                </a:rPr>
                <a:t>+</a:t>
              </a:r>
              <a:endParaRPr lang="ru-RU" sz="1800" b="1">
                <a:solidFill>
                  <a:srgbClr val="008000"/>
                </a:solidFill>
              </a:endParaRPr>
            </a:p>
          </p:txBody>
        </p:sp>
        <p:sp>
          <p:nvSpPr>
            <p:cNvPr id="281663" name="Text Box 63"/>
            <p:cNvSpPr txBox="1">
              <a:spLocks noChangeArrowheads="1"/>
            </p:cNvSpPr>
            <p:nvPr/>
          </p:nvSpPr>
          <p:spPr bwMode="auto">
            <a:xfrm>
              <a:off x="4558" y="1480"/>
              <a:ext cx="40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800" b="1">
                  <a:solidFill>
                    <a:srgbClr val="008000"/>
                  </a:solidFill>
                </a:rPr>
                <a:t>T</a:t>
              </a:r>
              <a:r>
                <a:rPr lang="en-US" sz="1800" b="1" baseline="-25000">
                  <a:solidFill>
                    <a:srgbClr val="008000"/>
                  </a:solidFill>
                </a:rPr>
                <a:t>-</a:t>
              </a:r>
              <a:endParaRPr lang="ru-RU" sz="1800" b="1">
                <a:solidFill>
                  <a:srgbClr val="008000"/>
                </a:solidFill>
              </a:endParaRPr>
            </a:p>
          </p:txBody>
        </p:sp>
        <p:sp>
          <p:nvSpPr>
            <p:cNvPr id="281664" name="Text Box 64"/>
            <p:cNvSpPr txBox="1">
              <a:spLocks noChangeArrowheads="1"/>
            </p:cNvSpPr>
            <p:nvPr/>
          </p:nvSpPr>
          <p:spPr bwMode="auto">
            <a:xfrm>
              <a:off x="4377" y="1797"/>
              <a:ext cx="635" cy="231"/>
            </a:xfrm>
            <a:prstGeom prst="rect">
              <a:avLst/>
            </a:prstGeom>
            <a:noFill/>
            <a:ln>
              <a:noFill/>
            </a:ln>
            <a:effectLst/>
            <a:extLst>
              <a:ext uri="{909E8E84-426E-40DD-AFC4-6F175D3DCCD1}">
                <a14:hiddenFill xmlns:a14="http://schemas.microsoft.com/office/drawing/2010/main">
                  <a:solidFill>
                    <a:srgbClr val="6600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B2B2B2"/>
                    </a:outerShdw>
                  </a:effectLst>
                </a14:hiddenEffects>
              </a:ext>
            </a:extLst>
          </p:spPr>
          <p:txBody>
            <a:bodyPr>
              <a:spAutoFit/>
            </a:bodyPr>
            <a:lstStyle/>
            <a:p>
              <a:pPr algn="l"/>
              <a:r>
                <a:rPr lang="en-US" sz="1800" b="1">
                  <a:solidFill>
                    <a:srgbClr val="FF3300"/>
                  </a:solidFill>
                  <a:sym typeface="Symbol" pitchFamily="18" charset="2"/>
                </a:rPr>
                <a:t>c</a:t>
              </a:r>
              <a:r>
                <a:rPr lang="en-US" sz="1800" b="1" i="1" baseline="-25000">
                  <a:solidFill>
                    <a:srgbClr val="FF3300"/>
                  </a:solidFill>
                </a:rPr>
                <a:t>min</a:t>
              </a:r>
              <a:r>
                <a:rPr lang="en-US" sz="1800" b="1">
                  <a:solidFill>
                    <a:srgbClr val="FF3300"/>
                  </a:solidFill>
                </a:rPr>
                <a:t>(T</a:t>
              </a:r>
              <a:r>
                <a:rPr lang="en-US" sz="1800" b="1" baseline="-25000">
                  <a:solidFill>
                    <a:srgbClr val="FF3300"/>
                  </a:solidFill>
                </a:rPr>
                <a:t>-</a:t>
              </a:r>
              <a:r>
                <a:rPr lang="en-US" sz="1800" b="1">
                  <a:solidFill>
                    <a:srgbClr val="FF3300"/>
                  </a:solidFill>
                </a:rPr>
                <a:t>)</a:t>
              </a:r>
              <a:endParaRPr lang="ru-RU" sz="1800" b="1">
                <a:solidFill>
                  <a:srgbClr val="FF3300"/>
                </a:solidFill>
              </a:endParaRPr>
            </a:p>
          </p:txBody>
        </p:sp>
        <p:sp>
          <p:nvSpPr>
            <p:cNvPr id="281665" name="Arc 65"/>
            <p:cNvSpPr>
              <a:spLocks/>
            </p:cNvSpPr>
            <p:nvPr/>
          </p:nvSpPr>
          <p:spPr bwMode="auto">
            <a:xfrm>
              <a:off x="3923" y="1525"/>
              <a:ext cx="953" cy="45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cap="sq">
              <a:solidFill>
                <a:srgbClr val="FF33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grpSp>
      <p:sp>
        <p:nvSpPr>
          <p:cNvPr id="281669" name="Text Box 69"/>
          <p:cNvSpPr txBox="1">
            <a:spLocks noChangeArrowheads="1"/>
          </p:cNvSpPr>
          <p:nvPr/>
        </p:nvSpPr>
        <p:spPr bwMode="auto">
          <a:xfrm>
            <a:off x="5364163" y="1484313"/>
            <a:ext cx="30241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000">
                <a:latin typeface="Arial" charset="0"/>
              </a:rPr>
              <a:t>Initial stage</a:t>
            </a:r>
            <a:endParaRPr lang="ru-RU" sz="2000">
              <a:latin typeface="Arial" charset="0"/>
            </a:endParaRPr>
          </a:p>
        </p:txBody>
      </p:sp>
      <p:sp>
        <p:nvSpPr>
          <p:cNvPr id="281670" name="Text Box 70"/>
          <p:cNvSpPr txBox="1">
            <a:spLocks noChangeArrowheads="1"/>
          </p:cNvSpPr>
          <p:nvPr/>
        </p:nvSpPr>
        <p:spPr bwMode="auto">
          <a:xfrm>
            <a:off x="4427538" y="4976813"/>
            <a:ext cx="18732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000">
                <a:latin typeface="Arial" charset="0"/>
              </a:rPr>
              <a:t>Late stage</a:t>
            </a:r>
            <a:endParaRPr lang="ru-RU" sz="2000">
              <a:latin typeface="Arial" charset="0"/>
            </a:endParaRPr>
          </a:p>
        </p:txBody>
      </p:sp>
      <p:sp>
        <p:nvSpPr>
          <p:cNvPr id="281672" name="Rectangle 72"/>
          <p:cNvSpPr>
            <a:spLocks noChangeArrowheads="1"/>
          </p:cNvSpPr>
          <p:nvPr/>
        </p:nvSpPr>
        <p:spPr bwMode="auto">
          <a:xfrm>
            <a:off x="0" y="3309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graphicFrame>
        <p:nvGraphicFramePr>
          <p:cNvPr id="281671" name="Object 71"/>
          <p:cNvGraphicFramePr>
            <a:graphicFrameLocks noChangeAspect="1"/>
          </p:cNvGraphicFramePr>
          <p:nvPr/>
        </p:nvGraphicFramePr>
        <p:xfrm>
          <a:off x="4976813" y="5516563"/>
          <a:ext cx="2547937" cy="482600"/>
        </p:xfrm>
        <a:graphic>
          <a:graphicData uri="http://schemas.openxmlformats.org/presentationml/2006/ole">
            <mc:AlternateContent xmlns:mc="http://schemas.openxmlformats.org/markup-compatibility/2006">
              <mc:Choice xmlns:v="urn:schemas-microsoft-com:vml" Requires="v">
                <p:oleObj spid="_x0000_s281681" name="Формула" r:id="rId5" imgW="1257300" imgH="241300" progId="Equation.3">
                  <p:embed/>
                </p:oleObj>
              </mc:Choice>
              <mc:Fallback>
                <p:oleObj name="Формула" r:id="rId5" imgW="1257300" imgH="241300" progId="Equation.3">
                  <p:embed/>
                  <p:pic>
                    <p:nvPicPr>
                      <p:cNvPr id="0" name="Object 7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76813" y="5516563"/>
                        <a:ext cx="2547937"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81674" name="Rectangle 74"/>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graphicFrame>
        <p:nvGraphicFramePr>
          <p:cNvPr id="281673" name="Object 73"/>
          <p:cNvGraphicFramePr>
            <a:graphicFrameLocks noChangeAspect="1"/>
          </p:cNvGraphicFramePr>
          <p:nvPr/>
        </p:nvGraphicFramePr>
        <p:xfrm>
          <a:off x="4997450" y="5984875"/>
          <a:ext cx="2311400" cy="323850"/>
        </p:xfrm>
        <a:graphic>
          <a:graphicData uri="http://schemas.openxmlformats.org/presentationml/2006/ole">
            <mc:AlternateContent xmlns:mc="http://schemas.openxmlformats.org/markup-compatibility/2006">
              <mc:Choice xmlns:v="urn:schemas-microsoft-com:vml" Requires="v">
                <p:oleObj spid="_x0000_s281682" name="Формула" r:id="rId7" imgW="1562040" imgH="215640" progId="Equation.3">
                  <p:embed/>
                </p:oleObj>
              </mc:Choice>
              <mc:Fallback>
                <p:oleObj name="Формула" r:id="rId7" imgW="1562040" imgH="215640" progId="Equation.3">
                  <p:embed/>
                  <p:pic>
                    <p:nvPicPr>
                      <p:cNvPr id="0" name="Object 7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997450" y="5984875"/>
                        <a:ext cx="2311400" cy="323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81675" name="Text Box 75"/>
          <p:cNvSpPr txBox="1">
            <a:spLocks noChangeArrowheads="1"/>
          </p:cNvSpPr>
          <p:nvPr/>
        </p:nvSpPr>
        <p:spPr bwMode="auto">
          <a:xfrm>
            <a:off x="4932363" y="4040188"/>
            <a:ext cx="334803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sz="2000">
                <a:solidFill>
                  <a:srgbClr val="003399"/>
                </a:solidFill>
              </a:rPr>
              <a:t>Solution of diffusion equation </a:t>
            </a:r>
            <a:r>
              <a:rPr lang="en-US" sz="2000">
                <a:solidFill>
                  <a:srgbClr val="003399"/>
                </a:solidFill>
                <a:sym typeface="Symbol" pitchFamily="18" charset="2"/>
              </a:rPr>
              <a:t></a:t>
            </a:r>
            <a:r>
              <a:rPr lang="en-US" sz="2000"/>
              <a:t> </a:t>
            </a:r>
            <a:endParaRPr lang="ru-RU" sz="2000"/>
          </a:p>
        </p:txBody>
      </p:sp>
      <p:graphicFrame>
        <p:nvGraphicFramePr>
          <p:cNvPr id="281679" name="Object 79"/>
          <p:cNvGraphicFramePr>
            <a:graphicFrameLocks noGrp="1" noChangeAspect="1"/>
          </p:cNvGraphicFramePr>
          <p:nvPr>
            <p:ph/>
          </p:nvPr>
        </p:nvGraphicFramePr>
        <p:xfrm>
          <a:off x="8172450" y="4340225"/>
          <a:ext cx="457200" cy="457200"/>
        </p:xfrm>
        <a:graphic>
          <a:graphicData uri="http://schemas.openxmlformats.org/presentationml/2006/ole">
            <mc:AlternateContent xmlns:mc="http://schemas.openxmlformats.org/markup-compatibility/2006">
              <mc:Choice xmlns:v="urn:schemas-microsoft-com:vml" Requires="v">
                <p:oleObj spid="_x0000_s281683" name="Формула" r:id="rId9" imgW="228600" imgH="228600" progId="Equation.3">
                  <p:embed/>
                </p:oleObj>
              </mc:Choice>
              <mc:Fallback>
                <p:oleObj name="Формула" r:id="rId9" imgW="228600" imgH="228600" progId="Equation.3">
                  <p:embed/>
                  <p:pic>
                    <p:nvPicPr>
                      <p:cNvPr id="0" name="Object 79"/>
                      <p:cNvPicPr>
                        <a:picLocks noGrp="1"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172450" y="4340225"/>
                        <a:ext cx="45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oliennummernplatzhalter 3"/>
          <p:cNvSpPr>
            <a:spLocks noGrp="1"/>
          </p:cNvSpPr>
          <p:nvPr>
            <p:ph type="sldNum" sz="quarter" idx="10"/>
          </p:nvPr>
        </p:nvSpPr>
        <p:spPr/>
        <p:txBody>
          <a:bodyPr/>
          <a:lstStyle/>
          <a:p>
            <a:fld id="{37E9A59E-037E-4DD6-8D1E-60F8BF3B9B2E}" type="slidenum">
              <a:rPr lang="ru-RU"/>
              <a:pPr/>
              <a:t>11</a:t>
            </a:fld>
            <a:endParaRPr lang="ru-RU"/>
          </a:p>
        </p:txBody>
      </p:sp>
      <p:sp>
        <p:nvSpPr>
          <p:cNvPr id="287746" name="Rectangle 2"/>
          <p:cNvSpPr>
            <a:spLocks noGrp="1" noChangeArrowheads="1"/>
          </p:cNvSpPr>
          <p:nvPr>
            <p:ph type="title"/>
          </p:nvPr>
        </p:nvSpPr>
        <p:spPr bwMode="auto">
          <a:xfrm>
            <a:off x="1619250" y="274638"/>
            <a:ext cx="5905500" cy="11430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en-US" sz="2800" b="1">
                <a:solidFill>
                  <a:srgbClr val="A50021"/>
                </a:solidFill>
                <a:latin typeface="Arial" charset="0"/>
              </a:rPr>
              <a:t>Oxygen diffusion through the mushy crust</a:t>
            </a:r>
            <a:endParaRPr lang="ru-RU" sz="2800" b="1">
              <a:solidFill>
                <a:srgbClr val="A50021"/>
              </a:solidFill>
              <a:latin typeface="Arial" charset="0"/>
            </a:endParaRPr>
          </a:p>
        </p:txBody>
      </p:sp>
      <p:sp>
        <p:nvSpPr>
          <p:cNvPr id="287747" name="Rectangle 3"/>
          <p:cNvSpPr>
            <a:spLocks noGrp="1" noChangeArrowheads="1"/>
          </p:cNvSpPr>
          <p:nvPr>
            <p:ph type="body" idx="1"/>
          </p:nvPr>
        </p:nvSpPr>
        <p:spPr bwMode="auto">
          <a:xfrm>
            <a:off x="539750" y="1600200"/>
            <a:ext cx="8137525" cy="4525963"/>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just">
              <a:lnSpc>
                <a:spcPct val="90000"/>
              </a:lnSpc>
            </a:pPr>
            <a:r>
              <a:rPr lang="en-GB" sz="2000">
                <a:solidFill>
                  <a:srgbClr val="003399"/>
                </a:solidFill>
                <a:latin typeface="Arial" charset="0"/>
              </a:rPr>
              <a:t>Brody-Flemings approximation (</a:t>
            </a:r>
            <a:r>
              <a:rPr lang="en-GB" sz="1800" i="1">
                <a:solidFill>
                  <a:srgbClr val="003399"/>
                </a:solidFill>
                <a:latin typeface="Arial" charset="0"/>
              </a:rPr>
              <a:t>local equilibrium between solid and liquid phases in two-phase zone</a:t>
            </a:r>
            <a:r>
              <a:rPr lang="en-GB" sz="2000">
                <a:solidFill>
                  <a:srgbClr val="003399"/>
                </a:solidFill>
                <a:latin typeface="Arial" charset="0"/>
              </a:rPr>
              <a:t>):</a:t>
            </a:r>
          </a:p>
          <a:p>
            <a:pPr lvl="1" algn="just">
              <a:lnSpc>
                <a:spcPct val="90000"/>
              </a:lnSpc>
            </a:pPr>
            <a:r>
              <a:rPr lang="en-GB" sz="1800">
                <a:latin typeface="Arial" charset="0"/>
              </a:rPr>
              <a:t> Justified and simplified for a relatively thin mushy zone</a:t>
            </a:r>
          </a:p>
          <a:p>
            <a:pPr lvl="1" algn="just">
              <a:lnSpc>
                <a:spcPct val="90000"/>
              </a:lnSpc>
            </a:pPr>
            <a:endParaRPr lang="en-GB" sz="1800">
              <a:latin typeface="Arial" charset="0"/>
            </a:endParaRPr>
          </a:p>
          <a:p>
            <a:pPr lvl="1" algn="just">
              <a:lnSpc>
                <a:spcPct val="90000"/>
              </a:lnSpc>
            </a:pPr>
            <a:endParaRPr lang="en-GB" sz="1800">
              <a:latin typeface="Arial" charset="0"/>
            </a:endParaRPr>
          </a:p>
          <a:p>
            <a:pPr lvl="1" algn="just">
              <a:lnSpc>
                <a:spcPct val="90000"/>
              </a:lnSpc>
            </a:pPr>
            <a:endParaRPr lang="en-GB" sz="1800">
              <a:latin typeface="Arial" charset="0"/>
            </a:endParaRPr>
          </a:p>
          <a:p>
            <a:pPr lvl="1" algn="just">
              <a:lnSpc>
                <a:spcPct val="90000"/>
              </a:lnSpc>
            </a:pPr>
            <a:endParaRPr lang="en-GB" sz="1800">
              <a:latin typeface="Arial" charset="0"/>
            </a:endParaRPr>
          </a:p>
          <a:p>
            <a:pPr lvl="1" algn="just">
              <a:lnSpc>
                <a:spcPct val="90000"/>
              </a:lnSpc>
            </a:pPr>
            <a:endParaRPr lang="en-GB" sz="1800">
              <a:latin typeface="Arial" charset="0"/>
            </a:endParaRPr>
          </a:p>
          <a:p>
            <a:pPr lvl="1" algn="just">
              <a:lnSpc>
                <a:spcPct val="90000"/>
              </a:lnSpc>
            </a:pPr>
            <a:endParaRPr lang="en-GB" sz="1800">
              <a:latin typeface="Arial" charset="0"/>
            </a:endParaRPr>
          </a:p>
          <a:p>
            <a:pPr lvl="1" algn="just">
              <a:lnSpc>
                <a:spcPct val="90000"/>
              </a:lnSpc>
            </a:pPr>
            <a:r>
              <a:rPr lang="en-GB" sz="1800">
                <a:latin typeface="Arial" charset="0"/>
              </a:rPr>
              <a:t>Supplied with flux matches at mushy zone interfaces</a:t>
            </a:r>
          </a:p>
          <a:p>
            <a:pPr lvl="1" algn="just">
              <a:lnSpc>
                <a:spcPct val="90000"/>
              </a:lnSpc>
            </a:pPr>
            <a:r>
              <a:rPr lang="en-GB" sz="1800">
                <a:latin typeface="Arial" charset="0"/>
              </a:rPr>
              <a:t>Solution:</a:t>
            </a:r>
          </a:p>
          <a:p>
            <a:pPr lvl="1" algn="just">
              <a:lnSpc>
                <a:spcPct val="90000"/>
              </a:lnSpc>
            </a:pPr>
            <a:endParaRPr lang="en-GB" sz="1800">
              <a:latin typeface="Arial" charset="0"/>
            </a:endParaRPr>
          </a:p>
          <a:p>
            <a:pPr lvl="1" algn="just">
              <a:lnSpc>
                <a:spcPct val="90000"/>
              </a:lnSpc>
            </a:pPr>
            <a:endParaRPr lang="en-GB" sz="1800">
              <a:latin typeface="Arial" charset="0"/>
            </a:endParaRPr>
          </a:p>
          <a:p>
            <a:pPr lvl="1" algn="just">
              <a:lnSpc>
                <a:spcPct val="90000"/>
              </a:lnSpc>
            </a:pPr>
            <a:r>
              <a:rPr lang="en-GB" sz="1800">
                <a:latin typeface="Arial" charset="0"/>
              </a:rPr>
              <a:t>corresponds to the Mullins-Sekerka criterion for plane front instability (i.e. completely self-consistent consideration)</a:t>
            </a:r>
          </a:p>
          <a:p>
            <a:pPr lvl="1" algn="just">
              <a:lnSpc>
                <a:spcPct val="90000"/>
              </a:lnSpc>
            </a:pPr>
            <a:r>
              <a:rPr lang="en-GB" sz="1800">
                <a:latin typeface="Arial" charset="0"/>
              </a:rPr>
              <a:t>Accepted for publication:  </a:t>
            </a:r>
            <a:r>
              <a:rPr lang="en-US" sz="1600" b="1" i="1"/>
              <a:t>Journal of Eng. Thermophysics</a:t>
            </a:r>
            <a:r>
              <a:rPr lang="en-US" sz="1600"/>
              <a:t> (2009)</a:t>
            </a:r>
            <a:r>
              <a:rPr lang="ru-RU" sz="1600"/>
              <a:t> </a:t>
            </a:r>
          </a:p>
        </p:txBody>
      </p:sp>
      <p:sp>
        <p:nvSpPr>
          <p:cNvPr id="287749" name="Rectangle 5"/>
          <p:cNvSpPr>
            <a:spLocks noChangeArrowheads="1"/>
          </p:cNvSpPr>
          <p:nvPr/>
        </p:nvSpPr>
        <p:spPr bwMode="auto">
          <a:xfrm>
            <a:off x="0" y="3200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graphicFrame>
        <p:nvGraphicFramePr>
          <p:cNvPr id="287748" name="Object 4"/>
          <p:cNvGraphicFramePr>
            <a:graphicFrameLocks noChangeAspect="1"/>
          </p:cNvGraphicFramePr>
          <p:nvPr/>
        </p:nvGraphicFramePr>
        <p:xfrm>
          <a:off x="1849438" y="2565400"/>
          <a:ext cx="4883150" cy="687388"/>
        </p:xfrm>
        <a:graphic>
          <a:graphicData uri="http://schemas.openxmlformats.org/presentationml/2006/ole">
            <mc:AlternateContent xmlns:mc="http://schemas.openxmlformats.org/markup-compatibility/2006">
              <mc:Choice xmlns:v="urn:schemas-microsoft-com:vml" Requires="v">
                <p:oleObj spid="_x0000_s287756" name="Формула" r:id="rId3" imgW="3251200" imgH="457200" progId="Equation.3">
                  <p:embed/>
                </p:oleObj>
              </mc:Choice>
              <mc:Fallback>
                <p:oleObj name="Формула" r:id="rId3" imgW="3251200" imgH="4572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49438" y="2565400"/>
                        <a:ext cx="4883150" cy="687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87751" name="Rectangle 7"/>
          <p:cNvSpPr>
            <a:spLocks noChangeArrowheads="1"/>
          </p:cNvSpPr>
          <p:nvPr/>
        </p:nvSpPr>
        <p:spPr bwMode="auto">
          <a:xfrm>
            <a:off x="0" y="32146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graphicFrame>
        <p:nvGraphicFramePr>
          <p:cNvPr id="287750" name="Object 6"/>
          <p:cNvGraphicFramePr>
            <a:graphicFrameLocks noChangeAspect="1"/>
          </p:cNvGraphicFramePr>
          <p:nvPr/>
        </p:nvGraphicFramePr>
        <p:xfrm>
          <a:off x="1895475" y="3209925"/>
          <a:ext cx="4908550" cy="650875"/>
        </p:xfrm>
        <a:graphic>
          <a:graphicData uri="http://schemas.openxmlformats.org/presentationml/2006/ole">
            <mc:AlternateContent xmlns:mc="http://schemas.openxmlformats.org/markup-compatibility/2006">
              <mc:Choice xmlns:v="urn:schemas-microsoft-com:vml" Requires="v">
                <p:oleObj spid="_x0000_s287757" name="Формула" r:id="rId5" imgW="3225800" imgH="431800" progId="Equation.3">
                  <p:embed/>
                </p:oleObj>
              </mc:Choice>
              <mc:Fallback>
                <p:oleObj name="Формула" r:id="rId5" imgW="3225800" imgH="431800"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95475" y="3209925"/>
                        <a:ext cx="4908550" cy="650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87753" name="Rectangle 9"/>
          <p:cNvSpPr>
            <a:spLocks noChangeArrowheads="1"/>
          </p:cNvSpPr>
          <p:nvPr/>
        </p:nvSpPr>
        <p:spPr bwMode="auto">
          <a:xfrm>
            <a:off x="0" y="33004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graphicFrame>
        <p:nvGraphicFramePr>
          <p:cNvPr id="287752" name="Object 8"/>
          <p:cNvGraphicFramePr>
            <a:graphicFrameLocks noChangeAspect="1"/>
          </p:cNvGraphicFramePr>
          <p:nvPr/>
        </p:nvGraphicFramePr>
        <p:xfrm>
          <a:off x="1941513" y="3860800"/>
          <a:ext cx="3278187" cy="381000"/>
        </p:xfrm>
        <a:graphic>
          <a:graphicData uri="http://schemas.openxmlformats.org/presentationml/2006/ole">
            <mc:AlternateContent xmlns:mc="http://schemas.openxmlformats.org/markup-compatibility/2006">
              <mc:Choice xmlns:v="urn:schemas-microsoft-com:vml" Requires="v">
                <p:oleObj spid="_x0000_s287758" name="Формула" r:id="rId7" imgW="2209800" imgH="254000" progId="Equation.3">
                  <p:embed/>
                </p:oleObj>
              </mc:Choice>
              <mc:Fallback>
                <p:oleObj name="Формула" r:id="rId7" imgW="2209800" imgH="254000" progId="Equation.3">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41513" y="3860800"/>
                        <a:ext cx="3278187"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87755" name="Rectangle 1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graphicFrame>
        <p:nvGraphicFramePr>
          <p:cNvPr id="287754" name="Object 10"/>
          <p:cNvGraphicFramePr>
            <a:graphicFrameLocks noChangeAspect="1"/>
          </p:cNvGraphicFramePr>
          <p:nvPr/>
        </p:nvGraphicFramePr>
        <p:xfrm>
          <a:off x="1908175" y="4797425"/>
          <a:ext cx="4033838" cy="798513"/>
        </p:xfrm>
        <a:graphic>
          <a:graphicData uri="http://schemas.openxmlformats.org/presentationml/2006/ole">
            <mc:AlternateContent xmlns:mc="http://schemas.openxmlformats.org/markup-compatibility/2006">
              <mc:Choice xmlns:v="urn:schemas-microsoft-com:vml" Requires="v">
                <p:oleObj spid="_x0000_s287759" name="Формула" r:id="rId9" imgW="2692080" imgH="533160" progId="Equation.3">
                  <p:embed/>
                </p:oleObj>
              </mc:Choice>
              <mc:Fallback>
                <p:oleObj name="Формула" r:id="rId9" imgW="2692080" imgH="533160" progId="Equation.3">
                  <p:embed/>
                  <p:pic>
                    <p:nvPicPr>
                      <p:cNvPr id="0" name="Object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908175" y="4797425"/>
                        <a:ext cx="4033838" cy="7985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liennummernplatzhalter 3"/>
          <p:cNvSpPr>
            <a:spLocks noGrp="1"/>
          </p:cNvSpPr>
          <p:nvPr>
            <p:ph type="sldNum" sz="quarter" idx="10"/>
          </p:nvPr>
        </p:nvSpPr>
        <p:spPr/>
        <p:txBody>
          <a:bodyPr/>
          <a:lstStyle/>
          <a:p>
            <a:fld id="{35C8279A-85FE-478B-ADB8-24977BDB8C6D}" type="slidenum">
              <a:rPr lang="ru-RU"/>
              <a:pPr/>
              <a:t>12</a:t>
            </a:fld>
            <a:endParaRPr lang="ru-RU"/>
          </a:p>
        </p:txBody>
      </p:sp>
      <p:sp>
        <p:nvSpPr>
          <p:cNvPr id="288770" name="Rectangle 2"/>
          <p:cNvSpPr>
            <a:spLocks noGrp="1" noChangeArrowheads="1"/>
          </p:cNvSpPr>
          <p:nvPr>
            <p:ph type="title"/>
          </p:nvPr>
        </p:nvSpPr>
        <p:spPr bwMode="auto">
          <a:xfrm>
            <a:off x="1692275" y="490538"/>
            <a:ext cx="5759450" cy="777875"/>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en-US" sz="2800" b="1">
                <a:solidFill>
                  <a:srgbClr val="A50021"/>
                </a:solidFill>
                <a:latin typeface="Arial" charset="0"/>
              </a:rPr>
              <a:t>Corrosion of SS walls</a:t>
            </a:r>
            <a:endParaRPr lang="ru-RU" sz="2800" b="1">
              <a:solidFill>
                <a:srgbClr val="A50021"/>
              </a:solidFill>
              <a:latin typeface="Arial" charset="0"/>
            </a:endParaRPr>
          </a:p>
        </p:txBody>
      </p:sp>
      <p:sp>
        <p:nvSpPr>
          <p:cNvPr id="288771" name="Rectangle 3"/>
          <p:cNvSpPr>
            <a:spLocks noGrp="1" noChangeArrowheads="1"/>
          </p:cNvSpPr>
          <p:nvPr>
            <p:ph type="body" idx="1"/>
          </p:nvPr>
        </p:nvSpPr>
        <p:spPr bwMode="auto">
          <a:xfrm>
            <a:off x="601663" y="1484313"/>
            <a:ext cx="4114800" cy="460375"/>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en-US" sz="2400">
                <a:solidFill>
                  <a:srgbClr val="A50021"/>
                </a:solidFill>
                <a:latin typeface="Arial" charset="0"/>
              </a:rPr>
              <a:t>Available SVECHA model</a:t>
            </a:r>
            <a:endParaRPr lang="ru-RU" sz="2400">
              <a:solidFill>
                <a:srgbClr val="A50021"/>
              </a:solidFill>
              <a:latin typeface="Arial" charset="0"/>
            </a:endParaRPr>
          </a:p>
        </p:txBody>
      </p:sp>
      <p:pic>
        <p:nvPicPr>
          <p:cNvPr id="288773"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4213" y="1989138"/>
            <a:ext cx="4103687" cy="202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8774" name="Picture 6" descr="stee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0" y="1628775"/>
            <a:ext cx="3960813" cy="300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8775" name="Text Box 7"/>
          <p:cNvSpPr txBox="1">
            <a:spLocks noChangeArrowheads="1"/>
          </p:cNvSpPr>
          <p:nvPr/>
        </p:nvSpPr>
        <p:spPr bwMode="auto">
          <a:xfrm>
            <a:off x="684213" y="4149725"/>
            <a:ext cx="388778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6700" indent="-266700" algn="l">
              <a:defRPr sz="2400">
                <a:solidFill>
                  <a:schemeClr val="tx1"/>
                </a:solidFill>
                <a:latin typeface="Times New Roman" pitchFamily="18" charset="0"/>
              </a:defRPr>
            </a:lvl1pPr>
            <a:lvl2pPr algn="l">
              <a:defRPr sz="2400">
                <a:solidFill>
                  <a:schemeClr val="tx1"/>
                </a:solidFill>
                <a:latin typeface="Times New Roman" pitchFamily="18" charset="0"/>
              </a:defRPr>
            </a:lvl2pPr>
            <a:lvl3pPr algn="l">
              <a:defRPr sz="2400">
                <a:solidFill>
                  <a:schemeClr val="tx1"/>
                </a:solidFill>
                <a:latin typeface="Times New Roman" pitchFamily="18" charset="0"/>
              </a:defRPr>
            </a:lvl3pPr>
            <a:lvl4pPr algn="l">
              <a:defRPr sz="2400">
                <a:solidFill>
                  <a:schemeClr val="tx1"/>
                </a:solidFill>
                <a:latin typeface="Times New Roman" pitchFamily="18" charset="0"/>
              </a:defRPr>
            </a:lvl4pPr>
            <a:lvl5pPr algn="l">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spcBef>
                <a:spcPct val="50000"/>
              </a:spcBef>
              <a:buFontTx/>
              <a:buChar char="•"/>
            </a:pPr>
            <a:r>
              <a:rPr lang="en-US" sz="2000">
                <a:latin typeface="Arial" charset="0"/>
              </a:rPr>
              <a:t>Parabolic correlation from KI tests (</a:t>
            </a:r>
            <a:r>
              <a:rPr lang="ru-RU" sz="2000">
                <a:latin typeface="Arial" charset="0"/>
              </a:rPr>
              <a:t>06Х18Н10Т </a:t>
            </a:r>
            <a:r>
              <a:rPr lang="en-US" sz="2000">
                <a:latin typeface="Arial" charset="0"/>
              </a:rPr>
              <a:t>steel)</a:t>
            </a:r>
            <a:endParaRPr lang="ru-RU" sz="2000">
              <a:latin typeface="Arial" charset="0"/>
            </a:endParaRPr>
          </a:p>
        </p:txBody>
      </p:sp>
      <p:sp>
        <p:nvSpPr>
          <p:cNvPr id="288776" name="Text Box 8"/>
          <p:cNvSpPr txBox="1">
            <a:spLocks noChangeArrowheads="1"/>
          </p:cNvSpPr>
          <p:nvPr/>
        </p:nvSpPr>
        <p:spPr bwMode="auto">
          <a:xfrm>
            <a:off x="611188" y="5013325"/>
            <a:ext cx="7921625" cy="146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65125" indent="-365125" algn="l">
              <a:defRPr sz="2400">
                <a:solidFill>
                  <a:schemeClr val="tx1"/>
                </a:solidFill>
                <a:latin typeface="Times New Roman" pitchFamily="18" charset="0"/>
              </a:defRPr>
            </a:lvl1pPr>
            <a:lvl2pPr marL="630238" algn="l">
              <a:defRPr sz="2400">
                <a:solidFill>
                  <a:schemeClr val="tx1"/>
                </a:solidFill>
                <a:latin typeface="Times New Roman" pitchFamily="18" charset="0"/>
              </a:defRPr>
            </a:lvl2pPr>
            <a:lvl3pPr algn="l">
              <a:defRPr sz="2400">
                <a:solidFill>
                  <a:schemeClr val="tx1"/>
                </a:solidFill>
                <a:latin typeface="Times New Roman" pitchFamily="18" charset="0"/>
              </a:defRPr>
            </a:lvl3pPr>
            <a:lvl4pPr algn="l">
              <a:defRPr sz="2400">
                <a:solidFill>
                  <a:schemeClr val="tx1"/>
                </a:solidFill>
                <a:latin typeface="Times New Roman" pitchFamily="18" charset="0"/>
              </a:defRPr>
            </a:lvl4pPr>
            <a:lvl5pPr algn="l">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spcBef>
                <a:spcPct val="50000"/>
              </a:spcBef>
              <a:buFontTx/>
              <a:buChar char="•"/>
            </a:pPr>
            <a:r>
              <a:rPr lang="en-US" sz="2000">
                <a:latin typeface="Arial" charset="0"/>
              </a:rPr>
              <a:t>To be modified using METCOR data for 15 Kh2NMFA steel</a:t>
            </a:r>
          </a:p>
          <a:p>
            <a:pPr>
              <a:spcBef>
                <a:spcPct val="50000"/>
              </a:spcBef>
              <a:buFontTx/>
              <a:buChar char="•"/>
            </a:pPr>
            <a:r>
              <a:rPr lang="en-US" sz="2000">
                <a:latin typeface="Arial" charset="0"/>
              </a:rPr>
              <a:t>“Oxygen starvation” regime:  </a:t>
            </a:r>
            <a:r>
              <a:rPr lang="en-US" sz="2000">
                <a:solidFill>
                  <a:srgbClr val="003399"/>
                </a:solidFill>
                <a:latin typeface="Arial" charset="0"/>
              </a:rPr>
              <a:t>oxygen flux </a:t>
            </a:r>
            <a:r>
              <a:rPr lang="en-US" sz="2000" i="1">
                <a:solidFill>
                  <a:srgbClr val="003399"/>
                </a:solidFill>
                <a:latin typeface="Arial" charset="0"/>
              </a:rPr>
              <a:t>J</a:t>
            </a:r>
            <a:r>
              <a:rPr lang="en-US" sz="2000" i="1" baseline="-25000">
                <a:solidFill>
                  <a:srgbClr val="003399"/>
                </a:solidFill>
                <a:latin typeface="Arial" charset="0"/>
              </a:rPr>
              <a:t>ox</a:t>
            </a:r>
            <a:r>
              <a:rPr lang="en-US" sz="2000" i="1">
                <a:solidFill>
                  <a:srgbClr val="003399"/>
                </a:solidFill>
                <a:latin typeface="Arial" charset="0"/>
              </a:rPr>
              <a:t> </a:t>
            </a:r>
            <a:r>
              <a:rPr lang="en-US" sz="2000">
                <a:solidFill>
                  <a:srgbClr val="003399"/>
                </a:solidFill>
                <a:latin typeface="Arial" charset="0"/>
              </a:rPr>
              <a:t>through the crust (above calculated) is rate controlling during relatively long period of interactions</a:t>
            </a:r>
            <a:endParaRPr lang="ru-RU" sz="2000">
              <a:solidFill>
                <a:srgbClr val="003399"/>
              </a:solidFill>
              <a:latin typeface="Arial"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E9CB49CD-44F3-4188-A968-FF88AEFE73B6}" type="slidenum">
              <a:rPr lang="ru-RU"/>
              <a:pPr/>
              <a:t>13</a:t>
            </a:fld>
            <a:endParaRPr lang="ru-RU"/>
          </a:p>
        </p:txBody>
      </p:sp>
      <p:sp>
        <p:nvSpPr>
          <p:cNvPr id="229378" name="Rectangle 2"/>
          <p:cNvSpPr>
            <a:spLocks noGrp="1" noChangeArrowheads="1"/>
          </p:cNvSpPr>
          <p:nvPr>
            <p:ph type="title"/>
          </p:nvPr>
        </p:nvSpPr>
        <p:spPr bwMode="auto">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en-US" b="1">
                <a:solidFill>
                  <a:srgbClr val="A50021"/>
                </a:solidFill>
                <a:latin typeface="Arial" charset="0"/>
              </a:rPr>
              <a:t>Conclusions</a:t>
            </a:r>
            <a:endParaRPr lang="ru-RU" b="1">
              <a:solidFill>
                <a:srgbClr val="A50021"/>
              </a:solidFill>
              <a:latin typeface="Arial" charset="0"/>
            </a:endParaRPr>
          </a:p>
        </p:txBody>
      </p:sp>
      <p:sp>
        <p:nvSpPr>
          <p:cNvPr id="229380" name="Rectangle 4"/>
          <p:cNvSpPr>
            <a:spLocks noGrp="1" noChangeArrowheads="1"/>
          </p:cNvSpPr>
          <p:nvPr>
            <p:ph type="body" idx="1"/>
          </p:nvPr>
        </p:nvSpPr>
        <p:spPr bwMode="auto">
          <a:xfrm>
            <a:off x="457200" y="1600200"/>
            <a:ext cx="8147050" cy="478155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indent="-258763" algn="just">
              <a:lnSpc>
                <a:spcPct val="90000"/>
              </a:lnSpc>
            </a:pPr>
            <a:r>
              <a:rPr lang="en-US" sz="2400">
                <a:solidFill>
                  <a:srgbClr val="003399"/>
                </a:solidFill>
                <a:latin typeface="Arial" charset="0"/>
              </a:rPr>
              <a:t>Task 1 of ISTC Project #3876 is under development in accordance with the Project Technical Schedule:</a:t>
            </a:r>
          </a:p>
          <a:p>
            <a:pPr marL="808038" lvl="1" algn="just">
              <a:lnSpc>
                <a:spcPct val="90000"/>
              </a:lnSpc>
            </a:pPr>
            <a:r>
              <a:rPr lang="en-US" sz="2000">
                <a:latin typeface="Arial" charset="0"/>
              </a:rPr>
              <a:t>The existing model for U-Zr-O melt oxidation was updated to the 2-d case corresponding to a more realistic geometry of molten pool in crucible tests; </a:t>
            </a:r>
          </a:p>
          <a:p>
            <a:pPr marL="808038" lvl="1" algn="just">
              <a:lnSpc>
                <a:spcPct val="90000"/>
              </a:lnSpc>
            </a:pPr>
            <a:r>
              <a:rPr lang="en-US" sz="2000">
                <a:latin typeface="Arial" charset="0"/>
              </a:rPr>
              <a:t>Main stages of corium/SS walls interactions were analysed, and new models of heat- and mass-exchange processes in steep temperature gradient and oxidation from melt were developed, including:</a:t>
            </a:r>
          </a:p>
          <a:p>
            <a:pPr marL="1216025" lvl="2" algn="just">
              <a:lnSpc>
                <a:spcPct val="90000"/>
              </a:lnSpc>
            </a:pPr>
            <a:r>
              <a:rPr lang="en-US" sz="1800">
                <a:latin typeface="Arial" charset="0"/>
              </a:rPr>
              <a:t>Crust growth and</a:t>
            </a:r>
            <a:r>
              <a:rPr lang="en-US"/>
              <a:t> </a:t>
            </a:r>
            <a:r>
              <a:rPr lang="en-US" sz="1800">
                <a:latin typeface="Arial" charset="0"/>
              </a:rPr>
              <a:t>conversion from mushy to solid crust;</a:t>
            </a:r>
          </a:p>
          <a:p>
            <a:pPr marL="1216025" lvl="2" algn="just">
              <a:lnSpc>
                <a:spcPct val="90000"/>
              </a:lnSpc>
            </a:pPr>
            <a:r>
              <a:rPr lang="en-US" sz="1800">
                <a:latin typeface="Arial" charset="0"/>
              </a:rPr>
              <a:t>Corrosion (oxidation) of SS owing to interaction with the crust, using METCOR data.</a:t>
            </a:r>
          </a:p>
          <a:p>
            <a:pPr marL="808038" lvl="1" algn="just">
              <a:lnSpc>
                <a:spcPct val="90000"/>
              </a:lnSpc>
            </a:pPr>
            <a:r>
              <a:rPr lang="en-US" sz="2000">
                <a:latin typeface="Arial" charset="0"/>
              </a:rPr>
              <a:t>The foreseen by the Project schedule FZK new crucible tests are under preparation</a:t>
            </a:r>
            <a:r>
              <a:rPr lang="en-US" sz="2400"/>
              <a:t> </a:t>
            </a:r>
            <a:endParaRPr lang="ru-RU" sz="240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9D29AE57-D836-4DF1-9284-7FCCD1602DD9}" type="slidenum">
              <a:rPr lang="ru-RU"/>
              <a:pPr/>
              <a:t>14</a:t>
            </a:fld>
            <a:endParaRPr lang="ru-RU"/>
          </a:p>
        </p:txBody>
      </p:sp>
      <p:sp>
        <p:nvSpPr>
          <p:cNvPr id="290818" name="Rectangle 2"/>
          <p:cNvSpPr>
            <a:spLocks noGrp="1" noChangeArrowheads="1"/>
          </p:cNvSpPr>
          <p:nvPr>
            <p:ph type="title"/>
          </p:nvPr>
        </p:nvSpPr>
        <p:spPr bwMode="auto">
          <a:xfrm>
            <a:off x="1685925" y="274638"/>
            <a:ext cx="5978525" cy="11430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en-US" sz="2800" b="1">
                <a:solidFill>
                  <a:srgbClr val="A50021"/>
                </a:solidFill>
                <a:latin typeface="Arial" charset="0"/>
              </a:rPr>
              <a:t>Task 2. Scope of Current</a:t>
            </a:r>
            <a:r>
              <a:rPr lang="ru-RU" sz="2800" b="1">
                <a:solidFill>
                  <a:srgbClr val="A50021"/>
                </a:solidFill>
                <a:latin typeface="Arial" charset="0"/>
              </a:rPr>
              <a:t> </a:t>
            </a:r>
            <a:r>
              <a:rPr lang="en-US" sz="2800" b="1">
                <a:solidFill>
                  <a:srgbClr val="A50021"/>
                </a:solidFill>
                <a:latin typeface="Arial" charset="0"/>
              </a:rPr>
              <a:t>Activities</a:t>
            </a:r>
            <a:endParaRPr lang="ru-RU" sz="2800" b="1">
              <a:solidFill>
                <a:srgbClr val="A50021"/>
              </a:solidFill>
              <a:latin typeface="Arial" charset="0"/>
            </a:endParaRPr>
          </a:p>
        </p:txBody>
      </p:sp>
      <p:sp>
        <p:nvSpPr>
          <p:cNvPr id="290819" name="Rectangle 3"/>
          <p:cNvSpPr>
            <a:spLocks noGrp="1" noChangeArrowheads="1"/>
          </p:cNvSpPr>
          <p:nvPr>
            <p:ph type="body" idx="1"/>
          </p:nvPr>
        </p:nvSpPr>
        <p:spPr bwMode="auto">
          <a:xfrm>
            <a:off x="762000" y="1600200"/>
            <a:ext cx="7762875" cy="4783138"/>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09600" indent="-609600">
              <a:buFont typeface="Monotype Sorts" pitchFamily="2" charset="2"/>
              <a:buNone/>
            </a:pPr>
            <a:r>
              <a:rPr lang="en-US" sz="2800" b="1">
                <a:solidFill>
                  <a:srgbClr val="003399"/>
                </a:solidFill>
                <a:latin typeface="Arial" charset="0"/>
              </a:rPr>
              <a:t>Task 2.1 (1 and 2 quarters)</a:t>
            </a:r>
          </a:p>
          <a:p>
            <a:pPr marL="609600" indent="-609600" algn="just"/>
            <a:r>
              <a:rPr lang="en-US" sz="2800"/>
              <a:t>Modernization of the existing code CONV, including into the code of:</a:t>
            </a:r>
          </a:p>
          <a:p>
            <a:pPr marL="990600" lvl="1" indent="-533400" algn="just">
              <a:buClr>
                <a:schemeClr val="tx1"/>
              </a:buClr>
              <a:buFont typeface="Wingdings" pitchFamily="2" charset="2"/>
              <a:buChar char="Ø"/>
            </a:pPr>
            <a:r>
              <a:rPr lang="en-US" sz="2400"/>
              <a:t>a new procedure for solving elliptical equations with boundary conditions of Neumann for the correction of pressure, and </a:t>
            </a:r>
          </a:p>
          <a:p>
            <a:pPr marL="990600" lvl="1" indent="-533400" algn="just">
              <a:buClr>
                <a:schemeClr val="tx1"/>
              </a:buClr>
              <a:buFont typeface="Wingdings" pitchFamily="2" charset="2"/>
              <a:buChar char="Ø"/>
            </a:pPr>
            <a:r>
              <a:rPr lang="en-US" sz="2400"/>
              <a:t>new developed computing scheme of the highest order accuracy for solving of equations system of Navier-Stokes</a:t>
            </a:r>
            <a:r>
              <a:rPr lang="ru-RU" sz="2400"/>
              <a:t> </a:t>
            </a:r>
            <a:endParaRPr lang="en-US" sz="2400"/>
          </a:p>
          <a:p>
            <a:pPr marL="1371600" lvl="2" indent="-457200"/>
            <a:r>
              <a:rPr lang="en-US" sz="2000"/>
              <a:t>Preliminary results by parallelization of  CONV code.</a:t>
            </a:r>
            <a:endParaRPr lang="ru-RU" sz="200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192B7A01-3269-42FB-9CCA-58BE98C4EFA1}" type="slidenum">
              <a:rPr lang="ru-RU"/>
              <a:pPr/>
              <a:t>15</a:t>
            </a:fld>
            <a:endParaRPr lang="ru-RU"/>
          </a:p>
        </p:txBody>
      </p:sp>
      <p:sp>
        <p:nvSpPr>
          <p:cNvPr id="292866" name="Rectangle 2"/>
          <p:cNvSpPr>
            <a:spLocks noGrp="1" noChangeArrowheads="1"/>
          </p:cNvSpPr>
          <p:nvPr>
            <p:ph type="title"/>
          </p:nvPr>
        </p:nvSpPr>
        <p:spPr bwMode="auto">
          <a:xfrm>
            <a:off x="1476375" y="549275"/>
            <a:ext cx="6191250" cy="777875"/>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en-US" sz="2800" b="1">
                <a:solidFill>
                  <a:srgbClr val="A50021"/>
                </a:solidFill>
                <a:latin typeface="Arial" charset="0"/>
              </a:rPr>
              <a:t>Modernization of CONV code</a:t>
            </a:r>
            <a:endParaRPr lang="ru-RU" sz="2800" b="1">
              <a:solidFill>
                <a:srgbClr val="A50021"/>
              </a:solidFill>
              <a:latin typeface="Arial" charset="0"/>
            </a:endParaRPr>
          </a:p>
        </p:txBody>
      </p:sp>
      <p:sp>
        <p:nvSpPr>
          <p:cNvPr id="292867" name="Rectangle 3"/>
          <p:cNvSpPr>
            <a:spLocks noGrp="1" noChangeArrowheads="1"/>
          </p:cNvSpPr>
          <p:nvPr>
            <p:ph type="body" idx="1"/>
          </p:nvPr>
        </p:nvSpPr>
        <p:spPr bwMode="auto">
          <a:xfrm>
            <a:off x="800100" y="1600200"/>
            <a:ext cx="7696200" cy="4525963"/>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nSpc>
                <a:spcPct val="80000"/>
              </a:lnSpc>
            </a:pPr>
            <a:r>
              <a:rPr lang="en-US" sz="2000"/>
              <a:t>Preprocessing</a:t>
            </a:r>
          </a:p>
          <a:p>
            <a:pPr lvl="1">
              <a:lnSpc>
                <a:spcPct val="80000"/>
              </a:lnSpc>
            </a:pPr>
            <a:r>
              <a:rPr lang="en-US" sz="1800"/>
              <a:t>Connection with modern CAD systems</a:t>
            </a:r>
          </a:p>
          <a:p>
            <a:pPr lvl="1">
              <a:lnSpc>
                <a:spcPct val="80000"/>
              </a:lnSpc>
            </a:pPr>
            <a:r>
              <a:rPr lang="en-US" sz="1800"/>
              <a:t>Immersed boundaries methods </a:t>
            </a:r>
          </a:p>
          <a:p>
            <a:pPr>
              <a:lnSpc>
                <a:spcPct val="80000"/>
              </a:lnSpc>
            </a:pPr>
            <a:r>
              <a:rPr lang="en-US" sz="2000"/>
              <a:t>Methods</a:t>
            </a:r>
          </a:p>
          <a:p>
            <a:pPr lvl="1">
              <a:lnSpc>
                <a:spcPct val="80000"/>
              </a:lnSpc>
            </a:pPr>
            <a:r>
              <a:rPr lang="en-US" sz="1800"/>
              <a:t>A new procedure for solving elliptical equations for pressure correction:</a:t>
            </a:r>
          </a:p>
          <a:p>
            <a:pPr lvl="2">
              <a:lnSpc>
                <a:spcPct val="80000"/>
              </a:lnSpc>
            </a:pPr>
            <a:r>
              <a:rPr lang="en-US" sz="1600"/>
              <a:t>New iterative FFT solver for solving of the selfadjoint and self-consistent grid elliptic problem for pressure </a:t>
            </a:r>
          </a:p>
          <a:p>
            <a:pPr lvl="2">
              <a:lnSpc>
                <a:spcPct val="80000"/>
              </a:lnSpc>
            </a:pPr>
            <a:r>
              <a:rPr lang="en-US" sz="1600"/>
              <a:t>The Richardson iterative method with Chebyshev’s set of parameters using preconditioner FFT solver for Laplace’s operator </a:t>
            </a:r>
          </a:p>
          <a:p>
            <a:pPr lvl="1">
              <a:lnSpc>
                <a:spcPct val="80000"/>
              </a:lnSpc>
            </a:pPr>
            <a:r>
              <a:rPr lang="en-US" sz="1800"/>
              <a:t>A new developed numerical scheme of the highest order of accuracy for solving of Navier-Stokes equations</a:t>
            </a:r>
          </a:p>
          <a:p>
            <a:pPr lvl="1">
              <a:lnSpc>
                <a:spcPct val="80000"/>
              </a:lnSpc>
            </a:pPr>
            <a:r>
              <a:rPr lang="en-US" sz="1800"/>
              <a:t>Algorithms with small scheme diffusion</a:t>
            </a:r>
            <a:r>
              <a:rPr lang="ru-RU" sz="1800"/>
              <a:t> </a:t>
            </a:r>
            <a:endParaRPr lang="en-US" sz="1800"/>
          </a:p>
          <a:p>
            <a:pPr lvl="1">
              <a:lnSpc>
                <a:spcPct val="80000"/>
              </a:lnSpc>
            </a:pPr>
            <a:r>
              <a:rPr lang="en-US" sz="1800"/>
              <a:t>Non-dissipative conditionally monotonic difference</a:t>
            </a:r>
            <a:r>
              <a:rPr lang="ru-RU" sz="1800"/>
              <a:t> </a:t>
            </a:r>
            <a:r>
              <a:rPr lang="en-US" sz="1800"/>
              <a:t>scheme</a:t>
            </a:r>
            <a:r>
              <a:rPr lang="ru-RU" sz="1800"/>
              <a:t> </a:t>
            </a:r>
            <a:r>
              <a:rPr lang="en-US" sz="1800"/>
              <a:t>for solving of an advection equation</a:t>
            </a:r>
          </a:p>
          <a:p>
            <a:pPr>
              <a:lnSpc>
                <a:spcPct val="80000"/>
              </a:lnSpc>
            </a:pPr>
            <a:r>
              <a:rPr lang="en-US" sz="2000"/>
              <a:t>Postprocessing</a:t>
            </a:r>
          </a:p>
          <a:p>
            <a:pPr lvl="1">
              <a:lnSpc>
                <a:spcPct val="80000"/>
              </a:lnSpc>
            </a:pPr>
            <a:r>
              <a:rPr lang="en-US" sz="1800"/>
              <a:t>temporary characteristics and multidimensional fields for velocity, pressure, temperature in format (*.dat) for  TECHPLOT</a:t>
            </a:r>
          </a:p>
          <a:p>
            <a:pPr lvl="1">
              <a:lnSpc>
                <a:spcPct val="80000"/>
              </a:lnSpc>
            </a:pPr>
            <a:r>
              <a:rPr lang="en-US" sz="1800"/>
              <a:t>Calculation of heat flux fields at the curvilinear surfaces</a:t>
            </a:r>
            <a:endParaRPr lang="ru-RU" sz="180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liennummernplatzhalter 4"/>
          <p:cNvSpPr>
            <a:spLocks noGrp="1"/>
          </p:cNvSpPr>
          <p:nvPr>
            <p:ph type="sldNum" sz="quarter" idx="10"/>
          </p:nvPr>
        </p:nvSpPr>
        <p:spPr/>
        <p:txBody>
          <a:bodyPr/>
          <a:lstStyle/>
          <a:p>
            <a:fld id="{1906F600-0D17-49B3-B697-D21F2B3A6BC4}" type="slidenum">
              <a:rPr lang="ru-RU"/>
              <a:pPr/>
              <a:t>16</a:t>
            </a:fld>
            <a:endParaRPr lang="ru-RU"/>
          </a:p>
        </p:txBody>
      </p:sp>
      <p:sp>
        <p:nvSpPr>
          <p:cNvPr id="295938" name="Rectangle 2"/>
          <p:cNvSpPr>
            <a:spLocks noGrp="1" noChangeArrowheads="1"/>
          </p:cNvSpPr>
          <p:nvPr>
            <p:ph type="title"/>
          </p:nvPr>
        </p:nvSpPr>
        <p:spPr bwMode="auto">
          <a:xfrm>
            <a:off x="1403350" y="44450"/>
            <a:ext cx="6337300" cy="11430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en-US" sz="2400" b="1">
                <a:solidFill>
                  <a:srgbClr val="A50021"/>
                </a:solidFill>
                <a:latin typeface="Arial" charset="0"/>
              </a:rPr>
              <a:t>Non-dissipative conditionally monotonic </a:t>
            </a:r>
            <a:br>
              <a:rPr lang="en-US" sz="2400" b="1">
                <a:solidFill>
                  <a:srgbClr val="A50021"/>
                </a:solidFill>
                <a:latin typeface="Arial" charset="0"/>
              </a:rPr>
            </a:br>
            <a:r>
              <a:rPr lang="en-US" sz="2400" b="1">
                <a:solidFill>
                  <a:srgbClr val="A50021"/>
                </a:solidFill>
                <a:latin typeface="Arial" charset="0"/>
              </a:rPr>
              <a:t>difference</a:t>
            </a:r>
            <a:r>
              <a:rPr lang="ru-RU" sz="2400" b="1">
                <a:solidFill>
                  <a:srgbClr val="A50021"/>
                </a:solidFill>
                <a:latin typeface="Arial" charset="0"/>
              </a:rPr>
              <a:t> </a:t>
            </a:r>
            <a:r>
              <a:rPr lang="en-US" sz="2400" b="1">
                <a:solidFill>
                  <a:srgbClr val="A50021"/>
                </a:solidFill>
                <a:latin typeface="Arial" charset="0"/>
              </a:rPr>
              <a:t>scheme</a:t>
            </a:r>
            <a:r>
              <a:rPr lang="ru-RU" sz="2400" b="1">
                <a:solidFill>
                  <a:srgbClr val="A50021"/>
                </a:solidFill>
                <a:latin typeface="Arial" charset="0"/>
              </a:rPr>
              <a:t> </a:t>
            </a:r>
            <a:r>
              <a:rPr lang="en-US" sz="2400" b="1">
                <a:solidFill>
                  <a:srgbClr val="A50021"/>
                </a:solidFill>
                <a:latin typeface="Arial" charset="0"/>
              </a:rPr>
              <a:t/>
            </a:r>
            <a:br>
              <a:rPr lang="en-US" sz="2400" b="1">
                <a:solidFill>
                  <a:srgbClr val="A50021"/>
                </a:solidFill>
                <a:latin typeface="Arial" charset="0"/>
              </a:rPr>
            </a:br>
            <a:r>
              <a:rPr lang="en-US" sz="2400" b="1">
                <a:solidFill>
                  <a:srgbClr val="A50021"/>
                </a:solidFill>
                <a:latin typeface="Arial" charset="0"/>
              </a:rPr>
              <a:t>for solving of advection equation</a:t>
            </a:r>
            <a:endParaRPr lang="ru-RU" sz="2400" b="1">
              <a:solidFill>
                <a:srgbClr val="A50021"/>
              </a:solidFill>
              <a:latin typeface="Arial" charset="0"/>
            </a:endParaRPr>
          </a:p>
        </p:txBody>
      </p:sp>
      <p:pic>
        <p:nvPicPr>
          <p:cNvPr id="295939" name="Picture 3" descr="R0-1"/>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4572000" y="3068638"/>
            <a:ext cx="4038600" cy="3013075"/>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95941" name="Text Box 5"/>
          <p:cNvSpPr txBox="1">
            <a:spLocks noChangeArrowheads="1"/>
          </p:cNvSpPr>
          <p:nvPr/>
        </p:nvSpPr>
        <p:spPr bwMode="auto">
          <a:xfrm>
            <a:off x="5724525" y="1901825"/>
            <a:ext cx="1943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sz="1800"/>
              <a:t>Dissipative surface</a:t>
            </a:r>
            <a:endParaRPr lang="ru-RU" sz="1800"/>
          </a:p>
        </p:txBody>
      </p:sp>
      <p:sp>
        <p:nvSpPr>
          <p:cNvPr id="295942" name="Text Box 6"/>
          <p:cNvSpPr txBox="1">
            <a:spLocks noChangeArrowheads="1"/>
          </p:cNvSpPr>
          <p:nvPr/>
        </p:nvSpPr>
        <p:spPr bwMode="auto">
          <a:xfrm>
            <a:off x="4859338" y="6021388"/>
            <a:ext cx="34956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400"/>
              <a:t>R- Courant number</a:t>
            </a:r>
            <a:r>
              <a:rPr lang="ru-RU" sz="1400"/>
              <a:t>; </a:t>
            </a:r>
            <a:r>
              <a:rPr lang="en-US" sz="1400"/>
              <a:t>H- wave number; </a:t>
            </a:r>
            <a:endParaRPr lang="ru-RU" sz="1400"/>
          </a:p>
        </p:txBody>
      </p:sp>
      <p:sp>
        <p:nvSpPr>
          <p:cNvPr id="295943" name="Rectangle 7"/>
          <p:cNvSpPr>
            <a:spLocks noChangeArrowheads="1"/>
          </p:cNvSpPr>
          <p:nvPr/>
        </p:nvSpPr>
        <p:spPr bwMode="auto">
          <a:xfrm>
            <a:off x="0" y="33337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pic>
        <p:nvPicPr>
          <p:cNvPr id="295945" name="Picture 9" descr="3d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35075" y="3444875"/>
            <a:ext cx="3152775" cy="272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95946" name="Text Box 10"/>
          <p:cNvSpPr txBox="1">
            <a:spLocks noChangeArrowheads="1"/>
          </p:cNvSpPr>
          <p:nvPr/>
        </p:nvSpPr>
        <p:spPr bwMode="auto">
          <a:xfrm>
            <a:off x="755650" y="1557338"/>
            <a:ext cx="3876675" cy="1924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defRPr sz="2400">
                <a:solidFill>
                  <a:schemeClr val="tx1"/>
                </a:solidFill>
                <a:latin typeface="Times New Roman" pitchFamily="18" charset="0"/>
              </a:defRPr>
            </a:lvl1pPr>
            <a:lvl2pPr marL="179388" algn="l">
              <a:defRPr sz="2400">
                <a:solidFill>
                  <a:schemeClr val="tx1"/>
                </a:solidFill>
                <a:latin typeface="Times New Roman" pitchFamily="18" charset="0"/>
              </a:defRPr>
            </a:lvl2pPr>
            <a:lvl3pPr algn="l">
              <a:defRPr sz="2400">
                <a:solidFill>
                  <a:schemeClr val="tx1"/>
                </a:solidFill>
                <a:latin typeface="Times New Roman" pitchFamily="18" charset="0"/>
              </a:defRPr>
            </a:lvl3pPr>
            <a:lvl4pPr algn="l">
              <a:defRPr sz="2400">
                <a:solidFill>
                  <a:schemeClr val="tx1"/>
                </a:solidFill>
                <a:latin typeface="Times New Roman" pitchFamily="18" charset="0"/>
              </a:defRPr>
            </a:lvl4pPr>
            <a:lvl5pPr algn="l">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lgn="just" eaLnBrk="1" hangingPunct="1"/>
            <a:r>
              <a:rPr lang="en-US" sz="1800"/>
              <a:t>Natural convection Ra=10</a:t>
            </a:r>
            <a:r>
              <a:rPr lang="en-US" sz="1800" baseline="30000"/>
              <a:t>12</a:t>
            </a:r>
          </a:p>
          <a:p>
            <a:pPr algn="just" eaLnBrk="1" hangingPunct="1"/>
            <a:endParaRPr lang="en-US" sz="1800" baseline="30000"/>
          </a:p>
          <a:p>
            <a:pPr algn="just"/>
            <a:r>
              <a:rPr lang="en-US" sz="1600"/>
              <a:t>Algorithms with small scheme diffusion</a:t>
            </a:r>
            <a:r>
              <a:rPr lang="ru-RU" sz="1600"/>
              <a:t> </a:t>
            </a:r>
            <a:endParaRPr lang="en-US" sz="1600"/>
          </a:p>
          <a:p>
            <a:pPr algn="just"/>
            <a:r>
              <a:rPr lang="en-US" sz="1600"/>
              <a:t>Non-dissipative conditionally monotonic difference</a:t>
            </a:r>
            <a:r>
              <a:rPr lang="ru-RU" sz="1600"/>
              <a:t> </a:t>
            </a:r>
            <a:r>
              <a:rPr lang="en-US" sz="1600"/>
              <a:t>scheme</a:t>
            </a:r>
            <a:r>
              <a:rPr lang="ru-RU" sz="1600"/>
              <a:t> </a:t>
            </a:r>
            <a:r>
              <a:rPr lang="en-US" sz="1600"/>
              <a:t>for solving of advection problem near upper boundary with high accuracy </a:t>
            </a:r>
            <a:endParaRPr lang="en-US" sz="800"/>
          </a:p>
          <a:p>
            <a:pPr algn="ctr" eaLnBrk="1" hangingPunct="1"/>
            <a:endParaRPr lang="en-US" sz="100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oliennummernplatzhalter 5"/>
          <p:cNvSpPr>
            <a:spLocks noGrp="1"/>
          </p:cNvSpPr>
          <p:nvPr>
            <p:ph type="sldNum" sz="quarter" idx="10"/>
          </p:nvPr>
        </p:nvSpPr>
        <p:spPr/>
        <p:txBody>
          <a:bodyPr/>
          <a:lstStyle/>
          <a:p>
            <a:fld id="{B5BAAFCD-5861-4402-95AF-993A4E593D83}" type="slidenum">
              <a:rPr lang="ru-RU"/>
              <a:pPr/>
              <a:t>17</a:t>
            </a:fld>
            <a:endParaRPr lang="ru-RU"/>
          </a:p>
        </p:txBody>
      </p:sp>
      <p:sp>
        <p:nvSpPr>
          <p:cNvPr id="301058" name="Rectangle 2"/>
          <p:cNvSpPr>
            <a:spLocks noGrp="1" noChangeArrowheads="1"/>
          </p:cNvSpPr>
          <p:nvPr>
            <p:ph type="title"/>
          </p:nvPr>
        </p:nvSpPr>
        <p:spPr bwMode="auto">
          <a:xfrm>
            <a:off x="1711325" y="274638"/>
            <a:ext cx="5953125" cy="963612"/>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en-US" sz="2800" b="1">
                <a:solidFill>
                  <a:srgbClr val="A50021"/>
                </a:solidFill>
                <a:latin typeface="Arial" charset="0"/>
              </a:rPr>
              <a:t>Choice of Optimum </a:t>
            </a:r>
            <a:br>
              <a:rPr lang="en-US" sz="2800" b="1">
                <a:solidFill>
                  <a:srgbClr val="A50021"/>
                </a:solidFill>
                <a:latin typeface="Arial" charset="0"/>
              </a:rPr>
            </a:br>
            <a:r>
              <a:rPr lang="en-US" sz="2800" b="1">
                <a:solidFill>
                  <a:srgbClr val="A50021"/>
                </a:solidFill>
                <a:latin typeface="Arial" charset="0"/>
              </a:rPr>
              <a:t>Turbulence Model</a:t>
            </a:r>
            <a:endParaRPr lang="ru-RU" sz="2800" b="1">
              <a:solidFill>
                <a:srgbClr val="A50021"/>
              </a:solidFill>
              <a:latin typeface="Arial" charset="0"/>
            </a:endParaRPr>
          </a:p>
        </p:txBody>
      </p:sp>
      <p:sp>
        <p:nvSpPr>
          <p:cNvPr id="301059" name="Rectangle 3"/>
          <p:cNvSpPr>
            <a:spLocks noGrp="1" noChangeArrowheads="1"/>
          </p:cNvSpPr>
          <p:nvPr>
            <p:ph type="body" sz="half" idx="1"/>
          </p:nvPr>
        </p:nvSpPr>
        <p:spPr bwMode="auto">
          <a:xfrm>
            <a:off x="349250" y="1582738"/>
            <a:ext cx="2206625" cy="4649787"/>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en-US" sz="1800" b="1"/>
              <a:t>Quasi DNS approach</a:t>
            </a:r>
            <a:endParaRPr lang="ru-RU" sz="1800" b="1"/>
          </a:p>
          <a:p>
            <a:endParaRPr lang="en-US" sz="2000" b="1"/>
          </a:p>
          <a:p>
            <a:r>
              <a:rPr lang="ru-RU" sz="1800" b="1"/>
              <a:t>Approximatin</a:t>
            </a:r>
            <a:r>
              <a:rPr lang="en-US" sz="1800" b="1"/>
              <a:t>g turbulence </a:t>
            </a:r>
            <a:r>
              <a:rPr lang="ru-RU" sz="1800" b="1"/>
              <a:t>model </a:t>
            </a:r>
            <a:endParaRPr lang="en-US" sz="1800" b="1"/>
          </a:p>
          <a:p>
            <a:endParaRPr lang="ru-RU" sz="1800" b="1"/>
          </a:p>
          <a:p>
            <a:endParaRPr lang="en-US" sz="2800" b="1"/>
          </a:p>
          <a:p>
            <a:endParaRPr lang="en-US" sz="2800" b="1"/>
          </a:p>
          <a:p>
            <a:endParaRPr lang="en-US" sz="2800" b="1"/>
          </a:p>
          <a:p>
            <a:endParaRPr lang="en-US" sz="2800" b="1"/>
          </a:p>
          <a:p>
            <a:r>
              <a:rPr lang="en-US" sz="2000" b="1"/>
              <a:t>k-e model</a:t>
            </a:r>
            <a:endParaRPr lang="ru-RU" sz="2000" b="1"/>
          </a:p>
          <a:p>
            <a:endParaRPr lang="ru-RU" sz="2000" b="1"/>
          </a:p>
          <a:p>
            <a:endParaRPr lang="ru-RU" sz="2800" b="1"/>
          </a:p>
          <a:p>
            <a:endParaRPr lang="en-US" sz="2800" b="1"/>
          </a:p>
          <a:p>
            <a:endParaRPr lang="ru-RU" sz="2800" b="1"/>
          </a:p>
          <a:p>
            <a:endParaRPr lang="ru-RU" sz="2800" b="1"/>
          </a:p>
          <a:p>
            <a:endParaRPr lang="ru-RU" sz="2800" b="1"/>
          </a:p>
          <a:p>
            <a:endParaRPr lang="ru-RU" sz="2800" b="1"/>
          </a:p>
          <a:p>
            <a:endParaRPr lang="ru-RU" sz="2800" b="1"/>
          </a:p>
        </p:txBody>
      </p:sp>
      <p:graphicFrame>
        <p:nvGraphicFramePr>
          <p:cNvPr id="301060" name="Object 4"/>
          <p:cNvGraphicFramePr>
            <a:graphicFrameLocks noGrp="1" noChangeAspect="1"/>
          </p:cNvGraphicFramePr>
          <p:nvPr>
            <p:ph sz="quarter" idx="2"/>
          </p:nvPr>
        </p:nvGraphicFramePr>
        <p:xfrm>
          <a:off x="3348038" y="2492375"/>
          <a:ext cx="3943350" cy="641350"/>
        </p:xfrm>
        <a:graphic>
          <a:graphicData uri="http://schemas.openxmlformats.org/presentationml/2006/ole">
            <mc:AlternateContent xmlns:mc="http://schemas.openxmlformats.org/markup-compatibility/2006">
              <mc:Choice xmlns:v="urn:schemas-microsoft-com:vml" Requires="v">
                <p:oleObj spid="_x0000_s301068" name="Equation" r:id="rId3" imgW="2971800" imgH="482400" progId="Equation.DSMT4">
                  <p:embed/>
                </p:oleObj>
              </mc:Choice>
              <mc:Fallback>
                <p:oleObj name="Equation" r:id="rId3" imgW="2971800" imgH="482400" progId="Equation.DSMT4">
                  <p:embed/>
                  <p:pic>
                    <p:nvPicPr>
                      <p:cNvPr id="0" name="Object 4"/>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48038" y="2492375"/>
                        <a:ext cx="39433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1061" name="Text Box 5"/>
          <p:cNvSpPr txBox="1">
            <a:spLocks noChangeArrowheads="1"/>
          </p:cNvSpPr>
          <p:nvPr/>
        </p:nvSpPr>
        <p:spPr bwMode="auto">
          <a:xfrm>
            <a:off x="5435600" y="3068638"/>
            <a:ext cx="3360738" cy="145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lvl="1" algn="l"/>
            <a:r>
              <a:rPr lang="ru-RU" sz="1600" i="1">
                <a:sym typeface="Symbol" pitchFamily="18" charset="2"/>
              </a:rPr>
              <a:t></a:t>
            </a:r>
            <a:r>
              <a:rPr lang="ru-RU" sz="1400" i="1" baseline="30000">
                <a:sym typeface="Symbol" pitchFamily="18" charset="2"/>
              </a:rPr>
              <a:t>T</a:t>
            </a:r>
            <a:r>
              <a:rPr lang="ru-RU" sz="1600">
                <a:sym typeface="Symbol" pitchFamily="18" charset="2"/>
              </a:rPr>
              <a:t>- </a:t>
            </a:r>
            <a:r>
              <a:rPr lang="en-US" sz="1600">
                <a:sym typeface="Symbol" pitchFamily="18" charset="2"/>
              </a:rPr>
              <a:t>turbulence viscosity</a:t>
            </a:r>
            <a:endParaRPr lang="ru-RU" sz="1600">
              <a:sym typeface="Symbol" pitchFamily="18" charset="2"/>
            </a:endParaRPr>
          </a:p>
          <a:p>
            <a:pPr lvl="1" algn="l"/>
            <a:r>
              <a:rPr lang="en-US" sz="1600">
                <a:sym typeface="Symbol" pitchFamily="18" charset="2"/>
              </a:rPr>
              <a:t>Re</a:t>
            </a:r>
            <a:r>
              <a:rPr lang="en-US" sz="1200" i="1">
                <a:sym typeface="Symbol" pitchFamily="18" charset="2"/>
              </a:rPr>
              <a:t>loc</a:t>
            </a:r>
            <a:r>
              <a:rPr lang="en-US" sz="1600">
                <a:sym typeface="Symbol" pitchFamily="18" charset="2"/>
              </a:rPr>
              <a:t> -local Reynolds number</a:t>
            </a:r>
            <a:r>
              <a:rPr lang="ru-RU" sz="1600">
                <a:sym typeface="Symbol" pitchFamily="18" charset="2"/>
              </a:rPr>
              <a:t> </a:t>
            </a:r>
          </a:p>
          <a:p>
            <a:pPr lvl="1" algn="l"/>
            <a:r>
              <a:rPr lang="en-US" sz="1600">
                <a:sym typeface="Symbol" pitchFamily="18" charset="2"/>
              </a:rPr>
              <a:t>Re</a:t>
            </a:r>
            <a:r>
              <a:rPr lang="en-US" sz="1200" i="1">
                <a:sym typeface="Symbol" pitchFamily="18" charset="2"/>
              </a:rPr>
              <a:t>crit</a:t>
            </a:r>
            <a:r>
              <a:rPr lang="en-US" sz="1600">
                <a:sym typeface="Symbol" pitchFamily="18" charset="2"/>
              </a:rPr>
              <a:t>-  critical Reynolds number</a:t>
            </a:r>
            <a:r>
              <a:rPr lang="ru-RU" sz="1600">
                <a:sym typeface="Symbol" pitchFamily="18" charset="2"/>
              </a:rPr>
              <a:t> </a:t>
            </a:r>
          </a:p>
          <a:p>
            <a:pPr lvl="1" algn="l"/>
            <a:r>
              <a:rPr lang="en-US" sz="1600">
                <a:sym typeface="Symbol" pitchFamily="18" charset="2"/>
              </a:rPr>
              <a:t>Ra- Rayleigh number</a:t>
            </a:r>
            <a:endParaRPr lang="ru-RU" sz="1600">
              <a:sym typeface="Symbol" pitchFamily="18" charset="2"/>
            </a:endParaRPr>
          </a:p>
          <a:p>
            <a:pPr lvl="1" algn="l"/>
            <a:r>
              <a:rPr lang="ru-RU" sz="1600"/>
              <a:t>Pr</a:t>
            </a:r>
            <a:r>
              <a:rPr lang="ru-RU" sz="1000"/>
              <a:t>T</a:t>
            </a:r>
            <a:r>
              <a:rPr lang="ru-RU" sz="1600"/>
              <a:t>- turbulent Prandtl number</a:t>
            </a:r>
          </a:p>
          <a:p>
            <a:pPr algn="l"/>
            <a:endParaRPr lang="ru-RU" sz="900"/>
          </a:p>
        </p:txBody>
      </p:sp>
      <p:sp>
        <p:nvSpPr>
          <p:cNvPr id="301062" name="Text Box 6"/>
          <p:cNvSpPr txBox="1">
            <a:spLocks noChangeArrowheads="1"/>
          </p:cNvSpPr>
          <p:nvPr/>
        </p:nvSpPr>
        <p:spPr bwMode="auto">
          <a:xfrm>
            <a:off x="1042988" y="4508500"/>
            <a:ext cx="7567612" cy="992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lvl="1" algn="l" eaLnBrk="1" hangingPunct="1">
              <a:lnSpc>
                <a:spcPct val="90000"/>
              </a:lnSpc>
              <a:spcBef>
                <a:spcPct val="20000"/>
              </a:spcBef>
            </a:pPr>
            <a:r>
              <a:rPr lang="en-US" sz="1800" i="1"/>
              <a:t>f(</a:t>
            </a:r>
            <a:r>
              <a:rPr lang="en-US" sz="1800"/>
              <a:t>Ra) </a:t>
            </a:r>
            <a:r>
              <a:rPr lang="ru-RU" sz="1800"/>
              <a:t>- function </a:t>
            </a:r>
            <a:r>
              <a:rPr lang="en-US" sz="1800"/>
              <a:t>of </a:t>
            </a:r>
            <a:r>
              <a:rPr lang="ru-RU" sz="1800"/>
              <a:t>Rayleigh number</a:t>
            </a:r>
            <a:r>
              <a:rPr lang="en-US" sz="1800"/>
              <a:t>,</a:t>
            </a:r>
            <a:r>
              <a:rPr lang="ru-RU" sz="1800"/>
              <a:t> calibrated by numerical calculations of natural convection in а cavity with walls of different temperature.</a:t>
            </a:r>
            <a:endParaRPr lang="en-US" sz="1800"/>
          </a:p>
          <a:p>
            <a:pPr lvl="1" algn="l" eaLnBrk="1" hangingPunct="1">
              <a:lnSpc>
                <a:spcPct val="90000"/>
              </a:lnSpc>
              <a:spcBef>
                <a:spcPct val="20000"/>
              </a:spcBef>
            </a:pPr>
            <a:r>
              <a:rPr lang="en-US" sz="1800"/>
              <a:t>Ri -R</a:t>
            </a:r>
            <a:r>
              <a:rPr lang="ru-RU" sz="1800"/>
              <a:t>ichardson number</a:t>
            </a:r>
            <a:r>
              <a:rPr lang="en-US" sz="1800"/>
              <a:t>,</a:t>
            </a:r>
            <a:r>
              <a:rPr lang="ru-RU" sz="1800"/>
              <a:t> </a:t>
            </a:r>
            <a:r>
              <a:rPr lang="en-US" sz="1800"/>
              <a:t>estimated by P</a:t>
            </a:r>
            <a:r>
              <a:rPr lang="ru-RU" sz="1800"/>
              <a:t>rof. Kondratenko (IBRAE) 0.1</a:t>
            </a:r>
            <a:r>
              <a:rPr lang="ru-RU" sz="1800">
                <a:sym typeface="Symbol" pitchFamily="18" charset="2"/>
              </a:rPr>
              <a:t>1.</a:t>
            </a:r>
            <a:endParaRPr lang="ru-RU" sz="1800"/>
          </a:p>
          <a:p>
            <a:pPr lvl="1" algn="l" eaLnBrk="1" hangingPunct="1">
              <a:lnSpc>
                <a:spcPct val="90000"/>
              </a:lnSpc>
              <a:spcBef>
                <a:spcPct val="20000"/>
              </a:spcBef>
            </a:pPr>
            <a:endParaRPr lang="ru-RU" sz="600"/>
          </a:p>
        </p:txBody>
      </p:sp>
      <p:graphicFrame>
        <p:nvGraphicFramePr>
          <p:cNvPr id="301063" name="Object 7"/>
          <p:cNvGraphicFramePr>
            <a:graphicFrameLocks noGrp="1" noChangeAspect="1"/>
          </p:cNvGraphicFramePr>
          <p:nvPr>
            <p:ph sz="quarter" idx="3"/>
          </p:nvPr>
        </p:nvGraphicFramePr>
        <p:xfrm>
          <a:off x="1692275" y="3716338"/>
          <a:ext cx="4016375" cy="631825"/>
        </p:xfrm>
        <a:graphic>
          <a:graphicData uri="http://schemas.openxmlformats.org/presentationml/2006/ole">
            <mc:AlternateContent xmlns:mc="http://schemas.openxmlformats.org/markup-compatibility/2006">
              <mc:Choice xmlns:v="urn:schemas-microsoft-com:vml" Requires="v">
                <p:oleObj spid="_x0000_s301069" name="Equation" r:id="rId5" imgW="2908080" imgH="457200" progId="Equation.DSMT4">
                  <p:embed/>
                </p:oleObj>
              </mc:Choice>
              <mc:Fallback>
                <p:oleObj name="Equation" r:id="rId5" imgW="2908080" imgH="457200" progId="Equation.DSMT4">
                  <p:embed/>
                  <p:pic>
                    <p:nvPicPr>
                      <p:cNvPr id="0" name="Object 7"/>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92275" y="3716338"/>
                        <a:ext cx="4016375" cy="631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1064" name="Line 8"/>
          <p:cNvSpPr>
            <a:spLocks noChangeShapeType="1"/>
          </p:cNvSpPr>
          <p:nvPr/>
        </p:nvSpPr>
        <p:spPr bwMode="auto">
          <a:xfrm>
            <a:off x="914400" y="2466975"/>
            <a:ext cx="7315200" cy="0"/>
          </a:xfrm>
          <a:prstGeom prst="line">
            <a:avLst/>
          </a:prstGeom>
          <a:noFill/>
          <a:ln w="66675" cap="sq">
            <a:solidFill>
              <a:schemeClr va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01065" name="Line 9"/>
          <p:cNvSpPr>
            <a:spLocks noChangeShapeType="1"/>
          </p:cNvSpPr>
          <p:nvPr/>
        </p:nvSpPr>
        <p:spPr bwMode="auto">
          <a:xfrm>
            <a:off x="914400" y="5589588"/>
            <a:ext cx="7315200" cy="0"/>
          </a:xfrm>
          <a:prstGeom prst="line">
            <a:avLst/>
          </a:prstGeom>
          <a:noFill/>
          <a:ln w="66675" cap="sq">
            <a:solidFill>
              <a:srgbClr val="FF99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01066" name="Text Box 10"/>
          <p:cNvSpPr txBox="1">
            <a:spLocks noChangeArrowheads="1"/>
          </p:cNvSpPr>
          <p:nvPr/>
        </p:nvSpPr>
        <p:spPr bwMode="auto">
          <a:xfrm>
            <a:off x="2154238" y="1539875"/>
            <a:ext cx="48355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a:t>Large Eddy Simulation with explicit filtration</a:t>
            </a:r>
            <a:endParaRPr lang="ru-RU" sz="2000"/>
          </a:p>
        </p:txBody>
      </p:sp>
      <p:sp>
        <p:nvSpPr>
          <p:cNvPr id="301067" name="Text Box 11"/>
          <p:cNvSpPr txBox="1">
            <a:spLocks noChangeArrowheads="1"/>
          </p:cNvSpPr>
          <p:nvPr/>
        </p:nvSpPr>
        <p:spPr bwMode="auto">
          <a:xfrm>
            <a:off x="3136900" y="5695950"/>
            <a:ext cx="28717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a:t>In implementation process</a:t>
            </a:r>
            <a:endParaRPr lang="ru-RU" sz="200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liennummernplatzhalter 6"/>
          <p:cNvSpPr>
            <a:spLocks noGrp="1"/>
          </p:cNvSpPr>
          <p:nvPr>
            <p:ph type="sldNum" sz="quarter" idx="10"/>
          </p:nvPr>
        </p:nvSpPr>
        <p:spPr/>
        <p:txBody>
          <a:bodyPr/>
          <a:lstStyle/>
          <a:p>
            <a:fld id="{DD3C1756-7E8D-48D6-8381-848019A8D289}" type="slidenum">
              <a:rPr lang="ru-RU"/>
              <a:pPr/>
              <a:t>18</a:t>
            </a:fld>
            <a:endParaRPr lang="ru-RU"/>
          </a:p>
        </p:txBody>
      </p:sp>
      <p:sp>
        <p:nvSpPr>
          <p:cNvPr id="297986" name="Rectangle 2"/>
          <p:cNvSpPr>
            <a:spLocks noChangeArrowheads="1"/>
          </p:cNvSpPr>
          <p:nvPr>
            <p:ph type="title" sz="quarter"/>
          </p:nvPr>
        </p:nvSpPr>
        <p:spPr bwMode="auto">
          <a:xfrm>
            <a:off x="457200" y="115888"/>
            <a:ext cx="8229600" cy="1143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b="1">
                <a:solidFill>
                  <a:srgbClr val="A50021"/>
                </a:solidFill>
                <a:latin typeface="Arial" charset="0"/>
              </a:rPr>
              <a:t>New Analysis of Tests Performed under </a:t>
            </a:r>
            <a:br>
              <a:rPr lang="en-US" sz="2400" b="1">
                <a:solidFill>
                  <a:srgbClr val="A50021"/>
                </a:solidFill>
                <a:latin typeface="Arial" charset="0"/>
              </a:rPr>
            </a:br>
            <a:r>
              <a:rPr lang="en-US" sz="2400" b="1">
                <a:solidFill>
                  <a:srgbClr val="A50021"/>
                </a:solidFill>
                <a:latin typeface="Arial" charset="0"/>
              </a:rPr>
              <a:t>Similar to</a:t>
            </a:r>
            <a:r>
              <a:rPr lang="ru-RU" sz="2400" b="1">
                <a:solidFill>
                  <a:srgbClr val="A50021"/>
                </a:solidFill>
                <a:latin typeface="Arial" charset="0"/>
              </a:rPr>
              <a:t> LIVE</a:t>
            </a:r>
            <a:r>
              <a:rPr lang="en-US" sz="2400" b="1">
                <a:solidFill>
                  <a:srgbClr val="A50021"/>
                </a:solidFill>
                <a:latin typeface="Arial" charset="0"/>
              </a:rPr>
              <a:t> Conditions</a:t>
            </a:r>
            <a:br>
              <a:rPr lang="en-US" sz="2400" b="1">
                <a:solidFill>
                  <a:srgbClr val="A50021"/>
                </a:solidFill>
                <a:latin typeface="Arial" charset="0"/>
              </a:rPr>
            </a:br>
            <a:r>
              <a:rPr lang="en-US" sz="2000">
                <a:solidFill>
                  <a:srgbClr val="A50021"/>
                </a:solidFill>
                <a:latin typeface="Arial" charset="0"/>
              </a:rPr>
              <a:t>C</a:t>
            </a:r>
            <a:r>
              <a:rPr lang="ru-RU" sz="2000">
                <a:solidFill>
                  <a:srgbClr val="A50021"/>
                </a:solidFill>
                <a:latin typeface="Arial" charset="0"/>
              </a:rPr>
              <a:t>omparison of uniform </a:t>
            </a:r>
            <a:r>
              <a:rPr lang="en-US" sz="2000">
                <a:solidFill>
                  <a:srgbClr val="A50021"/>
                </a:solidFill>
                <a:latin typeface="Arial" charset="0"/>
              </a:rPr>
              <a:t>and </a:t>
            </a:r>
            <a:r>
              <a:rPr lang="ru-RU" sz="2000">
                <a:solidFill>
                  <a:srgbClr val="A50021"/>
                </a:solidFill>
                <a:latin typeface="Arial" charset="0"/>
              </a:rPr>
              <a:t>circular heat</a:t>
            </a:r>
            <a:r>
              <a:rPr lang="en-US" sz="2000">
                <a:solidFill>
                  <a:srgbClr val="A50021"/>
                </a:solidFill>
                <a:latin typeface="Arial" charset="0"/>
              </a:rPr>
              <a:t>ing</a:t>
            </a:r>
            <a:endParaRPr lang="ru-RU" sz="2000">
              <a:solidFill>
                <a:srgbClr val="A50021"/>
              </a:solidFill>
              <a:latin typeface="Arial" charset="0"/>
            </a:endParaRPr>
          </a:p>
        </p:txBody>
      </p:sp>
      <p:sp>
        <p:nvSpPr>
          <p:cNvPr id="297987" name="Text Box 3"/>
          <p:cNvSpPr txBox="1">
            <a:spLocks noChangeArrowheads="1"/>
          </p:cNvSpPr>
          <p:nvPr/>
        </p:nvSpPr>
        <p:spPr bwMode="auto">
          <a:xfrm>
            <a:off x="4572000" y="4565650"/>
            <a:ext cx="3829050" cy="1344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r>
              <a:rPr lang="en-US" sz="1600"/>
              <a:t>Nu vs Ra at different heating conditions:</a:t>
            </a:r>
          </a:p>
          <a:p>
            <a:pPr algn="l" eaLnBrk="1" hangingPunct="1"/>
            <a:r>
              <a:rPr lang="en-US" sz="1600"/>
              <a:t>Comparison with correlations (Proc. of Workshop on Large molten pool heat transfer, Grenoble, France, 1994)</a:t>
            </a:r>
            <a:r>
              <a:rPr lang="en-US" sz="1800"/>
              <a:t> </a:t>
            </a:r>
            <a:endParaRPr lang="ru-RU" sz="1800"/>
          </a:p>
          <a:p>
            <a:pPr algn="l" eaLnBrk="1" hangingPunct="1"/>
            <a:r>
              <a:rPr lang="en-US" sz="1600"/>
              <a:t>Calculations were expanded up to 10</a:t>
            </a:r>
            <a:r>
              <a:rPr lang="en-US" sz="1600" baseline="30000"/>
              <a:t>13</a:t>
            </a:r>
          </a:p>
        </p:txBody>
      </p:sp>
      <p:pic>
        <p:nvPicPr>
          <p:cNvPr id="297988" name="Picture 4" descr="GRAPH2-M"/>
          <p:cNvPicPr>
            <a:picLocks noGrp="1" noChangeAspect="1" noChangeArrowheads="1"/>
          </p:cNvPicPr>
          <p:nvPr>
            <p:ph sz="quarter" idx="2"/>
          </p:nvPr>
        </p:nvPicPr>
        <p:blipFill>
          <a:blip r:embed="rId2" cstate="print">
            <a:extLst>
              <a:ext uri="{28A0092B-C50C-407E-A947-70E740481C1C}">
                <a14:useLocalDpi xmlns:a14="http://schemas.microsoft.com/office/drawing/2010/main" val="0"/>
              </a:ext>
            </a:extLst>
          </a:blip>
          <a:srcRect/>
          <a:stretch>
            <a:fillRect/>
          </a:stretch>
        </p:blipFill>
        <p:spPr bwMode="auto">
          <a:xfrm>
            <a:off x="4291013" y="1647825"/>
            <a:ext cx="4113212" cy="2890838"/>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97989" name="Text Box 5"/>
          <p:cNvSpPr txBox="1">
            <a:spLocks noChangeArrowheads="1"/>
          </p:cNvSpPr>
          <p:nvPr/>
        </p:nvSpPr>
        <p:spPr bwMode="auto">
          <a:xfrm>
            <a:off x="923925" y="1436688"/>
            <a:ext cx="32686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r>
              <a:rPr lang="en-US" sz="1400"/>
              <a:t>Circular heat: Ra=10</a:t>
            </a:r>
            <a:r>
              <a:rPr lang="en-US" sz="1400" baseline="30000"/>
              <a:t>12</a:t>
            </a:r>
            <a:endParaRPr lang="en-US" sz="1400"/>
          </a:p>
        </p:txBody>
      </p:sp>
      <p:pic>
        <p:nvPicPr>
          <p:cNvPr id="297990" name="Picture 6" descr="3dte"/>
          <p:cNvPicPr>
            <a:picLocks noGrp="1" noChangeAspect="1" noChangeArrowheads="1"/>
          </p:cNvPicPr>
          <p:nvPr>
            <p:ph sz="quarter" idx="1"/>
          </p:nvPr>
        </p:nvPicPr>
        <p:blipFill>
          <a:blip r:embed="rId3" cstate="print">
            <a:extLst>
              <a:ext uri="{28A0092B-C50C-407E-A947-70E740481C1C}">
                <a14:useLocalDpi xmlns:a14="http://schemas.microsoft.com/office/drawing/2010/main" val="0"/>
              </a:ext>
            </a:extLst>
          </a:blip>
          <a:srcRect/>
          <a:stretch>
            <a:fillRect/>
          </a:stretch>
        </p:blipFill>
        <p:spPr bwMode="auto">
          <a:xfrm>
            <a:off x="1122363" y="1876425"/>
            <a:ext cx="2840037" cy="2395538"/>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7991" name="Picture 7" descr="tsurface"/>
          <p:cNvPicPr>
            <a:picLocks noGrp="1" noChangeAspect="1" noChangeArrowheads="1"/>
          </p:cNvPicPr>
          <p:nvPr>
            <p:ph sz="quarter" idx="3"/>
          </p:nvPr>
        </p:nvPicPr>
        <p:blipFill>
          <a:blip r:embed="rId4" cstate="print">
            <a:extLst>
              <a:ext uri="{28A0092B-C50C-407E-A947-70E740481C1C}">
                <a14:useLocalDpi xmlns:a14="http://schemas.microsoft.com/office/drawing/2010/main" val="0"/>
              </a:ext>
            </a:extLst>
          </a:blip>
          <a:srcRect/>
          <a:stretch>
            <a:fillRect/>
          </a:stretch>
        </p:blipFill>
        <p:spPr bwMode="auto">
          <a:xfrm>
            <a:off x="1122363" y="4327525"/>
            <a:ext cx="2860675" cy="206375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Foliennummernplatzhalter 5"/>
          <p:cNvSpPr>
            <a:spLocks noGrp="1"/>
          </p:cNvSpPr>
          <p:nvPr>
            <p:ph type="sldNum" sz="quarter" idx="10"/>
          </p:nvPr>
        </p:nvSpPr>
        <p:spPr/>
        <p:txBody>
          <a:bodyPr/>
          <a:lstStyle/>
          <a:p>
            <a:fld id="{E368238E-FDBD-4E08-81B0-F0D410B367E1}" type="slidenum">
              <a:rPr lang="ru-RU"/>
              <a:pPr/>
              <a:t>19</a:t>
            </a:fld>
            <a:endParaRPr lang="ru-RU"/>
          </a:p>
        </p:txBody>
      </p:sp>
      <p:sp>
        <p:nvSpPr>
          <p:cNvPr id="296962" name="Rectangle 2"/>
          <p:cNvSpPr>
            <a:spLocks noGrp="1" noChangeArrowheads="1"/>
          </p:cNvSpPr>
          <p:nvPr>
            <p:ph type="title"/>
          </p:nvPr>
        </p:nvSpPr>
        <p:spPr bwMode="auto">
          <a:xfrm>
            <a:off x="1619250" y="269875"/>
            <a:ext cx="5905500" cy="11430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en-US" sz="2800" b="1">
                <a:solidFill>
                  <a:srgbClr val="A50021"/>
                </a:solidFill>
                <a:latin typeface="Arial" charset="0"/>
              </a:rPr>
              <a:t>Preliminary results by parallelization of CFD code CONV</a:t>
            </a:r>
            <a:endParaRPr lang="ru-RU" sz="2800" b="1">
              <a:solidFill>
                <a:srgbClr val="A50021"/>
              </a:solidFill>
              <a:latin typeface="Arial" charset="0"/>
            </a:endParaRPr>
          </a:p>
        </p:txBody>
      </p:sp>
      <p:graphicFrame>
        <p:nvGraphicFramePr>
          <p:cNvPr id="296963" name="Group 3"/>
          <p:cNvGraphicFramePr>
            <a:graphicFrameLocks noGrp="1"/>
          </p:cNvGraphicFramePr>
          <p:nvPr>
            <p:ph sz="quarter" idx="1"/>
          </p:nvPr>
        </p:nvGraphicFramePr>
        <p:xfrm>
          <a:off x="723900" y="1992313"/>
          <a:ext cx="3848100" cy="2228850"/>
        </p:xfrm>
        <a:graphic>
          <a:graphicData uri="http://schemas.openxmlformats.org/drawingml/2006/table">
            <a:tbl>
              <a:tblPr/>
              <a:tblGrid>
                <a:gridCol w="1925638"/>
                <a:gridCol w="1922462"/>
              </a:tblGrid>
              <a:tr h="696913">
                <a:tc gridSpan="2">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400" b="0" i="0" u="none" strike="noStrike" cap="none" normalizeH="0" baseline="0" smtClean="0">
                          <a:ln>
                            <a:noFill/>
                          </a:ln>
                          <a:solidFill>
                            <a:schemeClr val="tx1"/>
                          </a:solidFill>
                          <a:effectLst/>
                          <a:latin typeface="Times New Roman" pitchFamily="18" charset="0"/>
                        </a:rPr>
                        <a:t>Explicit approximation convective and diffusion operators in Navier-Stockes and energy equations</a:t>
                      </a:r>
                      <a:endParaRPr kumimoji="0" lang="ru-RU" sz="14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de-DE"/>
                    </a:p>
                  </a:txBody>
                  <a:tcPr/>
                </a:tc>
              </a:tr>
              <a:tr h="296863">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200" b="0" i="0" u="none" strike="noStrike" cap="none" normalizeH="0" baseline="0" smtClean="0">
                          <a:ln>
                            <a:noFill/>
                          </a:ln>
                          <a:solidFill>
                            <a:schemeClr val="tx1"/>
                          </a:solidFill>
                          <a:effectLst/>
                          <a:latin typeface="Times New Roman" pitchFamily="18" charset="0"/>
                        </a:rPr>
                        <a:t>N processors</a:t>
                      </a:r>
                      <a:endParaRPr kumimoji="0" lang="ru-RU" sz="12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200" b="0" i="0" u="none" strike="noStrike" cap="none" normalizeH="0" baseline="0" smtClean="0">
                          <a:ln>
                            <a:noFill/>
                          </a:ln>
                          <a:solidFill>
                            <a:schemeClr val="tx1"/>
                          </a:solidFill>
                          <a:effectLst/>
                          <a:latin typeface="Times New Roman" pitchFamily="18" charset="0"/>
                        </a:rPr>
                        <a:t>Speedup</a:t>
                      </a:r>
                      <a:endParaRPr kumimoji="0" lang="ru-RU"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8450">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ru-RU" sz="1200" b="0" i="0" u="none" strike="noStrike" cap="none" normalizeH="0" baseline="0" smtClean="0">
                          <a:ln>
                            <a:noFill/>
                          </a:ln>
                          <a:solidFill>
                            <a:schemeClr val="tx1"/>
                          </a:solidFill>
                          <a:effectLst/>
                          <a:latin typeface="Times New Roman" pitchFamily="18" charset="0"/>
                        </a:rPr>
                        <a:t>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200" b="0" i="0" u="none" strike="noStrike" cap="none" normalizeH="0" baseline="0" smtClean="0">
                          <a:ln>
                            <a:noFill/>
                          </a:ln>
                          <a:solidFill>
                            <a:schemeClr val="tx1"/>
                          </a:solidFill>
                          <a:effectLst/>
                          <a:latin typeface="Times New Roman" pitchFamily="18" charset="0"/>
                        </a:rPr>
                        <a:t>1</a:t>
                      </a:r>
                      <a:endParaRPr kumimoji="0" lang="ru-RU"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8450">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ru-RU" sz="1200" b="0" i="0" u="none" strike="noStrike" cap="none" normalizeH="0" baseline="0" smtClean="0">
                          <a:ln>
                            <a:noFill/>
                          </a:ln>
                          <a:solidFill>
                            <a:schemeClr val="tx1"/>
                          </a:solidFill>
                          <a:effectLst/>
                          <a:latin typeface="Times New Roman" pitchFamily="18" charset="0"/>
                        </a:rPr>
                        <a:t>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200" b="0" i="0" u="none" strike="noStrike" cap="none" normalizeH="0" baseline="0" smtClean="0">
                          <a:ln>
                            <a:noFill/>
                          </a:ln>
                          <a:solidFill>
                            <a:schemeClr val="tx1"/>
                          </a:solidFill>
                          <a:effectLst/>
                          <a:latin typeface="Times New Roman" pitchFamily="18" charset="0"/>
                        </a:rPr>
                        <a:t>1.7</a:t>
                      </a:r>
                      <a:endParaRPr kumimoji="0" lang="ru-RU"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6863">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200" b="0" i="0" u="none" strike="noStrike" cap="none" normalizeH="0" baseline="0" smtClean="0">
                          <a:ln>
                            <a:noFill/>
                          </a:ln>
                          <a:solidFill>
                            <a:schemeClr val="tx1"/>
                          </a:solidFill>
                          <a:effectLst/>
                          <a:latin typeface="Times New Roman" pitchFamily="18" charset="0"/>
                        </a:rPr>
                        <a:t>8</a:t>
                      </a:r>
                      <a:endParaRPr kumimoji="0" lang="ru-RU" sz="12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200" b="0" i="0" u="none" strike="noStrike" cap="none" normalizeH="0" baseline="0" smtClean="0">
                          <a:ln>
                            <a:noFill/>
                          </a:ln>
                          <a:solidFill>
                            <a:schemeClr val="tx1"/>
                          </a:solidFill>
                          <a:effectLst/>
                          <a:latin typeface="Times New Roman" pitchFamily="18" charset="0"/>
                        </a:rPr>
                        <a:t>4.9</a:t>
                      </a:r>
                      <a:endParaRPr kumimoji="0" lang="ru-RU"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41313">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200" b="0" i="0" u="none" strike="noStrike" cap="none" normalizeH="0" baseline="0" smtClean="0">
                          <a:ln>
                            <a:noFill/>
                          </a:ln>
                          <a:solidFill>
                            <a:schemeClr val="tx1"/>
                          </a:solidFill>
                          <a:effectLst/>
                          <a:latin typeface="Times New Roman" pitchFamily="18" charset="0"/>
                        </a:rPr>
                        <a:t>16</a:t>
                      </a:r>
                      <a:endParaRPr kumimoji="0" lang="ru-RU" sz="12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200" b="0" i="0" u="none" strike="noStrike" cap="none" normalizeH="0" baseline="0" smtClean="0">
                          <a:ln>
                            <a:noFill/>
                          </a:ln>
                          <a:solidFill>
                            <a:schemeClr val="tx1"/>
                          </a:solidFill>
                          <a:effectLst/>
                          <a:latin typeface="Times New Roman" pitchFamily="18" charset="0"/>
                        </a:rPr>
                        <a:t>8.4</a:t>
                      </a:r>
                      <a:endParaRPr kumimoji="0" lang="ru-RU"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graphicFrame>
        <p:nvGraphicFramePr>
          <p:cNvPr id="296985" name="Group 25"/>
          <p:cNvGraphicFramePr>
            <a:graphicFrameLocks noGrp="1"/>
          </p:cNvGraphicFramePr>
          <p:nvPr>
            <p:ph sz="quarter" idx="2"/>
          </p:nvPr>
        </p:nvGraphicFramePr>
        <p:xfrm>
          <a:off x="4686300" y="1992313"/>
          <a:ext cx="3924300" cy="2228850"/>
        </p:xfrm>
        <a:graphic>
          <a:graphicData uri="http://schemas.openxmlformats.org/drawingml/2006/table">
            <a:tbl>
              <a:tblPr/>
              <a:tblGrid>
                <a:gridCol w="1963738"/>
                <a:gridCol w="1960562"/>
              </a:tblGrid>
              <a:tr h="808038">
                <a:tc gridSpan="2">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400" b="0" i="0" u="none" strike="noStrike" cap="none" normalizeH="0" baseline="0" smtClean="0">
                          <a:ln>
                            <a:noFill/>
                          </a:ln>
                          <a:solidFill>
                            <a:schemeClr val="tx1"/>
                          </a:solidFill>
                          <a:effectLst/>
                          <a:latin typeface="Times New Roman" pitchFamily="18" charset="0"/>
                        </a:rPr>
                        <a:t>Explicit approximation convective and diffusion operators in Navier-Stockes and energy equations</a:t>
                      </a:r>
                      <a:endParaRPr kumimoji="0" lang="ru-RU" sz="1400" b="0" i="0" u="none" strike="noStrike" cap="none" normalizeH="0" baseline="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endParaRPr kumimoji="0" lang="ru-RU" sz="14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de-DE"/>
                    </a:p>
                  </a:txBody>
                  <a:tcPr/>
                </a:tc>
              </a:tr>
              <a:tr h="285750">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200" b="0" i="0" u="none" strike="noStrike" cap="none" normalizeH="0" baseline="0" smtClean="0">
                          <a:ln>
                            <a:noFill/>
                          </a:ln>
                          <a:solidFill>
                            <a:schemeClr val="tx1"/>
                          </a:solidFill>
                          <a:effectLst/>
                          <a:latin typeface="Times New Roman" pitchFamily="18" charset="0"/>
                        </a:rPr>
                        <a:t>N processors</a:t>
                      </a:r>
                      <a:endParaRPr kumimoji="0" lang="ru-RU" sz="12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200" b="0" i="0" u="none" strike="noStrike" cap="none" normalizeH="0" baseline="0" smtClean="0">
                          <a:ln>
                            <a:noFill/>
                          </a:ln>
                          <a:solidFill>
                            <a:schemeClr val="tx1"/>
                          </a:solidFill>
                          <a:effectLst/>
                          <a:latin typeface="Times New Roman" pitchFamily="18" charset="0"/>
                        </a:rPr>
                        <a:t>Speedup</a:t>
                      </a:r>
                      <a:endParaRPr kumimoji="0" lang="ru-RU"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85750">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ru-RU" sz="1200" b="0" i="0" u="none" strike="noStrike" cap="none" normalizeH="0" baseline="0" smtClean="0">
                          <a:ln>
                            <a:noFill/>
                          </a:ln>
                          <a:solidFill>
                            <a:schemeClr val="tx1"/>
                          </a:solidFill>
                          <a:effectLst/>
                          <a:latin typeface="Times New Roman" pitchFamily="18" charset="0"/>
                        </a:rPr>
                        <a:t>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200" b="0" i="0" u="none" strike="noStrike" cap="none" normalizeH="0" baseline="0" smtClean="0">
                          <a:ln>
                            <a:noFill/>
                          </a:ln>
                          <a:solidFill>
                            <a:schemeClr val="tx1"/>
                          </a:solidFill>
                          <a:effectLst/>
                          <a:latin typeface="Times New Roman" pitchFamily="18" charset="0"/>
                        </a:rPr>
                        <a:t>1</a:t>
                      </a:r>
                      <a:endParaRPr kumimoji="0" lang="ru-RU"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84163">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ru-RU" sz="1200" b="0" i="0" u="none" strike="noStrike" cap="none" normalizeH="0" baseline="0" smtClean="0">
                          <a:ln>
                            <a:noFill/>
                          </a:ln>
                          <a:solidFill>
                            <a:schemeClr val="tx1"/>
                          </a:solidFill>
                          <a:effectLst/>
                          <a:latin typeface="Times New Roman" pitchFamily="18" charset="0"/>
                        </a:rPr>
                        <a:t>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200" b="0" i="0" u="none" strike="noStrike" cap="none" normalizeH="0" baseline="0" smtClean="0">
                          <a:ln>
                            <a:noFill/>
                          </a:ln>
                          <a:solidFill>
                            <a:schemeClr val="tx1"/>
                          </a:solidFill>
                          <a:effectLst/>
                          <a:latin typeface="Times New Roman" pitchFamily="18" charset="0"/>
                        </a:rPr>
                        <a:t>1.6</a:t>
                      </a:r>
                      <a:endParaRPr kumimoji="0" lang="ru-RU"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85750">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200" b="0" i="0" u="none" strike="noStrike" cap="none" normalizeH="0" baseline="0" smtClean="0">
                          <a:ln>
                            <a:noFill/>
                          </a:ln>
                          <a:solidFill>
                            <a:schemeClr val="tx1"/>
                          </a:solidFill>
                          <a:effectLst/>
                          <a:latin typeface="Times New Roman" pitchFamily="18" charset="0"/>
                        </a:rPr>
                        <a:t>4</a:t>
                      </a:r>
                      <a:endParaRPr kumimoji="0" lang="ru-RU" sz="12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200" b="0" i="0" u="none" strike="noStrike" cap="none" normalizeH="0" baseline="0" smtClean="0">
                          <a:ln>
                            <a:noFill/>
                          </a:ln>
                          <a:solidFill>
                            <a:schemeClr val="tx1"/>
                          </a:solidFill>
                          <a:effectLst/>
                          <a:latin typeface="Times New Roman" pitchFamily="18" charset="0"/>
                        </a:rPr>
                        <a:t>2.6</a:t>
                      </a:r>
                      <a:endParaRPr kumimoji="0" lang="ru-RU"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9400">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200" b="0" i="0" u="none" strike="noStrike" cap="none" normalizeH="0" baseline="0" smtClean="0">
                          <a:ln>
                            <a:noFill/>
                          </a:ln>
                          <a:solidFill>
                            <a:schemeClr val="tx1"/>
                          </a:solidFill>
                          <a:effectLst/>
                          <a:latin typeface="Times New Roman" pitchFamily="18" charset="0"/>
                        </a:rPr>
                        <a:t>8</a:t>
                      </a:r>
                      <a:endParaRPr kumimoji="0" lang="ru-RU" sz="12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1200" b="0" i="0" u="none" strike="noStrike" cap="none" normalizeH="0" baseline="0" smtClean="0">
                          <a:ln>
                            <a:noFill/>
                          </a:ln>
                          <a:solidFill>
                            <a:schemeClr val="tx1"/>
                          </a:solidFill>
                          <a:effectLst/>
                          <a:latin typeface="Times New Roman" pitchFamily="18" charset="0"/>
                        </a:rPr>
                        <a:t>4.1</a:t>
                      </a:r>
                      <a:endParaRPr kumimoji="0" lang="ru-RU"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97007" name="Rectangle 47"/>
          <p:cNvSpPr>
            <a:spLocks noGrp="1" noChangeArrowheads="1"/>
          </p:cNvSpPr>
          <p:nvPr>
            <p:ph type="body" sz="half" idx="3"/>
          </p:nvPr>
        </p:nvSpPr>
        <p:spPr bwMode="auto">
          <a:xfrm>
            <a:off x="847725" y="4337050"/>
            <a:ext cx="7600950" cy="1971675"/>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nSpc>
                <a:spcPct val="80000"/>
              </a:lnSpc>
            </a:pPr>
            <a:r>
              <a:rPr lang="en-US" sz="1800"/>
              <a:t>Speedup</a:t>
            </a:r>
            <a:r>
              <a:rPr lang="ru-RU" sz="1800"/>
              <a:t> </a:t>
            </a:r>
            <a:r>
              <a:rPr lang="en-US" sz="1800"/>
              <a:t>equals 5</a:t>
            </a:r>
            <a:r>
              <a:rPr lang="ru-RU" sz="1800"/>
              <a:t>х10</a:t>
            </a:r>
            <a:r>
              <a:rPr lang="ru-RU" sz="1800" baseline="30000"/>
              <a:t>-6</a:t>
            </a:r>
            <a:r>
              <a:rPr lang="ru-RU" sz="1800"/>
              <a:t> </a:t>
            </a:r>
            <a:r>
              <a:rPr lang="en-US" sz="1800"/>
              <a:t>second for </a:t>
            </a:r>
            <a:r>
              <a:rPr lang="ru-RU" sz="1800"/>
              <a:t>1 </a:t>
            </a:r>
            <a:r>
              <a:rPr lang="en-US" sz="1800"/>
              <a:t>time step per 1 mesh node (1proc.)</a:t>
            </a:r>
            <a:endParaRPr lang="ru-RU" sz="1800"/>
          </a:p>
          <a:p>
            <a:pPr>
              <a:lnSpc>
                <a:spcPct val="80000"/>
              </a:lnSpc>
            </a:pPr>
            <a:r>
              <a:rPr lang="ru-RU" sz="2000"/>
              <a:t>OpenMP</a:t>
            </a:r>
            <a:r>
              <a:rPr lang="en-US" sz="2000"/>
              <a:t> (Intel Xeon 5300  Shared Memory)</a:t>
            </a:r>
            <a:r>
              <a:rPr lang="ru-RU" sz="2000"/>
              <a:t>: </a:t>
            </a:r>
            <a:endParaRPr lang="en-US" sz="2000"/>
          </a:p>
          <a:p>
            <a:pPr lvl="1">
              <a:lnSpc>
                <a:spcPct val="80000"/>
              </a:lnSpc>
            </a:pPr>
            <a:r>
              <a:rPr lang="en-US" sz="1600"/>
              <a:t>Calc. 1 time step on the grid 1</a:t>
            </a:r>
            <a:r>
              <a:rPr lang="ru-RU" sz="1600"/>
              <a:t>00</a:t>
            </a:r>
            <a:r>
              <a:rPr lang="en-US" sz="1600"/>
              <a:t>**3</a:t>
            </a:r>
            <a:r>
              <a:rPr lang="ru-RU" sz="1600"/>
              <a:t> </a:t>
            </a:r>
            <a:r>
              <a:rPr lang="en-US" sz="1600"/>
              <a:t>nodes occupies </a:t>
            </a:r>
            <a:r>
              <a:rPr lang="ru-RU" sz="1600"/>
              <a:t>5 </a:t>
            </a:r>
            <a:r>
              <a:rPr lang="en-US" sz="1600"/>
              <a:t>seconds (1proc.)</a:t>
            </a:r>
          </a:p>
          <a:p>
            <a:pPr lvl="1">
              <a:lnSpc>
                <a:spcPct val="80000"/>
              </a:lnSpc>
            </a:pPr>
            <a:r>
              <a:rPr lang="en-US" sz="1600"/>
              <a:t>Calc. 1 time step on the grid 200**3 nodes occupies approx. 10 sec. (8 proc.) </a:t>
            </a:r>
          </a:p>
          <a:p>
            <a:pPr>
              <a:lnSpc>
                <a:spcPct val="80000"/>
              </a:lnSpc>
            </a:pPr>
            <a:r>
              <a:rPr lang="en-US" sz="2000"/>
              <a:t>MPI (Intel Xeon 5300  Distributed Memory) : </a:t>
            </a:r>
          </a:p>
          <a:p>
            <a:pPr lvl="1">
              <a:lnSpc>
                <a:spcPct val="80000"/>
              </a:lnSpc>
            </a:pPr>
            <a:r>
              <a:rPr lang="en-US" sz="1600"/>
              <a:t>Calc. 1 time step on the grid 200**3 nodes occupies approx. 3 sec. (32 proc.) </a:t>
            </a:r>
          </a:p>
          <a:p>
            <a:pPr>
              <a:lnSpc>
                <a:spcPct val="80000"/>
              </a:lnSpc>
            </a:pPr>
            <a:r>
              <a:rPr lang="en-US" sz="1800"/>
              <a:t>Calculation by means of QDNS for Ra &lt;=10</a:t>
            </a:r>
            <a:r>
              <a:rPr lang="en-US" sz="1800" baseline="30000"/>
              <a:t>12</a:t>
            </a:r>
            <a:r>
              <a:rPr lang="en-US" sz="1800"/>
              <a:t> may be conducted in real time</a:t>
            </a:r>
          </a:p>
        </p:txBody>
      </p:sp>
      <p:sp>
        <p:nvSpPr>
          <p:cNvPr id="297008" name="Text Box 48"/>
          <p:cNvSpPr txBox="1">
            <a:spLocks noChangeArrowheads="1"/>
          </p:cNvSpPr>
          <p:nvPr/>
        </p:nvSpPr>
        <p:spPr bwMode="auto">
          <a:xfrm>
            <a:off x="900113" y="1484313"/>
            <a:ext cx="33321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400" b="1"/>
              <a:t>MPI</a:t>
            </a:r>
            <a:r>
              <a:rPr lang="ru-RU" sz="1400" b="1"/>
              <a:t> </a:t>
            </a:r>
            <a:r>
              <a:rPr lang="en-US" sz="1400" b="1"/>
              <a:t>technology with distributed memory</a:t>
            </a:r>
            <a:endParaRPr lang="ru-RU" sz="1400" b="1"/>
          </a:p>
        </p:txBody>
      </p:sp>
      <p:sp>
        <p:nvSpPr>
          <p:cNvPr id="297009" name="Text Box 49"/>
          <p:cNvSpPr txBox="1">
            <a:spLocks noChangeArrowheads="1"/>
          </p:cNvSpPr>
          <p:nvPr/>
        </p:nvSpPr>
        <p:spPr bwMode="auto">
          <a:xfrm>
            <a:off x="4860925" y="1468438"/>
            <a:ext cx="33972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400" b="1"/>
              <a:t>Open MP technology with shared memory</a:t>
            </a:r>
            <a:endParaRPr lang="ru-RU" sz="1400" b="1"/>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oliennummernplatzhalter 3"/>
          <p:cNvSpPr>
            <a:spLocks noGrp="1"/>
          </p:cNvSpPr>
          <p:nvPr>
            <p:ph type="sldNum" sz="quarter" idx="10"/>
          </p:nvPr>
        </p:nvSpPr>
        <p:spPr/>
        <p:txBody>
          <a:bodyPr/>
          <a:lstStyle/>
          <a:p>
            <a:fld id="{AB8586C2-8943-4443-A75A-39C033C79E93}" type="slidenum">
              <a:rPr lang="ru-RU"/>
              <a:pPr/>
              <a:t>2</a:t>
            </a:fld>
            <a:endParaRPr lang="ru-RU"/>
          </a:p>
        </p:txBody>
      </p:sp>
      <p:sp>
        <p:nvSpPr>
          <p:cNvPr id="254978" name="Rectangle 2"/>
          <p:cNvSpPr>
            <a:spLocks noChangeArrowheads="1"/>
          </p:cNvSpPr>
          <p:nvPr/>
        </p:nvSpPr>
        <p:spPr bwMode="auto">
          <a:xfrm>
            <a:off x="1679575" y="239713"/>
            <a:ext cx="578485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r>
              <a:rPr lang="en-GB" sz="3200" b="1">
                <a:solidFill>
                  <a:srgbClr val="A50021"/>
                </a:solidFill>
                <a:latin typeface="Arial" charset="0"/>
              </a:rPr>
              <a:t>General Information</a:t>
            </a:r>
            <a:endParaRPr lang="ru-RU" sz="3200" b="1">
              <a:solidFill>
                <a:srgbClr val="A50021"/>
              </a:solidFill>
              <a:latin typeface="Arial" charset="0"/>
            </a:endParaRPr>
          </a:p>
        </p:txBody>
      </p:sp>
      <p:sp>
        <p:nvSpPr>
          <p:cNvPr id="254979" name="Text Box 3"/>
          <p:cNvSpPr txBox="1">
            <a:spLocks noChangeArrowheads="1"/>
          </p:cNvSpPr>
          <p:nvPr/>
        </p:nvSpPr>
        <p:spPr bwMode="auto">
          <a:xfrm>
            <a:off x="685800" y="1524000"/>
            <a:ext cx="7905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endParaRPr lang="ru-RU"/>
          </a:p>
        </p:txBody>
      </p:sp>
      <p:graphicFrame>
        <p:nvGraphicFramePr>
          <p:cNvPr id="254999" name="Group 23"/>
          <p:cNvGraphicFramePr>
            <a:graphicFrameLocks noGrp="1"/>
          </p:cNvGraphicFramePr>
          <p:nvPr/>
        </p:nvGraphicFramePr>
        <p:xfrm>
          <a:off x="781050" y="1835150"/>
          <a:ext cx="7658100" cy="4225354"/>
        </p:xfrm>
        <a:graphic>
          <a:graphicData uri="http://schemas.openxmlformats.org/drawingml/2006/table">
            <a:tbl>
              <a:tblPr/>
              <a:tblGrid>
                <a:gridCol w="3101975"/>
                <a:gridCol w="4556125"/>
              </a:tblGrid>
              <a:tr h="1354138">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GB" sz="2800" b="0" i="0" u="none" strike="noStrike" cap="none" normalizeH="0" baseline="0" smtClean="0">
                          <a:ln>
                            <a:noFill/>
                          </a:ln>
                          <a:solidFill>
                            <a:srgbClr val="003399"/>
                          </a:solidFill>
                          <a:effectLst/>
                          <a:latin typeface="Arial" charset="0"/>
                          <a:cs typeface="Times New Roman" pitchFamily="18" charset="0"/>
                        </a:rPr>
                        <a:t>Leading Institution:</a:t>
                      </a:r>
                      <a:endParaRPr kumimoji="0" lang="ru-RU" sz="2800" b="0" i="0" u="none" strike="noStrike" cap="none" normalizeH="0" baseline="0" smtClean="0">
                        <a:ln>
                          <a:noFill/>
                        </a:ln>
                        <a:solidFill>
                          <a:srgbClr val="003399"/>
                        </a:solidFill>
                        <a:effectLst/>
                        <a:latin typeface="Arial" charset="0"/>
                        <a:cs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ts val="600"/>
                        </a:spcBef>
                        <a:spcAft>
                          <a:spcPts val="600"/>
                        </a:spcAft>
                        <a:buClrTx/>
                        <a:buSzTx/>
                        <a:buFontTx/>
                        <a:buNone/>
                        <a:tabLst/>
                      </a:pPr>
                      <a:r>
                        <a:rPr kumimoji="0" lang="en-GB" sz="2800" b="1" i="0" u="none" strike="noStrike" cap="none" normalizeH="0" baseline="0" smtClean="0">
                          <a:ln>
                            <a:noFill/>
                          </a:ln>
                          <a:solidFill>
                            <a:srgbClr val="FF3300"/>
                          </a:solidFill>
                          <a:effectLst/>
                          <a:latin typeface="Arial" charset="0"/>
                          <a:cs typeface="Times New Roman" pitchFamily="18" charset="0"/>
                        </a:rPr>
                        <a:t>IBRAE,</a:t>
                      </a:r>
                      <a:r>
                        <a:rPr kumimoji="0" lang="ru-RU" sz="2800" b="1" i="0" u="none" strike="noStrike" cap="none" normalizeH="0" baseline="0" smtClean="0">
                          <a:ln>
                            <a:noFill/>
                          </a:ln>
                          <a:solidFill>
                            <a:srgbClr val="FF3300"/>
                          </a:solidFill>
                          <a:effectLst/>
                          <a:latin typeface="Arial" charset="0"/>
                        </a:rPr>
                        <a:t> </a:t>
                      </a:r>
                      <a:r>
                        <a:rPr kumimoji="0" lang="en-US" sz="2800" b="0" i="0" u="none" strike="noStrike" cap="none" normalizeH="0" baseline="0" smtClean="0">
                          <a:ln>
                            <a:noFill/>
                          </a:ln>
                          <a:solidFill>
                            <a:srgbClr val="003399"/>
                          </a:solidFill>
                          <a:effectLst/>
                          <a:latin typeface="Arial" charset="0"/>
                        </a:rPr>
                        <a:t>Moscow</a:t>
                      </a:r>
                    </a:p>
                    <a:p>
                      <a:pPr marL="0" marR="0" lvl="0" indent="0" algn="l" defTabSz="914400" rtl="0" eaLnBrk="0" fontAlgn="base" latinLnBrk="0" hangingPunct="0">
                        <a:lnSpc>
                          <a:spcPct val="100000"/>
                        </a:lnSpc>
                        <a:spcBef>
                          <a:spcPts val="600"/>
                        </a:spcBef>
                        <a:spcAft>
                          <a:spcPts val="600"/>
                        </a:spcAft>
                        <a:buClrTx/>
                        <a:buSzTx/>
                        <a:buFontTx/>
                        <a:buNone/>
                        <a:tabLst/>
                      </a:pPr>
                      <a:r>
                        <a:rPr kumimoji="0" lang="en-US" sz="2400" b="0" i="0" u="none" strike="noStrike" cap="none" normalizeH="0" baseline="0" smtClean="0">
                          <a:ln>
                            <a:noFill/>
                          </a:ln>
                          <a:solidFill>
                            <a:srgbClr val="003399"/>
                          </a:solidFill>
                          <a:effectLst/>
                          <a:latin typeface="Arial" charset="0"/>
                        </a:rPr>
                        <a:t>(Nuclear Safety Institute of Russian Academy of Sciences)</a:t>
                      </a:r>
                      <a:endParaRPr kumimoji="0" lang="ru-RU" sz="2400" b="1" i="0" u="none" strike="noStrike" cap="none" normalizeH="0" baseline="0" smtClean="0">
                        <a:ln>
                          <a:noFill/>
                        </a:ln>
                        <a:solidFill>
                          <a:srgbClr val="003399"/>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355725">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endParaRPr kumimoji="0" lang="en-GB" sz="2800" b="0" i="0" u="none" strike="noStrike" cap="none" normalizeH="0" baseline="0" smtClean="0">
                        <a:ln>
                          <a:noFill/>
                        </a:ln>
                        <a:solidFill>
                          <a:srgbClr val="003399"/>
                        </a:solidFill>
                        <a:effectLst/>
                        <a:latin typeface="Arial" charset="0"/>
                      </a:endParaRPr>
                    </a:p>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GB" sz="2800" b="0" i="0" u="none" strike="noStrike" cap="none" normalizeH="0" baseline="0" smtClean="0">
                          <a:ln>
                            <a:noFill/>
                          </a:ln>
                          <a:solidFill>
                            <a:srgbClr val="003399"/>
                          </a:solidFill>
                          <a:effectLst/>
                          <a:latin typeface="Arial" charset="0"/>
                        </a:rPr>
                        <a:t>Duration:</a:t>
                      </a:r>
                    </a:p>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2400" b="0" i="0" u="none" strike="noStrike" cap="none" normalizeH="0" baseline="0" smtClean="0">
                          <a:ln>
                            <a:noFill/>
                          </a:ln>
                          <a:solidFill>
                            <a:srgbClr val="003399"/>
                          </a:solidFill>
                          <a:effectLst/>
                          <a:latin typeface="Arial" charset="0"/>
                        </a:rPr>
                        <a:t>Approved for funding</a:t>
                      </a:r>
                      <a:r>
                        <a:rPr kumimoji="0" lang="en-GB" sz="2400" b="0" i="0" u="none" strike="noStrike" cap="none" normalizeH="0" baseline="0" smtClean="0">
                          <a:ln>
                            <a:noFill/>
                          </a:ln>
                          <a:solidFill>
                            <a:srgbClr val="003399"/>
                          </a:solidFill>
                          <a:effectLst/>
                          <a:latin typeface="Arial" charset="0"/>
                        </a:rPr>
                        <a:t>:</a:t>
                      </a:r>
                      <a:endParaRPr kumimoji="0" lang="ru-RU" sz="2400" b="0" i="0" u="none" strike="noStrike" cap="none" normalizeH="0" baseline="0" smtClean="0">
                        <a:ln>
                          <a:noFill/>
                        </a:ln>
                        <a:solidFill>
                          <a:srgbClr val="003399"/>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endParaRPr kumimoji="0" lang="en-GB" sz="2800" b="1" i="0" u="none" strike="noStrike" cap="none" normalizeH="0" baseline="0" smtClean="0">
                        <a:ln>
                          <a:noFill/>
                        </a:ln>
                        <a:solidFill>
                          <a:srgbClr val="003399"/>
                        </a:solidFill>
                        <a:effectLst/>
                        <a:latin typeface="Arial" charset="0"/>
                      </a:endParaRPr>
                    </a:p>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GB" sz="2800" b="1" i="0" u="none" strike="noStrike" cap="none" normalizeH="0" baseline="0" smtClean="0">
                          <a:ln>
                            <a:noFill/>
                          </a:ln>
                          <a:solidFill>
                            <a:srgbClr val="003399"/>
                          </a:solidFill>
                          <a:effectLst/>
                          <a:latin typeface="Arial" charset="0"/>
                        </a:rPr>
                        <a:t>3 years</a:t>
                      </a:r>
                    </a:p>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GB" sz="2400" b="0" i="0" u="none" strike="noStrike" cap="none" normalizeH="0" baseline="0" smtClean="0">
                          <a:ln>
                            <a:noFill/>
                          </a:ln>
                          <a:solidFill>
                            <a:srgbClr val="003399"/>
                          </a:solidFill>
                          <a:effectLst/>
                          <a:latin typeface="Arial" charset="0"/>
                        </a:rPr>
                        <a:t>July 2008</a:t>
                      </a:r>
                      <a:endParaRPr kumimoji="0" lang="ru-RU" sz="2400" b="0" i="0" u="none" strike="noStrike" cap="none" normalizeH="0" baseline="0" smtClean="0">
                        <a:ln>
                          <a:noFill/>
                        </a:ln>
                        <a:solidFill>
                          <a:srgbClr val="003399"/>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354138">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endParaRPr kumimoji="0" lang="en-GB" sz="2800" b="0" i="0" u="none" strike="noStrike" cap="none" normalizeH="0" baseline="0" smtClean="0">
                        <a:ln>
                          <a:noFill/>
                        </a:ln>
                        <a:solidFill>
                          <a:srgbClr val="003399"/>
                        </a:solidFill>
                        <a:effectLst/>
                        <a:latin typeface="Arial" charset="0"/>
                      </a:endParaRPr>
                    </a:p>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GB" sz="2800" b="0" i="0" u="none" strike="noStrike" cap="none" normalizeH="0" baseline="0" smtClean="0">
                          <a:ln>
                            <a:noFill/>
                          </a:ln>
                          <a:solidFill>
                            <a:srgbClr val="003399"/>
                          </a:solidFill>
                          <a:effectLst/>
                          <a:latin typeface="Arial" charset="0"/>
                        </a:rPr>
                        <a:t>Total cost:</a:t>
                      </a:r>
                      <a:endParaRPr kumimoji="0" lang="ru-RU" sz="2800" b="0" i="0" u="none" strike="noStrike" cap="none" normalizeH="0" baseline="0" smtClean="0">
                        <a:ln>
                          <a:noFill/>
                        </a:ln>
                        <a:solidFill>
                          <a:srgbClr val="003399"/>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ts val="600"/>
                        </a:spcBef>
                        <a:spcAft>
                          <a:spcPts val="600"/>
                        </a:spcAft>
                        <a:buClrTx/>
                        <a:buSzTx/>
                        <a:buFontTx/>
                        <a:buNone/>
                        <a:tabLst/>
                      </a:pPr>
                      <a:endParaRPr kumimoji="0" lang="en-US" sz="2800" b="1" i="0" u="none" strike="noStrike" cap="none" normalizeH="0" baseline="0" smtClean="0">
                        <a:ln>
                          <a:noFill/>
                        </a:ln>
                        <a:solidFill>
                          <a:srgbClr val="003399"/>
                        </a:solidFill>
                        <a:effectLst/>
                        <a:latin typeface="Arial" charset="0"/>
                      </a:endParaRPr>
                    </a:p>
                    <a:p>
                      <a:pPr marL="0" marR="0" lvl="0" indent="0" algn="ctr" defTabSz="914400" rtl="0" eaLnBrk="0" fontAlgn="base" latinLnBrk="0" hangingPunct="0">
                        <a:lnSpc>
                          <a:spcPct val="100000"/>
                        </a:lnSpc>
                        <a:spcBef>
                          <a:spcPts val="600"/>
                        </a:spcBef>
                        <a:spcAft>
                          <a:spcPts val="600"/>
                        </a:spcAft>
                        <a:buClrTx/>
                        <a:buSzTx/>
                        <a:buFontTx/>
                        <a:buNone/>
                        <a:tabLst/>
                      </a:pPr>
                      <a:r>
                        <a:rPr kumimoji="0" lang="ru-RU" sz="2800" b="1" i="0" u="none" strike="noStrike" cap="none" normalizeH="0" baseline="0" smtClean="0">
                          <a:ln>
                            <a:noFill/>
                          </a:ln>
                          <a:solidFill>
                            <a:srgbClr val="003399"/>
                          </a:solidFill>
                          <a:effectLst/>
                          <a:latin typeface="Arial" charset="0"/>
                        </a:rPr>
                        <a:t>$</a:t>
                      </a:r>
                      <a:r>
                        <a:rPr kumimoji="0" lang="en-US" sz="2800" b="1" i="0" u="none" strike="noStrike" cap="none" normalizeH="0" baseline="0" smtClean="0">
                          <a:ln>
                            <a:noFill/>
                          </a:ln>
                          <a:solidFill>
                            <a:srgbClr val="003399"/>
                          </a:solidFill>
                          <a:effectLst/>
                          <a:latin typeface="Arial" charset="0"/>
                        </a:rPr>
                        <a:t> 305</a:t>
                      </a:r>
                      <a:r>
                        <a:rPr kumimoji="0" lang="ru-RU" sz="2800" b="1" i="0" u="none" strike="noStrike" cap="none" normalizeH="0" baseline="0" smtClean="0">
                          <a:ln>
                            <a:noFill/>
                          </a:ln>
                          <a:solidFill>
                            <a:srgbClr val="003399"/>
                          </a:solidFill>
                          <a:effectLst/>
                          <a:latin typeface="Arial" charset="0"/>
                        </a:rPr>
                        <a:t> 000</a:t>
                      </a:r>
                      <a:endParaRPr kumimoji="0" lang="ru-RU" sz="28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811BFBC6-797F-46D7-AF01-46A1A7D649E0}" type="slidenum">
              <a:rPr lang="ru-RU"/>
              <a:pPr/>
              <a:t>20</a:t>
            </a:fld>
            <a:endParaRPr lang="ru-RU"/>
          </a:p>
        </p:txBody>
      </p:sp>
      <p:sp>
        <p:nvSpPr>
          <p:cNvPr id="300034" name="Rectangle 2"/>
          <p:cNvSpPr>
            <a:spLocks noGrp="1" noChangeArrowheads="1"/>
          </p:cNvSpPr>
          <p:nvPr>
            <p:ph type="title"/>
          </p:nvPr>
        </p:nvSpPr>
        <p:spPr bwMode="auto">
          <a:xfrm>
            <a:off x="1757363" y="274638"/>
            <a:ext cx="5870575" cy="11430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685800" indent="-685800"/>
            <a:r>
              <a:rPr lang="en-US" b="1">
                <a:solidFill>
                  <a:srgbClr val="A50021"/>
                </a:solidFill>
              </a:rPr>
              <a:t>Conclusions</a:t>
            </a:r>
            <a:endParaRPr lang="ru-RU" b="1">
              <a:solidFill>
                <a:srgbClr val="A50021"/>
              </a:solidFill>
            </a:endParaRPr>
          </a:p>
        </p:txBody>
      </p:sp>
      <p:sp>
        <p:nvSpPr>
          <p:cNvPr id="300035" name="Rectangle 3"/>
          <p:cNvSpPr>
            <a:spLocks noGrp="1" noChangeArrowheads="1"/>
          </p:cNvSpPr>
          <p:nvPr>
            <p:ph type="body" idx="1"/>
          </p:nvPr>
        </p:nvSpPr>
        <p:spPr bwMode="auto">
          <a:xfrm>
            <a:off x="684213" y="1600200"/>
            <a:ext cx="7824787" cy="4525963"/>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just">
              <a:lnSpc>
                <a:spcPct val="80000"/>
              </a:lnSpc>
            </a:pPr>
            <a:r>
              <a:rPr lang="en-US" sz="2000">
                <a:solidFill>
                  <a:srgbClr val="003399"/>
                </a:solidFill>
                <a:latin typeface="Arial" charset="0"/>
              </a:rPr>
              <a:t>Task 2 of ISTC Project #3876 is under development in accordance with the Project Technical Schedule:</a:t>
            </a:r>
          </a:p>
          <a:p>
            <a:pPr lvl="1" algn="just">
              <a:lnSpc>
                <a:spcPct val="80000"/>
              </a:lnSpc>
            </a:pPr>
            <a:r>
              <a:rPr lang="en-US" sz="2000">
                <a:latin typeface="Arial" charset="0"/>
              </a:rPr>
              <a:t>The code CONV was modernized by including a new procedure for solving elliptical equations for the correction of pressure and new developed numerical scheme of the highest order of accuracy for solving of Navier-Stokes equations. </a:t>
            </a:r>
          </a:p>
          <a:p>
            <a:pPr lvl="1" algn="just">
              <a:lnSpc>
                <a:spcPct val="80000"/>
              </a:lnSpc>
            </a:pPr>
            <a:r>
              <a:rPr lang="en-US" sz="2000">
                <a:latin typeface="Arial" charset="0"/>
              </a:rPr>
              <a:t>For simulation of turbulence flows the quasi direct numerical simulation (QDNS) approach and improved algebraic turbulence model were implemented in the CONV code. The applicability of the developed turbulence approach was proved by the extensive validation against the 2D and 3D experiments.</a:t>
            </a:r>
            <a:r>
              <a:rPr lang="ru-RU" sz="2000">
                <a:latin typeface="Arial" charset="0"/>
              </a:rPr>
              <a:t> </a:t>
            </a:r>
            <a:endParaRPr lang="en-US" sz="2000">
              <a:solidFill>
                <a:srgbClr val="003399"/>
              </a:solidFill>
              <a:latin typeface="Arial" charset="0"/>
            </a:endParaRPr>
          </a:p>
          <a:p>
            <a:pPr lvl="1" algn="just">
              <a:lnSpc>
                <a:spcPct val="80000"/>
              </a:lnSpc>
            </a:pPr>
            <a:r>
              <a:rPr lang="en-US" sz="2000">
                <a:latin typeface="Arial" charset="0"/>
              </a:rPr>
              <a:t>The preliminary parallel multiprocessor version of CONV code was developed for multidimensional modeling of thermal hydraulics processes. The outcomes demonstrate increasing of speedup for the parallel version CONV code in comparison with its PC analog.</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oliennummernplatzhalter 2"/>
          <p:cNvSpPr>
            <a:spLocks noGrp="1"/>
          </p:cNvSpPr>
          <p:nvPr>
            <p:ph type="sldNum" sz="quarter" idx="10"/>
          </p:nvPr>
        </p:nvSpPr>
        <p:spPr/>
        <p:txBody>
          <a:bodyPr/>
          <a:lstStyle/>
          <a:p>
            <a:fld id="{E0AB90B6-B29D-49EF-B890-CE3851AAAFA4}" type="slidenum">
              <a:rPr lang="ru-RU"/>
              <a:pPr/>
              <a:t>3</a:t>
            </a:fld>
            <a:endParaRPr lang="ru-RU"/>
          </a:p>
        </p:txBody>
      </p:sp>
      <p:sp>
        <p:nvSpPr>
          <p:cNvPr id="257026" name="Rectangle 2"/>
          <p:cNvSpPr>
            <a:spLocks noChangeArrowheads="1"/>
          </p:cNvSpPr>
          <p:nvPr/>
        </p:nvSpPr>
        <p:spPr bwMode="auto">
          <a:xfrm>
            <a:off x="1682750" y="142875"/>
            <a:ext cx="578485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r>
              <a:rPr lang="ru-RU" sz="3600" b="1">
                <a:solidFill>
                  <a:srgbClr val="A50021"/>
                </a:solidFill>
              </a:rPr>
              <a:t>Non-CIS Collaborators</a:t>
            </a:r>
          </a:p>
        </p:txBody>
      </p:sp>
      <p:sp>
        <p:nvSpPr>
          <p:cNvPr id="257027" name="Text Box 3"/>
          <p:cNvSpPr txBox="1">
            <a:spLocks noChangeArrowheads="1"/>
          </p:cNvSpPr>
          <p:nvPr/>
        </p:nvSpPr>
        <p:spPr bwMode="auto">
          <a:xfrm>
            <a:off x="685800" y="1524000"/>
            <a:ext cx="7905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endParaRPr lang="ru-RU"/>
          </a:p>
        </p:txBody>
      </p:sp>
      <p:graphicFrame>
        <p:nvGraphicFramePr>
          <p:cNvPr id="257061" name="Group 37"/>
          <p:cNvGraphicFramePr>
            <a:graphicFrameLocks noGrp="1"/>
          </p:cNvGraphicFramePr>
          <p:nvPr>
            <p:ph/>
          </p:nvPr>
        </p:nvGraphicFramePr>
        <p:xfrm>
          <a:off x="693738" y="1770063"/>
          <a:ext cx="7908925" cy="4078415"/>
        </p:xfrm>
        <a:graphic>
          <a:graphicData uri="http://schemas.openxmlformats.org/drawingml/2006/table">
            <a:tbl>
              <a:tblPr/>
              <a:tblGrid>
                <a:gridCol w="1638300"/>
                <a:gridCol w="4148137"/>
                <a:gridCol w="2122488"/>
              </a:tblGrid>
              <a:tr h="727075">
                <a:tc>
                  <a:txBody>
                    <a:bodyPr/>
                    <a:lstStyle/>
                    <a:p>
                      <a:pPr marL="0" marR="0" lvl="0" indent="0" algn="l" defTabSz="914400" rtl="0" eaLnBrk="0" fontAlgn="base" latinLnBrk="0" hangingPunct="0">
                        <a:lnSpc>
                          <a:spcPct val="110000"/>
                        </a:lnSpc>
                        <a:spcBef>
                          <a:spcPct val="20000"/>
                        </a:spcBef>
                        <a:spcAft>
                          <a:spcPct val="0"/>
                        </a:spcAft>
                        <a:buClr>
                          <a:schemeClr val="bg2"/>
                        </a:buClr>
                        <a:buSzPct val="75000"/>
                        <a:buFont typeface="Monotype Sorts" pitchFamily="2" charset="2"/>
                        <a:buNone/>
                        <a:tabLst/>
                      </a:pPr>
                      <a:r>
                        <a:rPr kumimoji="0" lang="en-US" sz="2400" b="1" i="0" u="none" strike="noStrike" cap="none" normalizeH="0" baseline="0" smtClean="0">
                          <a:ln>
                            <a:noFill/>
                          </a:ln>
                          <a:solidFill>
                            <a:srgbClr val="FF3300"/>
                          </a:solidFill>
                          <a:effectLst/>
                          <a:latin typeface="Arial" charset="0"/>
                        </a:rPr>
                        <a:t>FZK</a:t>
                      </a:r>
                      <a:endParaRPr kumimoji="0" lang="ru-RU" sz="2400" b="1" i="0" u="none" strike="noStrike" cap="none" normalizeH="0" baseline="0" smtClean="0">
                        <a:ln>
                          <a:noFill/>
                        </a:ln>
                        <a:solidFill>
                          <a:srgbClr val="FF3300"/>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10000"/>
                        </a:lnSpc>
                        <a:spcBef>
                          <a:spcPct val="20000"/>
                        </a:spcBef>
                        <a:spcAft>
                          <a:spcPct val="0"/>
                        </a:spcAft>
                        <a:buClr>
                          <a:schemeClr val="bg2"/>
                        </a:buClr>
                        <a:buSzPct val="75000"/>
                        <a:buFont typeface="Monotype Sorts" pitchFamily="2" charset="2"/>
                        <a:buNone/>
                        <a:tabLst/>
                      </a:pPr>
                      <a:r>
                        <a:rPr kumimoji="0" lang="en-GB" sz="1800" b="1" i="0" u="none" strike="noStrike" cap="none" normalizeH="0" baseline="0" smtClean="0">
                          <a:ln>
                            <a:noFill/>
                          </a:ln>
                          <a:solidFill>
                            <a:srgbClr val="003399"/>
                          </a:solidFill>
                          <a:effectLst/>
                          <a:latin typeface="Arial" charset="0"/>
                          <a:cs typeface="Times New Roman" pitchFamily="18" charset="0"/>
                        </a:rPr>
                        <a:t>Forschungszentrum Karlsruhe GmbH </a:t>
                      </a:r>
                      <a:endParaRPr kumimoji="0" lang="ru-RU" sz="1800" b="1" i="0" u="none" strike="noStrike" cap="none" normalizeH="0" baseline="0" smtClean="0">
                        <a:ln>
                          <a:noFill/>
                        </a:ln>
                        <a:solidFill>
                          <a:srgbClr val="003399"/>
                        </a:solidFill>
                        <a:effectLst/>
                        <a:latin typeface="Arial"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10000"/>
                        </a:lnSpc>
                        <a:spcBef>
                          <a:spcPct val="20000"/>
                        </a:spcBef>
                        <a:spcAft>
                          <a:spcPct val="0"/>
                        </a:spcAft>
                        <a:buClr>
                          <a:schemeClr val="bg2"/>
                        </a:buClr>
                        <a:buSzPct val="75000"/>
                        <a:buFont typeface="Monotype Sorts" pitchFamily="2" charset="2"/>
                        <a:buNone/>
                        <a:tabLst/>
                      </a:pPr>
                      <a:r>
                        <a:rPr kumimoji="0" lang="en-GB" sz="1800" b="1" i="0" u="none" strike="noStrike" cap="none" normalizeH="0" baseline="0" smtClean="0">
                          <a:ln>
                            <a:noFill/>
                          </a:ln>
                          <a:solidFill>
                            <a:srgbClr val="003399"/>
                          </a:solidFill>
                          <a:effectLst/>
                          <a:latin typeface="Arial" charset="0"/>
                          <a:cs typeface="Times New Roman" pitchFamily="18" charset="0"/>
                        </a:rPr>
                        <a:t>Germany Karlsruhe</a:t>
                      </a:r>
                      <a:r>
                        <a:rPr kumimoji="0" lang="ru-RU" sz="1800" b="0" i="0" u="none" strike="noStrike" cap="none" normalizeH="0" baseline="0" smtClean="0">
                          <a:ln>
                            <a:noFill/>
                          </a:ln>
                          <a:solidFill>
                            <a:srgbClr val="003399"/>
                          </a:solidFill>
                          <a:effectLst/>
                          <a:latin typeface="Arial" charset="0"/>
                        </a:rPr>
                        <a:t>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90600">
                <a:tc>
                  <a:txBody>
                    <a:bodyPr/>
                    <a:lstStyle/>
                    <a:p>
                      <a:pPr marL="0" marR="0" lvl="0" indent="0" algn="l" defTabSz="914400" rtl="0" eaLnBrk="0" fontAlgn="base" latinLnBrk="0" hangingPunct="0">
                        <a:lnSpc>
                          <a:spcPct val="110000"/>
                        </a:lnSpc>
                        <a:spcBef>
                          <a:spcPct val="20000"/>
                        </a:spcBef>
                        <a:spcAft>
                          <a:spcPct val="0"/>
                        </a:spcAft>
                        <a:buClr>
                          <a:schemeClr val="bg2"/>
                        </a:buClr>
                        <a:buSzPct val="75000"/>
                        <a:buFont typeface="Monotype Sorts" pitchFamily="2" charset="2"/>
                        <a:buNone/>
                        <a:tabLst/>
                      </a:pPr>
                      <a:r>
                        <a:rPr kumimoji="0" lang="en-US" sz="2400" b="1" i="0" u="none" strike="noStrike" cap="none" normalizeH="0" baseline="0" smtClean="0">
                          <a:ln>
                            <a:noFill/>
                          </a:ln>
                          <a:solidFill>
                            <a:srgbClr val="FF3300"/>
                          </a:solidFill>
                          <a:effectLst/>
                          <a:latin typeface="Arial" charset="0"/>
                        </a:rPr>
                        <a:t>ITU</a:t>
                      </a:r>
                      <a:endParaRPr kumimoji="0" lang="ru-RU" sz="2400" b="1" i="0" u="none" strike="noStrike" cap="none" normalizeH="0" baseline="0" smtClean="0">
                        <a:ln>
                          <a:noFill/>
                        </a:ln>
                        <a:solidFill>
                          <a:srgbClr val="FF3300"/>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10000"/>
                        </a:lnSpc>
                        <a:spcBef>
                          <a:spcPts val="200"/>
                        </a:spcBef>
                        <a:spcAft>
                          <a:spcPct val="0"/>
                        </a:spcAft>
                        <a:buClr>
                          <a:schemeClr val="bg2"/>
                        </a:buClr>
                        <a:buSzPct val="75000"/>
                        <a:buFont typeface="Monotype Sorts" pitchFamily="2" charset="2"/>
                        <a:buNone/>
                        <a:tabLst/>
                      </a:pPr>
                      <a:r>
                        <a:rPr kumimoji="0" lang="en-GB" sz="1800" b="1" i="0" u="none" strike="noStrike" cap="none" normalizeH="0" baseline="0" smtClean="0">
                          <a:ln>
                            <a:noFill/>
                          </a:ln>
                          <a:solidFill>
                            <a:srgbClr val="003399"/>
                          </a:solidFill>
                          <a:effectLst/>
                          <a:latin typeface="Arial" charset="0"/>
                          <a:cs typeface="Times New Roman" pitchFamily="18" charset="0"/>
                        </a:rPr>
                        <a:t>European Commission</a:t>
                      </a:r>
                      <a:endParaRPr kumimoji="0" lang="ru-RU" sz="1800" b="0" i="0" u="none" strike="noStrike" cap="none" normalizeH="0" baseline="0" smtClean="0">
                        <a:ln>
                          <a:noFill/>
                        </a:ln>
                        <a:solidFill>
                          <a:srgbClr val="003399"/>
                        </a:solidFill>
                        <a:effectLst/>
                        <a:latin typeface="Arial" charset="0"/>
                        <a:cs typeface="Times New Roman" pitchFamily="18" charset="0"/>
                      </a:endParaRPr>
                    </a:p>
                    <a:p>
                      <a:pPr marL="0" marR="0" lvl="0" indent="0" algn="l" defTabSz="914400" rtl="0" eaLnBrk="0" fontAlgn="base" latinLnBrk="0" hangingPunct="0">
                        <a:lnSpc>
                          <a:spcPct val="110000"/>
                        </a:lnSpc>
                        <a:spcBef>
                          <a:spcPts val="200"/>
                        </a:spcBef>
                        <a:spcAft>
                          <a:spcPct val="0"/>
                        </a:spcAft>
                        <a:buClr>
                          <a:schemeClr val="bg2"/>
                        </a:buClr>
                        <a:buSzPct val="75000"/>
                        <a:buFont typeface="Monotype Sorts" pitchFamily="2" charset="2"/>
                        <a:buNone/>
                        <a:tabLst/>
                      </a:pPr>
                      <a:r>
                        <a:rPr kumimoji="0" lang="en-GB" sz="1800" b="1" i="0" u="none" strike="noStrike" cap="none" normalizeH="0" baseline="0" smtClean="0">
                          <a:ln>
                            <a:noFill/>
                          </a:ln>
                          <a:solidFill>
                            <a:srgbClr val="003399"/>
                          </a:solidFill>
                          <a:effectLst/>
                          <a:latin typeface="Arial" charset="0"/>
                          <a:cs typeface="Times New Roman" pitchFamily="18" charset="0"/>
                        </a:rPr>
                        <a:t>Joint Research Centre</a:t>
                      </a:r>
                      <a:endParaRPr kumimoji="0" lang="ru-RU" sz="1800" b="0" i="0" u="none" strike="noStrike" cap="none" normalizeH="0" baseline="0" smtClean="0">
                        <a:ln>
                          <a:noFill/>
                        </a:ln>
                        <a:solidFill>
                          <a:srgbClr val="003399"/>
                        </a:solidFill>
                        <a:effectLst/>
                        <a:latin typeface="Arial" charset="0"/>
                        <a:cs typeface="Times New Roman" pitchFamily="18" charset="0"/>
                      </a:endParaRPr>
                    </a:p>
                    <a:p>
                      <a:pPr marL="0" marR="0" lvl="0" indent="0" algn="l" defTabSz="914400" rtl="0" eaLnBrk="0" fontAlgn="base" latinLnBrk="0" hangingPunct="0">
                        <a:lnSpc>
                          <a:spcPct val="110000"/>
                        </a:lnSpc>
                        <a:spcBef>
                          <a:spcPts val="200"/>
                        </a:spcBef>
                        <a:spcAft>
                          <a:spcPct val="0"/>
                        </a:spcAft>
                        <a:buClr>
                          <a:schemeClr val="bg2"/>
                        </a:buClr>
                        <a:buSzPct val="75000"/>
                        <a:buFont typeface="Monotype Sorts" pitchFamily="2" charset="2"/>
                        <a:buNone/>
                        <a:tabLst/>
                      </a:pPr>
                      <a:r>
                        <a:rPr kumimoji="0" lang="en-GB" sz="1800" b="1" i="0" u="none" strike="noStrike" cap="none" normalizeH="0" baseline="0" smtClean="0">
                          <a:ln>
                            <a:noFill/>
                          </a:ln>
                          <a:solidFill>
                            <a:srgbClr val="003399"/>
                          </a:solidFill>
                          <a:effectLst/>
                          <a:latin typeface="Arial" charset="0"/>
                          <a:cs typeface="Times New Roman" pitchFamily="18" charset="0"/>
                        </a:rPr>
                        <a:t>Institut für Transurane</a:t>
                      </a:r>
                      <a:r>
                        <a:rPr kumimoji="0" lang="ru-RU" sz="1800" b="0" i="0" u="none" strike="noStrike" cap="none" normalizeH="0" baseline="0" smtClean="0">
                          <a:ln>
                            <a:noFill/>
                          </a:ln>
                          <a:solidFill>
                            <a:srgbClr val="003399"/>
                          </a:solidFill>
                          <a:effectLst/>
                          <a:latin typeface="Arial"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10000"/>
                        </a:lnSpc>
                        <a:spcBef>
                          <a:spcPct val="20000"/>
                        </a:spcBef>
                        <a:spcAft>
                          <a:spcPct val="0"/>
                        </a:spcAft>
                        <a:buClr>
                          <a:schemeClr val="bg2"/>
                        </a:buClr>
                        <a:buSzPct val="75000"/>
                        <a:buFont typeface="Monotype Sorts" pitchFamily="2" charset="2"/>
                        <a:buNone/>
                        <a:tabLst/>
                      </a:pPr>
                      <a:r>
                        <a:rPr kumimoji="0" lang="en-GB" sz="1800" b="1" i="0" u="none" strike="noStrike" cap="none" normalizeH="0" baseline="0" smtClean="0">
                          <a:ln>
                            <a:noFill/>
                          </a:ln>
                          <a:solidFill>
                            <a:srgbClr val="003399"/>
                          </a:solidFill>
                          <a:effectLst/>
                          <a:latin typeface="Arial" charset="0"/>
                          <a:cs typeface="Times New Roman" pitchFamily="18" charset="0"/>
                        </a:rPr>
                        <a:t>Germany Karlsruhe</a:t>
                      </a:r>
                      <a:r>
                        <a:rPr kumimoji="0" lang="ru-RU" sz="1800" b="0" i="0" u="none" strike="noStrike" cap="none" normalizeH="0" baseline="0" smtClean="0">
                          <a:ln>
                            <a:noFill/>
                          </a:ln>
                          <a:solidFill>
                            <a:srgbClr val="003399"/>
                          </a:solidFill>
                          <a:effectLst/>
                          <a:latin typeface="Arial" charset="0"/>
                        </a:rPr>
                        <a:t>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12788">
                <a:tc>
                  <a:txBody>
                    <a:bodyPr/>
                    <a:lstStyle/>
                    <a:p>
                      <a:pPr marL="0" marR="0" lvl="0" indent="0" algn="l" defTabSz="914400" rtl="0" eaLnBrk="0" fontAlgn="base" latinLnBrk="0" hangingPunct="0">
                        <a:lnSpc>
                          <a:spcPct val="110000"/>
                        </a:lnSpc>
                        <a:spcBef>
                          <a:spcPct val="20000"/>
                        </a:spcBef>
                        <a:spcAft>
                          <a:spcPct val="0"/>
                        </a:spcAft>
                        <a:buClr>
                          <a:schemeClr val="bg2"/>
                        </a:buClr>
                        <a:buSzPct val="75000"/>
                        <a:buFont typeface="Monotype Sorts" pitchFamily="2" charset="2"/>
                        <a:buNone/>
                        <a:tabLst/>
                      </a:pPr>
                      <a:r>
                        <a:rPr kumimoji="0" lang="en-US" sz="2400" b="1" i="0" u="none" strike="noStrike" cap="none" normalizeH="0" baseline="0" smtClean="0">
                          <a:ln>
                            <a:noFill/>
                          </a:ln>
                          <a:solidFill>
                            <a:srgbClr val="FF3300"/>
                          </a:solidFill>
                          <a:effectLst/>
                          <a:latin typeface="Arial" charset="0"/>
                        </a:rPr>
                        <a:t>IRSN</a:t>
                      </a:r>
                      <a:endParaRPr kumimoji="0" lang="ru-RU" sz="2400" b="1" i="0" u="none" strike="noStrike" cap="none" normalizeH="0" baseline="0" smtClean="0">
                        <a:ln>
                          <a:noFill/>
                        </a:ln>
                        <a:solidFill>
                          <a:srgbClr val="FF3300"/>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10000"/>
                        </a:lnSpc>
                        <a:spcBef>
                          <a:spcPct val="20000"/>
                        </a:spcBef>
                        <a:spcAft>
                          <a:spcPct val="0"/>
                        </a:spcAft>
                        <a:buClr>
                          <a:schemeClr val="bg2"/>
                        </a:buClr>
                        <a:buSzPct val="75000"/>
                        <a:buFont typeface="Monotype Sorts" pitchFamily="2" charset="2"/>
                        <a:buNone/>
                        <a:tabLst/>
                      </a:pPr>
                      <a:r>
                        <a:rPr kumimoji="0" lang="en-GB" sz="1800" b="1" i="0" u="none" strike="noStrike" cap="none" normalizeH="0" baseline="0" smtClean="0">
                          <a:ln>
                            <a:noFill/>
                          </a:ln>
                          <a:solidFill>
                            <a:srgbClr val="003399"/>
                          </a:solidFill>
                          <a:effectLst/>
                          <a:latin typeface="Arial" charset="0"/>
                          <a:cs typeface="Times New Roman" pitchFamily="18" charset="0"/>
                        </a:rPr>
                        <a:t>Institut de Radioprotection et de Sûreté Nucléaire </a:t>
                      </a:r>
                      <a:endParaRPr kumimoji="0" lang="ru-RU" sz="1800" b="0" i="0" u="none" strike="noStrike" cap="none" normalizeH="0" baseline="0" smtClean="0">
                        <a:ln>
                          <a:noFill/>
                        </a:ln>
                        <a:solidFill>
                          <a:srgbClr val="003399"/>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10000"/>
                        </a:lnSpc>
                        <a:spcBef>
                          <a:spcPct val="20000"/>
                        </a:spcBef>
                        <a:spcAft>
                          <a:spcPct val="0"/>
                        </a:spcAft>
                        <a:buClr>
                          <a:schemeClr val="bg2"/>
                        </a:buClr>
                        <a:buSzPct val="75000"/>
                        <a:buFont typeface="Monotype Sorts" pitchFamily="2" charset="2"/>
                        <a:buNone/>
                        <a:tabLst/>
                      </a:pPr>
                      <a:r>
                        <a:rPr kumimoji="0" lang="en-GB" sz="1800" b="1" i="0" u="none" strike="noStrike" cap="none" normalizeH="0" baseline="0" smtClean="0">
                          <a:ln>
                            <a:noFill/>
                          </a:ln>
                          <a:solidFill>
                            <a:srgbClr val="003399"/>
                          </a:solidFill>
                          <a:effectLst/>
                          <a:latin typeface="Arial" charset="0"/>
                          <a:cs typeface="Times New Roman" pitchFamily="18" charset="0"/>
                        </a:rPr>
                        <a:t>France   Cadarache</a:t>
                      </a:r>
                      <a:r>
                        <a:rPr kumimoji="0" lang="ru-RU" sz="1800" b="0" i="0" u="none" strike="noStrike" cap="none" normalizeH="0" baseline="0" smtClean="0">
                          <a:ln>
                            <a:noFill/>
                          </a:ln>
                          <a:solidFill>
                            <a:srgbClr val="003399"/>
                          </a:solidFill>
                          <a:effectLst/>
                          <a:latin typeface="Arial" charset="0"/>
                        </a:rPr>
                        <a:t>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650875">
                <a:tc>
                  <a:txBody>
                    <a:bodyPr/>
                    <a:lstStyle/>
                    <a:p>
                      <a:pPr marL="0" marR="0" lvl="0" indent="0" algn="l" defTabSz="914400" rtl="0" eaLnBrk="0" fontAlgn="base" latinLnBrk="0" hangingPunct="0">
                        <a:lnSpc>
                          <a:spcPct val="110000"/>
                        </a:lnSpc>
                        <a:spcBef>
                          <a:spcPct val="20000"/>
                        </a:spcBef>
                        <a:spcAft>
                          <a:spcPct val="0"/>
                        </a:spcAft>
                        <a:buClr>
                          <a:schemeClr val="bg2"/>
                        </a:buClr>
                        <a:buSzPct val="75000"/>
                        <a:buFont typeface="Monotype Sorts" pitchFamily="2" charset="2"/>
                        <a:buNone/>
                        <a:tabLst/>
                      </a:pPr>
                      <a:r>
                        <a:rPr kumimoji="0" lang="de-DE" sz="2400" b="1" i="0" u="none" strike="noStrike" cap="none" normalizeH="0" baseline="0" smtClean="0">
                          <a:ln>
                            <a:noFill/>
                          </a:ln>
                          <a:solidFill>
                            <a:srgbClr val="FF3300"/>
                          </a:solidFill>
                          <a:effectLst/>
                          <a:latin typeface="Arial" charset="0"/>
                        </a:rPr>
                        <a:t>CEA</a:t>
                      </a:r>
                      <a:endParaRPr kumimoji="0" lang="ru-RU" sz="2400" b="1" i="0" u="none" strike="noStrike" cap="none" normalizeH="0" baseline="0" smtClean="0">
                        <a:ln>
                          <a:noFill/>
                        </a:ln>
                        <a:solidFill>
                          <a:srgbClr val="FF3300"/>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10000"/>
                        </a:lnSpc>
                        <a:spcBef>
                          <a:spcPct val="20000"/>
                        </a:spcBef>
                        <a:spcAft>
                          <a:spcPct val="0"/>
                        </a:spcAft>
                        <a:buClr>
                          <a:schemeClr val="bg2"/>
                        </a:buClr>
                        <a:buSzPct val="75000"/>
                        <a:buFont typeface="Monotype Sorts" pitchFamily="2" charset="2"/>
                        <a:buNone/>
                        <a:tabLst/>
                      </a:pPr>
                      <a:r>
                        <a:rPr kumimoji="0" lang="en-US" sz="1800" b="1" i="0" u="none" strike="noStrike" cap="none" normalizeH="0" baseline="0" smtClean="0">
                          <a:ln>
                            <a:noFill/>
                          </a:ln>
                          <a:solidFill>
                            <a:srgbClr val="003399"/>
                          </a:solidFill>
                          <a:effectLst/>
                          <a:latin typeface="Arial" charset="0"/>
                        </a:rPr>
                        <a:t>Commisariat </a:t>
                      </a:r>
                      <a:r>
                        <a:rPr kumimoji="0" lang="en-US" sz="1800" b="1" i="0" u="none" strike="noStrike" cap="none" normalizeH="0" baseline="0" smtClean="0">
                          <a:ln>
                            <a:noFill/>
                          </a:ln>
                          <a:solidFill>
                            <a:srgbClr val="003399"/>
                          </a:solidFill>
                          <a:effectLst/>
                          <a:latin typeface="Arial" charset="0"/>
                          <a:cs typeface="Arial" charset="0"/>
                        </a:rPr>
                        <a:t>à</a:t>
                      </a:r>
                      <a:r>
                        <a:rPr kumimoji="0" lang="en-US" sz="1800" b="1" i="0" u="none" strike="noStrike" cap="none" normalizeH="0" baseline="0" smtClean="0">
                          <a:ln>
                            <a:noFill/>
                          </a:ln>
                          <a:solidFill>
                            <a:srgbClr val="003399"/>
                          </a:solidFill>
                          <a:effectLst/>
                          <a:latin typeface="Arial" charset="0"/>
                        </a:rPr>
                        <a:t> l’Energie Atomique</a:t>
                      </a:r>
                      <a:endParaRPr kumimoji="0" lang="ru-RU"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10000"/>
                        </a:lnSpc>
                        <a:spcBef>
                          <a:spcPct val="20000"/>
                        </a:spcBef>
                        <a:spcAft>
                          <a:spcPct val="0"/>
                        </a:spcAft>
                        <a:buClr>
                          <a:schemeClr val="bg2"/>
                        </a:buClr>
                        <a:buSzPct val="75000"/>
                        <a:buFont typeface="Monotype Sorts" pitchFamily="2" charset="2"/>
                        <a:buNone/>
                        <a:tabLst/>
                      </a:pPr>
                      <a:r>
                        <a:rPr kumimoji="0" lang="en-GB" sz="1800" b="1" i="0" u="none" strike="noStrike" cap="none" normalizeH="0" baseline="0" smtClean="0">
                          <a:ln>
                            <a:noFill/>
                          </a:ln>
                          <a:solidFill>
                            <a:srgbClr val="003399"/>
                          </a:solidFill>
                          <a:effectLst/>
                          <a:latin typeface="Arial" charset="0"/>
                          <a:cs typeface="Times New Roman" pitchFamily="18" charset="0"/>
                        </a:rPr>
                        <a:t>France   Cadarache</a:t>
                      </a:r>
                      <a:endParaRPr kumimoji="0" lang="ru-RU" sz="1800" b="1" i="0" u="none" strike="noStrike" cap="none" normalizeH="0" baseline="0" smtClean="0">
                        <a:ln>
                          <a:noFill/>
                        </a:ln>
                        <a:solidFill>
                          <a:srgbClr val="003399"/>
                        </a:solidFill>
                        <a:effectLst/>
                        <a:latin typeface="Arial"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81050">
                <a:tc>
                  <a:txBody>
                    <a:bodyPr/>
                    <a:lstStyle/>
                    <a:p>
                      <a:pPr marL="0" marR="0" lvl="0" indent="0" algn="l" defTabSz="914400" rtl="0" eaLnBrk="0" fontAlgn="base" latinLnBrk="0" hangingPunct="0">
                        <a:lnSpc>
                          <a:spcPct val="110000"/>
                        </a:lnSpc>
                        <a:spcBef>
                          <a:spcPct val="20000"/>
                        </a:spcBef>
                        <a:spcAft>
                          <a:spcPct val="0"/>
                        </a:spcAft>
                        <a:buClr>
                          <a:schemeClr val="bg2"/>
                        </a:buClr>
                        <a:buSzPct val="75000"/>
                        <a:buFont typeface="Monotype Sorts" pitchFamily="2" charset="2"/>
                        <a:buNone/>
                        <a:tabLst/>
                      </a:pPr>
                      <a:r>
                        <a:rPr kumimoji="0" lang="en-US" sz="2400" b="1" i="0" u="none" strike="noStrike" cap="none" normalizeH="0" baseline="0" smtClean="0">
                          <a:ln>
                            <a:noFill/>
                          </a:ln>
                          <a:solidFill>
                            <a:srgbClr val="FF3300"/>
                          </a:solidFill>
                          <a:effectLst/>
                          <a:latin typeface="Arial" charset="0"/>
                        </a:rPr>
                        <a:t>IVS Trnava</a:t>
                      </a:r>
                      <a:endParaRPr kumimoji="0" lang="ru-RU" sz="2400" b="1" i="0" u="none" strike="noStrike" cap="none" normalizeH="0" baseline="0" smtClean="0">
                        <a:ln>
                          <a:noFill/>
                        </a:ln>
                        <a:solidFill>
                          <a:srgbClr val="FF3300"/>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10000"/>
                        </a:lnSpc>
                        <a:spcBef>
                          <a:spcPct val="20000"/>
                        </a:spcBef>
                        <a:spcAft>
                          <a:spcPct val="0"/>
                        </a:spcAft>
                        <a:buClr>
                          <a:schemeClr val="bg2"/>
                        </a:buClr>
                        <a:buSzPct val="75000"/>
                        <a:buFont typeface="Monotype Sorts" pitchFamily="2" charset="2"/>
                        <a:buNone/>
                        <a:tabLst/>
                      </a:pPr>
                      <a:r>
                        <a:rPr kumimoji="0" lang="en-US" sz="1800" b="1" i="0" u="none" strike="noStrike" cap="none" normalizeH="0" baseline="0" smtClean="0">
                          <a:ln>
                            <a:noFill/>
                          </a:ln>
                          <a:solidFill>
                            <a:srgbClr val="003399"/>
                          </a:solidFill>
                          <a:effectLst/>
                          <a:latin typeface="Arial" charset="0"/>
                        </a:rPr>
                        <a:t>Inžinierska výpočtová spoločnosť Trnava, s.r.o., </a:t>
                      </a:r>
                      <a:endParaRPr kumimoji="0" lang="ru-RU" sz="1800" b="1" i="0" u="none" strike="noStrike" cap="none" normalizeH="0" baseline="0" smtClean="0">
                        <a:ln>
                          <a:noFill/>
                        </a:ln>
                        <a:solidFill>
                          <a:srgbClr val="003399"/>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10000"/>
                        </a:lnSpc>
                        <a:spcBef>
                          <a:spcPct val="20000"/>
                        </a:spcBef>
                        <a:spcAft>
                          <a:spcPct val="0"/>
                        </a:spcAft>
                        <a:buClr>
                          <a:schemeClr val="bg2"/>
                        </a:buClr>
                        <a:buSzPct val="75000"/>
                        <a:buFont typeface="Monotype Sorts" pitchFamily="2" charset="2"/>
                        <a:buNone/>
                        <a:tabLst/>
                      </a:pPr>
                      <a:r>
                        <a:rPr kumimoji="0" lang="en-GB" sz="1800" b="1" i="0" u="none" strike="noStrike" cap="none" normalizeH="0" baseline="0" smtClean="0">
                          <a:ln>
                            <a:noFill/>
                          </a:ln>
                          <a:solidFill>
                            <a:srgbClr val="003399"/>
                          </a:solidFill>
                          <a:effectLst/>
                          <a:latin typeface="Arial" charset="0"/>
                        </a:rPr>
                        <a:t>Slovak Republic</a:t>
                      </a:r>
                      <a:r>
                        <a:rPr kumimoji="0" lang="ru-RU" sz="1800" b="1" i="0" u="none" strike="noStrike" cap="none" normalizeH="0" baseline="0" smtClean="0">
                          <a:ln>
                            <a:noFill/>
                          </a:ln>
                          <a:solidFill>
                            <a:srgbClr val="003399"/>
                          </a:solidFill>
                          <a:effectLst/>
                          <a:latin typeface="Arial" charset="0"/>
                        </a:rPr>
                        <a:t> </a:t>
                      </a:r>
                    </a:p>
                    <a:p>
                      <a:pPr marL="0" marR="0" lvl="0" indent="0" algn="l" defTabSz="914400" rtl="0" eaLnBrk="0" fontAlgn="base" latinLnBrk="0" hangingPunct="0">
                        <a:lnSpc>
                          <a:spcPct val="110000"/>
                        </a:lnSpc>
                        <a:spcBef>
                          <a:spcPct val="20000"/>
                        </a:spcBef>
                        <a:spcAft>
                          <a:spcPct val="0"/>
                        </a:spcAft>
                        <a:buClr>
                          <a:schemeClr val="bg2"/>
                        </a:buClr>
                        <a:buSzPct val="75000"/>
                        <a:buFont typeface="Monotype Sorts" pitchFamily="2" charset="2"/>
                        <a:buNone/>
                        <a:tabLst/>
                      </a:pPr>
                      <a:endParaRPr kumimoji="0" lang="ru-RU" sz="1800" b="1" i="0" u="none" strike="noStrike" cap="none" normalizeH="0" baseline="0" smtClean="0">
                        <a:ln>
                          <a:noFill/>
                        </a:ln>
                        <a:solidFill>
                          <a:srgbClr val="003399"/>
                        </a:solidFill>
                        <a:effectLst/>
                        <a:latin typeface="Arial"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0"/>
          </p:nvPr>
        </p:nvSpPr>
        <p:spPr/>
        <p:txBody>
          <a:bodyPr/>
          <a:lstStyle/>
          <a:p>
            <a:fld id="{63B425E4-F170-4B71-A78B-3FBB41E87A4C}" type="slidenum">
              <a:rPr lang="ru-RU"/>
              <a:pPr/>
              <a:t>4</a:t>
            </a:fld>
            <a:endParaRPr lang="ru-RU"/>
          </a:p>
        </p:txBody>
      </p:sp>
      <p:sp>
        <p:nvSpPr>
          <p:cNvPr id="259074" name="Rectangle 2"/>
          <p:cNvSpPr>
            <a:spLocks noChangeArrowheads="1"/>
          </p:cNvSpPr>
          <p:nvPr/>
        </p:nvSpPr>
        <p:spPr bwMode="auto">
          <a:xfrm>
            <a:off x="1679575" y="198438"/>
            <a:ext cx="5784850" cy="80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r>
              <a:rPr lang="en-GB" sz="3200" b="1">
                <a:solidFill>
                  <a:srgbClr val="A50021"/>
                </a:solidFill>
                <a:latin typeface="Arial" charset="0"/>
              </a:rPr>
              <a:t>Project Objectives</a:t>
            </a:r>
            <a:endParaRPr lang="ru-RU" sz="3200" b="1">
              <a:solidFill>
                <a:srgbClr val="A50021"/>
              </a:solidFill>
              <a:latin typeface="Arial" charset="0"/>
            </a:endParaRPr>
          </a:p>
        </p:txBody>
      </p:sp>
      <p:sp>
        <p:nvSpPr>
          <p:cNvPr id="259075" name="Text Box 3"/>
          <p:cNvSpPr txBox="1">
            <a:spLocks noChangeArrowheads="1"/>
          </p:cNvSpPr>
          <p:nvPr/>
        </p:nvSpPr>
        <p:spPr bwMode="auto">
          <a:xfrm>
            <a:off x="685800" y="1524000"/>
            <a:ext cx="7905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endParaRPr lang="ru-RU"/>
          </a:p>
        </p:txBody>
      </p:sp>
      <p:sp>
        <p:nvSpPr>
          <p:cNvPr id="259076" name="Text Box 4"/>
          <p:cNvSpPr txBox="1">
            <a:spLocks noChangeArrowheads="1"/>
          </p:cNvSpPr>
          <p:nvPr/>
        </p:nvSpPr>
        <p:spPr bwMode="auto">
          <a:xfrm>
            <a:off x="615950" y="1524000"/>
            <a:ext cx="7910513" cy="4737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lgn="l">
              <a:defRPr sz="2400">
                <a:solidFill>
                  <a:schemeClr val="tx1"/>
                </a:solidFill>
                <a:latin typeface="Times New Roman" pitchFamily="18" charset="0"/>
              </a:defRPr>
            </a:lvl1pPr>
            <a:lvl2pPr algn="l">
              <a:defRPr sz="2400">
                <a:solidFill>
                  <a:schemeClr val="tx1"/>
                </a:solidFill>
                <a:latin typeface="Times New Roman" pitchFamily="18" charset="0"/>
              </a:defRPr>
            </a:lvl2pPr>
            <a:lvl3pPr algn="l">
              <a:defRPr sz="2400">
                <a:solidFill>
                  <a:schemeClr val="tx1"/>
                </a:solidFill>
                <a:latin typeface="Times New Roman" pitchFamily="18" charset="0"/>
              </a:defRPr>
            </a:lvl3pPr>
            <a:lvl4pPr algn="l">
              <a:defRPr sz="2400">
                <a:solidFill>
                  <a:schemeClr val="tx1"/>
                </a:solidFill>
                <a:latin typeface="Times New Roman" pitchFamily="18" charset="0"/>
              </a:defRPr>
            </a:lvl4pPr>
            <a:lvl5pPr algn="l">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lgn="just">
              <a:spcBef>
                <a:spcPct val="50000"/>
              </a:spcBef>
              <a:buFontTx/>
              <a:buChar char="•"/>
            </a:pPr>
            <a:r>
              <a:rPr lang="en-GB" sz="1600" b="1">
                <a:solidFill>
                  <a:srgbClr val="003399"/>
                </a:solidFill>
                <a:latin typeface="Arial" charset="0"/>
              </a:rPr>
              <a:t>On the base of analysis of available test data from small - and large - scale experiments, to develop a mechanistic description of U-Zr-O molten pool behaviour in oxidising conditions.</a:t>
            </a:r>
          </a:p>
          <a:p>
            <a:pPr algn="just">
              <a:spcBef>
                <a:spcPct val="50000"/>
              </a:spcBef>
              <a:buFontTx/>
              <a:buChar char="•"/>
            </a:pPr>
            <a:r>
              <a:rPr lang="en-GB" sz="1600" b="1">
                <a:solidFill>
                  <a:srgbClr val="003399"/>
                </a:solidFill>
                <a:latin typeface="Arial" charset="0"/>
              </a:rPr>
              <a:t>For this purpose, to carry out a tight coupling of the two advanced numerical tools developed within the previous Project #2936: the SVECHA physico-chemical (molten pool oxidation) model and the 3D thermo-hydraulic code CONV. </a:t>
            </a:r>
          </a:p>
          <a:p>
            <a:pPr algn="just">
              <a:spcBef>
                <a:spcPct val="50000"/>
              </a:spcBef>
              <a:buFontTx/>
              <a:buChar char="•"/>
            </a:pPr>
            <a:r>
              <a:rPr lang="en-GB" sz="1600" b="1">
                <a:solidFill>
                  <a:srgbClr val="003399"/>
                </a:solidFill>
                <a:latin typeface="Arial" charset="0"/>
              </a:rPr>
              <a:t>This will allow extension of thermal hydraulic consideration of oxidised melt from small scales (crucible tests) up to a large scale (reactor pressure vessel), including an intermediate scale corresponding to molten pools in bundle tests.</a:t>
            </a:r>
          </a:p>
          <a:p>
            <a:pPr algn="just">
              <a:spcBef>
                <a:spcPct val="50000"/>
              </a:spcBef>
              <a:buFontTx/>
              <a:buChar char="•"/>
            </a:pPr>
            <a:r>
              <a:rPr lang="en-GB" sz="1600" b="1">
                <a:solidFill>
                  <a:srgbClr val="003399"/>
                </a:solidFill>
                <a:latin typeface="Arial" charset="0"/>
              </a:rPr>
              <a:t>As a result, improved interpretation of the Phebus FP bundle tests observations of corium melt oxidation, as well as transposition of thermal hydraulic consideration from test to reactor scale, are foreseen.</a:t>
            </a:r>
          </a:p>
          <a:p>
            <a:pPr algn="just">
              <a:spcBef>
                <a:spcPct val="50000"/>
              </a:spcBef>
              <a:buFontTx/>
              <a:buChar char="•"/>
            </a:pPr>
            <a:r>
              <a:rPr lang="en-US" sz="1600" b="1">
                <a:solidFill>
                  <a:srgbClr val="003399"/>
                </a:solidFill>
                <a:latin typeface="Arial" charset="0"/>
              </a:rPr>
              <a:t>The developed and verified models will be further used for benchmarking and improvement of simplified models of various system codes such as ICARE/CATHARE, ASTEC or Russian severe accident code SOCRAT.</a:t>
            </a:r>
            <a:r>
              <a:rPr lang="ru-RU" sz="1600" b="1">
                <a:solidFill>
                  <a:srgbClr val="003399"/>
                </a:solidFill>
                <a:latin typeface="Arial" charset="0"/>
              </a:rPr>
              <a:t> </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4C278ABE-1944-4E3D-A97C-E97234461C0C}" type="slidenum">
              <a:rPr lang="ru-RU"/>
              <a:pPr/>
              <a:t>5</a:t>
            </a:fld>
            <a:endParaRPr lang="ru-RU"/>
          </a:p>
        </p:txBody>
      </p:sp>
      <p:sp>
        <p:nvSpPr>
          <p:cNvPr id="112642" name="Rectangle 2"/>
          <p:cNvSpPr>
            <a:spLocks noGrp="1" noChangeArrowheads="1"/>
          </p:cNvSpPr>
          <p:nvPr>
            <p:ph type="title"/>
          </p:nvPr>
        </p:nvSpPr>
        <p:spPr bwMode="auto">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en-US" b="1">
                <a:solidFill>
                  <a:srgbClr val="A50021"/>
                </a:solidFill>
              </a:rPr>
              <a:t>Technical Schedule</a:t>
            </a:r>
            <a:r>
              <a:rPr lang="ru-RU"/>
              <a:t> </a:t>
            </a:r>
          </a:p>
        </p:txBody>
      </p:sp>
      <p:sp>
        <p:nvSpPr>
          <p:cNvPr id="112843" name="Rectangle 203"/>
          <p:cNvSpPr>
            <a:spLocks noChangeArrowheads="1"/>
          </p:cNvSpPr>
          <p:nvPr/>
        </p:nvSpPr>
        <p:spPr bwMode="auto">
          <a:xfrm>
            <a:off x="714375" y="1460500"/>
            <a:ext cx="7715250" cy="4432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30000"/>
              </a:spcBef>
              <a:spcAft>
                <a:spcPct val="30000"/>
              </a:spcAft>
            </a:pPr>
            <a:r>
              <a:rPr lang="en-US" sz="1800" b="1">
                <a:solidFill>
                  <a:srgbClr val="003399"/>
                </a:solidFill>
                <a:latin typeface="Arial" charset="0"/>
              </a:rPr>
              <a:t>Task 1.</a:t>
            </a:r>
            <a:r>
              <a:rPr lang="en-US" sz="1800">
                <a:solidFill>
                  <a:srgbClr val="003399"/>
                </a:solidFill>
                <a:latin typeface="Arial" charset="0"/>
              </a:rPr>
              <a:t>  </a:t>
            </a:r>
            <a:r>
              <a:rPr lang="en-GB" sz="1800">
                <a:solidFill>
                  <a:srgbClr val="003399"/>
                </a:solidFill>
                <a:latin typeface="Arial" charset="0"/>
              </a:rPr>
              <a:t>Development and Improvement of the Physico-Chemical Model for the U-Zr-O Melt Oxidation on the Base of New Crucible Tests            </a:t>
            </a:r>
            <a:r>
              <a:rPr lang="en-US" sz="1800">
                <a:latin typeface="Arial" charset="0"/>
              </a:rPr>
              <a:t>(</a:t>
            </a:r>
            <a:r>
              <a:rPr lang="en-US" sz="1800" i="1">
                <a:latin typeface="Arial" charset="0"/>
              </a:rPr>
              <a:t>1-6 QUATERS</a:t>
            </a:r>
            <a:r>
              <a:rPr lang="en-US" sz="1800">
                <a:latin typeface="Arial" charset="0"/>
              </a:rPr>
              <a:t>)</a:t>
            </a:r>
          </a:p>
          <a:p>
            <a:pPr algn="just">
              <a:spcBef>
                <a:spcPct val="30000"/>
              </a:spcBef>
              <a:spcAft>
                <a:spcPct val="30000"/>
              </a:spcAft>
            </a:pPr>
            <a:r>
              <a:rPr lang="en-GB" sz="1800" b="1">
                <a:solidFill>
                  <a:srgbClr val="003399"/>
                </a:solidFill>
                <a:latin typeface="Arial" charset="0"/>
              </a:rPr>
              <a:t>Task 2.</a:t>
            </a:r>
            <a:r>
              <a:rPr lang="en-GB" sz="1800">
                <a:solidFill>
                  <a:srgbClr val="003399"/>
                </a:solidFill>
                <a:latin typeface="Arial" charset="0"/>
              </a:rPr>
              <a:t> </a:t>
            </a:r>
            <a:r>
              <a:rPr lang="en-US" sz="1800">
                <a:solidFill>
                  <a:srgbClr val="003399"/>
                </a:solidFill>
                <a:latin typeface="Arial" charset="0"/>
              </a:rPr>
              <a:t>  Development and Improvement of the Unified Thermal Hydraulic Technique (CONV Code) for Simulation of Multiphase Processes in Complex Domains of Convectively Stirred Melt </a:t>
            </a:r>
            <a:r>
              <a:rPr lang="en-US" sz="1800">
                <a:latin typeface="Arial" charset="0"/>
              </a:rPr>
              <a:t>(</a:t>
            </a:r>
            <a:r>
              <a:rPr lang="en-US" sz="1800" i="1">
                <a:latin typeface="Arial" charset="0"/>
              </a:rPr>
              <a:t>1-6 QUATERS</a:t>
            </a:r>
            <a:r>
              <a:rPr lang="en-US" sz="1800">
                <a:latin typeface="Arial" charset="0"/>
              </a:rPr>
              <a:t>)</a:t>
            </a:r>
            <a:endParaRPr lang="en-GB" sz="1800">
              <a:latin typeface="Arial" charset="0"/>
            </a:endParaRPr>
          </a:p>
          <a:p>
            <a:pPr algn="just">
              <a:spcBef>
                <a:spcPct val="30000"/>
              </a:spcBef>
              <a:spcAft>
                <a:spcPct val="30000"/>
              </a:spcAft>
            </a:pPr>
            <a:r>
              <a:rPr lang="en-GB" sz="1800" b="1">
                <a:solidFill>
                  <a:srgbClr val="003399"/>
                </a:solidFill>
                <a:latin typeface="Arial" charset="0"/>
              </a:rPr>
              <a:t>Task 3.</a:t>
            </a:r>
            <a:r>
              <a:rPr lang="en-GB" sz="1800">
                <a:solidFill>
                  <a:srgbClr val="003399"/>
                </a:solidFill>
                <a:latin typeface="Arial" charset="0"/>
              </a:rPr>
              <a:t>  </a:t>
            </a:r>
            <a:r>
              <a:rPr lang="en-US" sz="1800">
                <a:solidFill>
                  <a:srgbClr val="003399"/>
                </a:solidFill>
                <a:latin typeface="Arial" charset="0"/>
              </a:rPr>
              <a:t>Tight Coupling of the Two Advanced Tools: the Physico-Chemical (Molten Pool Oxidation) Model and the Thermo-Hydraulic Code CONV, for Realistic Mechanistic Description of U-Zr-O Molten Pool Behaviour in Oxidising Test Conditions </a:t>
            </a:r>
            <a:r>
              <a:rPr lang="en-US" sz="1800">
                <a:latin typeface="Arial" charset="0"/>
              </a:rPr>
              <a:t>(</a:t>
            </a:r>
            <a:r>
              <a:rPr lang="en-US" sz="1800" i="1">
                <a:latin typeface="Arial" charset="0"/>
              </a:rPr>
              <a:t>7-10 QUATERS</a:t>
            </a:r>
            <a:r>
              <a:rPr lang="en-US" sz="1800">
                <a:latin typeface="Arial" charset="0"/>
              </a:rPr>
              <a:t>)</a:t>
            </a:r>
            <a:endParaRPr lang="en-GB" sz="1800">
              <a:latin typeface="Arial" charset="0"/>
            </a:endParaRPr>
          </a:p>
          <a:p>
            <a:pPr algn="just">
              <a:spcBef>
                <a:spcPct val="30000"/>
              </a:spcBef>
              <a:spcAft>
                <a:spcPct val="30000"/>
              </a:spcAft>
            </a:pPr>
            <a:r>
              <a:rPr lang="en-GB" sz="1800" b="1">
                <a:solidFill>
                  <a:srgbClr val="003399"/>
                </a:solidFill>
                <a:latin typeface="Arial" charset="0"/>
              </a:rPr>
              <a:t>Task 4.</a:t>
            </a:r>
            <a:r>
              <a:rPr lang="en-GB" sz="1800">
                <a:solidFill>
                  <a:srgbClr val="003399"/>
                </a:solidFill>
                <a:latin typeface="Arial" charset="0"/>
              </a:rPr>
              <a:t> </a:t>
            </a:r>
            <a:r>
              <a:rPr lang="en-US" sz="1800">
                <a:solidFill>
                  <a:srgbClr val="003399"/>
                </a:solidFill>
                <a:latin typeface="Arial" charset="0"/>
              </a:rPr>
              <a:t>  Extension of the Thermal Hydraulic Consideration of Oxidised Melt from Small Scale (Crucible Tests) up to a Large Scale (Reactor Pressure Vessel), Including an Intermediate Scale Corresponding to Molten Pools in the Bundle Tests </a:t>
            </a:r>
            <a:r>
              <a:rPr lang="en-US" sz="1800">
                <a:latin typeface="Arial" charset="0"/>
              </a:rPr>
              <a:t>(</a:t>
            </a:r>
            <a:r>
              <a:rPr lang="en-US" sz="1800" i="1">
                <a:latin typeface="Arial" charset="0"/>
              </a:rPr>
              <a:t>11-12 QUATERS</a:t>
            </a:r>
            <a:r>
              <a:rPr lang="en-US" sz="1800">
                <a:latin typeface="Arial" charset="0"/>
              </a:rPr>
              <a:t>)</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Foliennummernplatzhalter 3"/>
          <p:cNvSpPr>
            <a:spLocks noGrp="1"/>
          </p:cNvSpPr>
          <p:nvPr>
            <p:ph type="sldNum" sz="quarter" idx="10"/>
          </p:nvPr>
        </p:nvSpPr>
        <p:spPr/>
        <p:txBody>
          <a:bodyPr/>
          <a:lstStyle/>
          <a:p>
            <a:fld id="{54011212-CCDC-4C72-A8AF-E7305DB96E04}" type="slidenum">
              <a:rPr lang="ru-RU"/>
              <a:pPr/>
              <a:t>6</a:t>
            </a:fld>
            <a:endParaRPr lang="ru-RU"/>
          </a:p>
        </p:txBody>
      </p:sp>
      <p:sp>
        <p:nvSpPr>
          <p:cNvPr id="263170" name="Rectangle 2"/>
          <p:cNvSpPr>
            <a:spLocks noChangeArrowheads="1"/>
          </p:cNvSpPr>
          <p:nvPr/>
        </p:nvSpPr>
        <p:spPr bwMode="auto">
          <a:xfrm>
            <a:off x="2514600" y="19383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a:p>
        </p:txBody>
      </p:sp>
      <p:sp>
        <p:nvSpPr>
          <p:cNvPr id="263171" name="Rectangle 3"/>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263172" name="Text Box 4"/>
          <p:cNvSpPr txBox="1">
            <a:spLocks noChangeArrowheads="1"/>
          </p:cNvSpPr>
          <p:nvPr/>
        </p:nvSpPr>
        <p:spPr bwMode="auto">
          <a:xfrm>
            <a:off x="1728788" y="333375"/>
            <a:ext cx="5686425" cy="1025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spcBef>
                <a:spcPct val="50000"/>
              </a:spcBef>
            </a:pPr>
            <a:r>
              <a:rPr lang="en-US" b="1">
                <a:solidFill>
                  <a:srgbClr val="A50021"/>
                </a:solidFill>
                <a:latin typeface="Arial" charset="0"/>
              </a:rPr>
              <a:t>Task 1. New (proposed) crucible tests for simulation of molten pool oxidation </a:t>
            </a:r>
            <a:endParaRPr lang="ru-RU" b="1">
              <a:solidFill>
                <a:srgbClr val="A50021"/>
              </a:solidFill>
              <a:latin typeface="Arial" charset="0"/>
            </a:endParaRPr>
          </a:p>
        </p:txBody>
      </p:sp>
      <p:grpSp>
        <p:nvGrpSpPr>
          <p:cNvPr id="263201" name="Group 33"/>
          <p:cNvGrpSpPr>
            <a:grpSpLocks/>
          </p:cNvGrpSpPr>
          <p:nvPr/>
        </p:nvGrpSpPr>
        <p:grpSpPr bwMode="auto">
          <a:xfrm>
            <a:off x="249238" y="3429000"/>
            <a:ext cx="8643937" cy="2932113"/>
            <a:chOff x="161" y="1863"/>
            <a:chExt cx="5445" cy="1847"/>
          </a:xfrm>
        </p:grpSpPr>
        <p:grpSp>
          <p:nvGrpSpPr>
            <p:cNvPr id="263173" name="Group 5"/>
            <p:cNvGrpSpPr>
              <a:grpSpLocks/>
            </p:cNvGrpSpPr>
            <p:nvPr/>
          </p:nvGrpSpPr>
          <p:grpSpPr bwMode="auto">
            <a:xfrm>
              <a:off x="161" y="2160"/>
              <a:ext cx="2684" cy="1550"/>
              <a:chOff x="196" y="2160"/>
              <a:chExt cx="2684" cy="1550"/>
            </a:xfrm>
          </p:grpSpPr>
          <p:sp>
            <p:nvSpPr>
              <p:cNvPr id="263174" name="Rectangle 6"/>
              <p:cNvSpPr>
                <a:spLocks noChangeAspect="1" noChangeArrowheads="1"/>
              </p:cNvSpPr>
              <p:nvPr/>
            </p:nvSpPr>
            <p:spPr bwMode="auto">
              <a:xfrm>
                <a:off x="699" y="2295"/>
                <a:ext cx="1728" cy="1415"/>
              </a:xfrm>
              <a:prstGeom prst="rect">
                <a:avLst/>
              </a:prstGeom>
              <a:solidFill>
                <a:srgbClr val="FFFFFF"/>
              </a:solidFill>
              <a:ln w="9525">
                <a:solidFill>
                  <a:srgbClr val="000000"/>
                </a:solidFill>
                <a:miter lim="800000"/>
                <a:headEnd/>
                <a:tailEnd/>
              </a:ln>
            </p:spPr>
            <p:txBody>
              <a:bodyPr/>
              <a:lstStyle/>
              <a:p>
                <a:endParaRPr lang="de-DE"/>
              </a:p>
            </p:txBody>
          </p:sp>
          <p:sp>
            <p:nvSpPr>
              <p:cNvPr id="263175" name="Rectangle 7"/>
              <p:cNvSpPr>
                <a:spLocks noChangeAspect="1" noChangeArrowheads="1"/>
              </p:cNvSpPr>
              <p:nvPr/>
            </p:nvSpPr>
            <p:spPr bwMode="auto">
              <a:xfrm>
                <a:off x="1045" y="2295"/>
                <a:ext cx="1043" cy="1123"/>
              </a:xfrm>
              <a:prstGeom prst="rect">
                <a:avLst/>
              </a:prstGeom>
              <a:solidFill>
                <a:srgbClr val="FFFFFF"/>
              </a:solidFill>
              <a:ln w="9525">
                <a:solidFill>
                  <a:srgbClr val="000000"/>
                </a:solidFill>
                <a:miter lim="800000"/>
                <a:headEnd/>
                <a:tailEnd/>
              </a:ln>
            </p:spPr>
            <p:txBody>
              <a:bodyPr/>
              <a:lstStyle/>
              <a:p>
                <a:endParaRPr lang="de-DE"/>
              </a:p>
            </p:txBody>
          </p:sp>
          <p:sp>
            <p:nvSpPr>
              <p:cNvPr id="263176" name="Rectangle 8" descr="10%"/>
              <p:cNvSpPr>
                <a:spLocks noChangeAspect="1" noChangeArrowheads="1"/>
              </p:cNvSpPr>
              <p:nvPr/>
            </p:nvSpPr>
            <p:spPr bwMode="auto">
              <a:xfrm>
                <a:off x="1045" y="2711"/>
                <a:ext cx="1043" cy="707"/>
              </a:xfrm>
              <a:prstGeom prst="rect">
                <a:avLst/>
              </a:prstGeom>
              <a:pattFill prst="pct10">
                <a:fgClr>
                  <a:srgbClr val="000000"/>
                </a:fgClr>
                <a:bgClr>
                  <a:srgbClr val="FFFFFF"/>
                </a:bgClr>
              </a:pattFill>
              <a:ln w="9525">
                <a:solidFill>
                  <a:srgbClr val="000000"/>
                </a:solidFill>
                <a:miter lim="800000"/>
                <a:headEnd/>
                <a:tailEnd/>
              </a:ln>
            </p:spPr>
            <p:txBody>
              <a:bodyPr/>
              <a:lstStyle/>
              <a:p>
                <a:endParaRPr lang="de-DE"/>
              </a:p>
            </p:txBody>
          </p:sp>
          <p:sp>
            <p:nvSpPr>
              <p:cNvPr id="263177" name="Rectangle 9"/>
              <p:cNvSpPr>
                <a:spLocks noChangeAspect="1" noChangeArrowheads="1"/>
              </p:cNvSpPr>
              <p:nvPr/>
            </p:nvSpPr>
            <p:spPr bwMode="auto">
              <a:xfrm>
                <a:off x="1061" y="2295"/>
                <a:ext cx="1014" cy="41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263178" name="Text Box 10"/>
              <p:cNvSpPr txBox="1">
                <a:spLocks noChangeAspect="1" noChangeArrowheads="1"/>
              </p:cNvSpPr>
              <p:nvPr/>
            </p:nvSpPr>
            <p:spPr bwMode="auto">
              <a:xfrm>
                <a:off x="1209" y="2318"/>
                <a:ext cx="649" cy="3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8522" tIns="29261" rIns="58522" bIns="29261"/>
              <a:lstStyle/>
              <a:p>
                <a:r>
                  <a:rPr lang="en-US" sz="1400">
                    <a:latin typeface="Arial" charset="0"/>
                    <a:ea typeface="Times New Roman" pitchFamily="18" charset="0"/>
                    <a:cs typeface="Arial" charset="0"/>
                  </a:rPr>
                  <a:t>Steam</a:t>
                </a:r>
                <a:endParaRPr lang="en-US" sz="3600">
                  <a:ea typeface="Times New Roman" pitchFamily="18" charset="0"/>
                  <a:cs typeface="Arial" charset="0"/>
                </a:endParaRPr>
              </a:p>
            </p:txBody>
          </p:sp>
          <p:sp>
            <p:nvSpPr>
              <p:cNvPr id="263179" name="AutoShape 11"/>
              <p:cNvSpPr>
                <a:spLocks noChangeAspect="1" noChangeArrowheads="1"/>
              </p:cNvSpPr>
              <p:nvPr/>
            </p:nvSpPr>
            <p:spPr bwMode="auto">
              <a:xfrm>
                <a:off x="2535" y="2837"/>
                <a:ext cx="345" cy="236"/>
              </a:xfrm>
              <a:prstGeom prst="wedgeRectCallout">
                <a:avLst>
                  <a:gd name="adj1" fmla="val -94347"/>
                  <a:gd name="adj2" fmla="val 157204"/>
                </a:avLst>
              </a:prstGeom>
              <a:solidFill>
                <a:srgbClr val="FFFFFF"/>
              </a:solidFill>
              <a:ln w="9525">
                <a:solidFill>
                  <a:srgbClr val="000000"/>
                </a:solidFill>
                <a:miter lim="800000"/>
                <a:headEnd/>
                <a:tailEnd/>
              </a:ln>
            </p:spPr>
            <p:txBody>
              <a:bodyPr lIns="58522" tIns="29261" rIns="58522" bIns="29261"/>
              <a:lstStyle/>
              <a:p>
                <a:r>
                  <a:rPr lang="en-US" sz="1400">
                    <a:latin typeface="Arial" charset="0"/>
                    <a:ea typeface="Times New Roman" pitchFamily="18" charset="0"/>
                    <a:cs typeface="Arial" charset="0"/>
                  </a:rPr>
                  <a:t>ZrO</a:t>
                </a:r>
                <a:r>
                  <a:rPr lang="en-US" sz="1400" baseline="-30000">
                    <a:latin typeface="Arial" charset="0"/>
                    <a:ea typeface="Times New Roman" pitchFamily="18" charset="0"/>
                    <a:cs typeface="Arial" charset="0"/>
                  </a:rPr>
                  <a:t>2</a:t>
                </a:r>
                <a:endParaRPr lang="en-US" sz="3600">
                  <a:ea typeface="Times New Roman" pitchFamily="18" charset="0"/>
                  <a:cs typeface="Arial" charset="0"/>
                </a:endParaRPr>
              </a:p>
            </p:txBody>
          </p:sp>
          <p:sp>
            <p:nvSpPr>
              <p:cNvPr id="263180" name="Rectangle 12" descr="Штриховой горизонтальный"/>
              <p:cNvSpPr>
                <a:spLocks noChangeAspect="1" noChangeArrowheads="1"/>
              </p:cNvSpPr>
              <p:nvPr/>
            </p:nvSpPr>
            <p:spPr bwMode="auto">
              <a:xfrm>
                <a:off x="1209" y="2790"/>
                <a:ext cx="714" cy="469"/>
              </a:xfrm>
              <a:prstGeom prst="rect">
                <a:avLst/>
              </a:prstGeom>
              <a:pattFill prst="dashHorz">
                <a:fgClr>
                  <a:srgbClr val="969696"/>
                </a:fgClr>
                <a:bgClr>
                  <a:srgbClr val="FFFFFF"/>
                </a:bgClr>
              </a:pattFill>
              <a:ln w="9525">
                <a:solidFill>
                  <a:srgbClr val="000000"/>
                </a:solidFill>
                <a:miter lim="800000"/>
                <a:headEnd/>
                <a:tailEnd/>
              </a:ln>
            </p:spPr>
            <p:txBody>
              <a:bodyPr/>
              <a:lstStyle/>
              <a:p>
                <a:endParaRPr lang="de-DE"/>
              </a:p>
            </p:txBody>
          </p:sp>
          <p:sp>
            <p:nvSpPr>
              <p:cNvPr id="263181" name="AutoShape 13"/>
              <p:cNvSpPr>
                <a:spLocks noChangeAspect="1" noChangeArrowheads="1"/>
              </p:cNvSpPr>
              <p:nvPr/>
            </p:nvSpPr>
            <p:spPr bwMode="auto">
              <a:xfrm>
                <a:off x="196" y="2631"/>
                <a:ext cx="353" cy="235"/>
              </a:xfrm>
              <a:prstGeom prst="wedgeRectCallout">
                <a:avLst>
                  <a:gd name="adj1" fmla="val 302833"/>
                  <a:gd name="adj2" fmla="val 136231"/>
                </a:avLst>
              </a:prstGeom>
              <a:solidFill>
                <a:srgbClr val="FFFFFF"/>
              </a:solidFill>
              <a:ln w="9525">
                <a:solidFill>
                  <a:srgbClr val="000000"/>
                </a:solidFill>
                <a:miter lim="800000"/>
                <a:headEnd/>
                <a:tailEnd/>
              </a:ln>
            </p:spPr>
            <p:txBody>
              <a:bodyPr lIns="58522" tIns="29261" rIns="58522" bIns="29261"/>
              <a:lstStyle/>
              <a:p>
                <a:r>
                  <a:rPr lang="en-US" sz="1400">
                    <a:latin typeface="Arial" charset="0"/>
                    <a:ea typeface="Times New Roman" pitchFamily="18" charset="0"/>
                    <a:cs typeface="Arial" charset="0"/>
                  </a:rPr>
                  <a:t>Zr-O</a:t>
                </a:r>
                <a:endParaRPr lang="en-US" sz="3600">
                  <a:ea typeface="Times New Roman" pitchFamily="18" charset="0"/>
                  <a:cs typeface="Arial" charset="0"/>
                </a:endParaRPr>
              </a:p>
            </p:txBody>
          </p:sp>
          <p:sp>
            <p:nvSpPr>
              <p:cNvPr id="263182" name="AutoShape 14"/>
              <p:cNvSpPr>
                <a:spLocks noChangeAspect="1" noChangeArrowheads="1"/>
              </p:cNvSpPr>
              <p:nvPr/>
            </p:nvSpPr>
            <p:spPr bwMode="auto">
              <a:xfrm>
                <a:off x="2503" y="2160"/>
                <a:ext cx="377" cy="279"/>
              </a:xfrm>
              <a:prstGeom prst="wedgeRectCallout">
                <a:avLst>
                  <a:gd name="adj1" fmla="val -213769"/>
                  <a:gd name="adj2" fmla="val 152444"/>
                </a:avLst>
              </a:prstGeom>
              <a:solidFill>
                <a:srgbClr val="FFFFFF"/>
              </a:solidFill>
              <a:ln w="9525">
                <a:solidFill>
                  <a:srgbClr val="000000"/>
                </a:solidFill>
                <a:miter lim="800000"/>
                <a:headEnd/>
                <a:tailEnd/>
              </a:ln>
            </p:spPr>
            <p:txBody>
              <a:bodyPr lIns="58522" tIns="29261" rIns="58522" bIns="29261"/>
              <a:lstStyle/>
              <a:p>
                <a:pPr algn="l"/>
                <a:r>
                  <a:rPr lang="en-US" sz="1400">
                    <a:latin typeface="Arial" charset="0"/>
                    <a:ea typeface="Times New Roman" pitchFamily="18" charset="0"/>
                    <a:cs typeface="Arial" charset="0"/>
                  </a:rPr>
                  <a:t>Oxide crust</a:t>
                </a:r>
                <a:endParaRPr lang="en-US" sz="3600">
                  <a:ea typeface="Times New Roman" pitchFamily="18" charset="0"/>
                  <a:cs typeface="Arial" charset="0"/>
                </a:endParaRPr>
              </a:p>
            </p:txBody>
          </p:sp>
        </p:grpSp>
        <p:grpSp>
          <p:nvGrpSpPr>
            <p:cNvPr id="263183" name="Group 15"/>
            <p:cNvGrpSpPr>
              <a:grpSpLocks/>
            </p:cNvGrpSpPr>
            <p:nvPr/>
          </p:nvGrpSpPr>
          <p:grpSpPr bwMode="auto">
            <a:xfrm>
              <a:off x="3008" y="1863"/>
              <a:ext cx="2598" cy="1675"/>
              <a:chOff x="198" y="591"/>
              <a:chExt cx="2598" cy="1675"/>
            </a:xfrm>
          </p:grpSpPr>
          <p:sp>
            <p:nvSpPr>
              <p:cNvPr id="263184" name="Text Box 16"/>
              <p:cNvSpPr txBox="1">
                <a:spLocks noChangeArrowheads="1"/>
              </p:cNvSpPr>
              <p:nvPr/>
            </p:nvSpPr>
            <p:spPr bwMode="auto">
              <a:xfrm>
                <a:off x="1021" y="1049"/>
                <a:ext cx="856"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7110" tIns="28555" rIns="57110" bIns="28555"/>
              <a:lstStyle/>
              <a:p>
                <a:r>
                  <a:rPr lang="en-US" sz="1800">
                    <a:latin typeface="Arial" charset="0"/>
                    <a:ea typeface="Times New Roman" pitchFamily="18" charset="0"/>
                    <a:cs typeface="Arial" charset="0"/>
                  </a:rPr>
                  <a:t>Steam</a:t>
                </a:r>
                <a:endParaRPr lang="en-US" sz="4400">
                  <a:ea typeface="Times New Roman" pitchFamily="18" charset="0"/>
                  <a:cs typeface="Arial" charset="0"/>
                </a:endParaRPr>
              </a:p>
            </p:txBody>
          </p:sp>
          <p:sp>
            <p:nvSpPr>
              <p:cNvPr id="263185" name="AutoShape 17"/>
              <p:cNvSpPr>
                <a:spLocks noChangeArrowheads="1"/>
              </p:cNvSpPr>
              <p:nvPr/>
            </p:nvSpPr>
            <p:spPr bwMode="auto">
              <a:xfrm rot="10800000">
                <a:off x="731" y="591"/>
                <a:ext cx="1420" cy="1675"/>
              </a:xfrm>
              <a:custGeom>
                <a:avLst/>
                <a:gdLst>
                  <a:gd name="G0" fmla="+- 8904 0 0"/>
                  <a:gd name="G1" fmla="+- -11707496 0 0"/>
                  <a:gd name="G2" fmla="+- 0 0 -11707496"/>
                  <a:gd name="T0" fmla="*/ 0 256 1"/>
                  <a:gd name="T1" fmla="*/ 180 256 1"/>
                  <a:gd name="G3" fmla="+- -11707496 T0 T1"/>
                  <a:gd name="T2" fmla="*/ 0 256 1"/>
                  <a:gd name="T3" fmla="*/ 90 256 1"/>
                  <a:gd name="G4" fmla="+- -11707496 T2 T3"/>
                  <a:gd name="G5" fmla="*/ G4 2 1"/>
                  <a:gd name="T4" fmla="*/ 90 256 1"/>
                  <a:gd name="T5" fmla="*/ 0 256 1"/>
                  <a:gd name="G6" fmla="+- -11707496 T4 T5"/>
                  <a:gd name="G7" fmla="*/ G6 2 1"/>
                  <a:gd name="G8" fmla="abs -11707496"/>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8904"/>
                  <a:gd name="G18" fmla="*/ 8904 1 2"/>
                  <a:gd name="G19" fmla="+- G18 5400 0"/>
                  <a:gd name="G20" fmla="cos G19 -11707496"/>
                  <a:gd name="G21" fmla="sin G19 -11707496"/>
                  <a:gd name="G22" fmla="+- G20 10800 0"/>
                  <a:gd name="G23" fmla="+- G21 10800 0"/>
                  <a:gd name="G24" fmla="+- 10800 0 G20"/>
                  <a:gd name="G25" fmla="+- 8904 10800 0"/>
                  <a:gd name="G26" fmla="?: G9 G17 G25"/>
                  <a:gd name="G27" fmla="?: G9 0 21600"/>
                  <a:gd name="G28" fmla="cos 10800 -11707496"/>
                  <a:gd name="G29" fmla="sin 10800 -11707496"/>
                  <a:gd name="G30" fmla="sin 8904 -11707496"/>
                  <a:gd name="G31" fmla="+- G28 10800 0"/>
                  <a:gd name="G32" fmla="+- G29 10800 0"/>
                  <a:gd name="G33" fmla="+- G30 10800 0"/>
                  <a:gd name="G34" fmla="?: G4 0 G31"/>
                  <a:gd name="G35" fmla="?: -11707496 G34 0"/>
                  <a:gd name="G36" fmla="?: G6 G35 G31"/>
                  <a:gd name="G37" fmla="+- 21600 0 G36"/>
                  <a:gd name="G38" fmla="?: G4 0 G33"/>
                  <a:gd name="G39" fmla="?: -11707496 G38 G32"/>
                  <a:gd name="G40" fmla="?: G6 G39 0"/>
                  <a:gd name="G41" fmla="?: G4 G32 21600"/>
                  <a:gd name="G42" fmla="?: G6 G41 G33"/>
                  <a:gd name="T12" fmla="*/ 10800 w 21600"/>
                  <a:gd name="T13" fmla="*/ 0 h 21600"/>
                  <a:gd name="T14" fmla="*/ 950 w 21600"/>
                  <a:gd name="T15" fmla="*/ 10566 h 21600"/>
                  <a:gd name="T16" fmla="*/ 10800 w 21600"/>
                  <a:gd name="T17" fmla="*/ 1896 h 21600"/>
                  <a:gd name="T18" fmla="*/ 20650 w 21600"/>
                  <a:gd name="T19" fmla="*/ 10566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1898" y="10589"/>
                    </a:moveTo>
                    <a:cubicBezTo>
                      <a:pt x="2013" y="5755"/>
                      <a:pt x="5964" y="1895"/>
                      <a:pt x="10800" y="1896"/>
                    </a:cubicBezTo>
                    <a:cubicBezTo>
                      <a:pt x="15635" y="1896"/>
                      <a:pt x="19586" y="5755"/>
                      <a:pt x="19701" y="10589"/>
                    </a:cubicBezTo>
                    <a:lnTo>
                      <a:pt x="21596" y="10544"/>
                    </a:lnTo>
                    <a:cubicBezTo>
                      <a:pt x="21457" y="4680"/>
                      <a:pt x="16664" y="-1"/>
                      <a:pt x="10799" y="0"/>
                    </a:cubicBezTo>
                    <a:cubicBezTo>
                      <a:pt x="4935" y="0"/>
                      <a:pt x="142" y="4680"/>
                      <a:pt x="3" y="10544"/>
                    </a:cubicBezTo>
                    <a:close/>
                  </a:path>
                </a:pathLst>
              </a:custGeom>
              <a:solidFill>
                <a:srgbClr val="FFFFFF"/>
              </a:solidFill>
              <a:ln w="9525">
                <a:solidFill>
                  <a:srgbClr val="000000"/>
                </a:solidFill>
                <a:miter lim="800000"/>
                <a:headEnd/>
                <a:tailEnd/>
              </a:ln>
            </p:spPr>
            <p:txBody>
              <a:bodyPr/>
              <a:lstStyle/>
              <a:p>
                <a:endParaRPr lang="de-DE"/>
              </a:p>
            </p:txBody>
          </p:sp>
          <p:sp>
            <p:nvSpPr>
              <p:cNvPr id="263186" name="AutoShape 18" descr="Светлый диагональный 2"/>
              <p:cNvSpPr>
                <a:spLocks noChangeArrowheads="1"/>
              </p:cNvSpPr>
              <p:nvPr/>
            </p:nvSpPr>
            <p:spPr bwMode="auto">
              <a:xfrm rot="10800000">
                <a:off x="860" y="926"/>
                <a:ext cx="1162" cy="1207"/>
              </a:xfrm>
              <a:custGeom>
                <a:avLst/>
                <a:gdLst>
                  <a:gd name="G0" fmla="+- 9591 0 0"/>
                  <a:gd name="G1" fmla="+- -11676670 0 0"/>
                  <a:gd name="G2" fmla="+- 0 0 -11676670"/>
                  <a:gd name="T0" fmla="*/ 0 256 1"/>
                  <a:gd name="T1" fmla="*/ 180 256 1"/>
                  <a:gd name="G3" fmla="+- -11676670 T0 T1"/>
                  <a:gd name="T2" fmla="*/ 0 256 1"/>
                  <a:gd name="T3" fmla="*/ 90 256 1"/>
                  <a:gd name="G4" fmla="+- -11676670 T2 T3"/>
                  <a:gd name="G5" fmla="*/ G4 2 1"/>
                  <a:gd name="T4" fmla="*/ 90 256 1"/>
                  <a:gd name="T5" fmla="*/ 0 256 1"/>
                  <a:gd name="G6" fmla="+- -11676670 T4 T5"/>
                  <a:gd name="G7" fmla="*/ G6 2 1"/>
                  <a:gd name="G8" fmla="abs -1167667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9591"/>
                  <a:gd name="G18" fmla="*/ 9591 1 2"/>
                  <a:gd name="G19" fmla="+- G18 5400 0"/>
                  <a:gd name="G20" fmla="cos G19 -11676670"/>
                  <a:gd name="G21" fmla="sin G19 -11676670"/>
                  <a:gd name="G22" fmla="+- G20 10800 0"/>
                  <a:gd name="G23" fmla="+- G21 10800 0"/>
                  <a:gd name="G24" fmla="+- 10800 0 G20"/>
                  <a:gd name="G25" fmla="+- 9591 10800 0"/>
                  <a:gd name="G26" fmla="?: G9 G17 G25"/>
                  <a:gd name="G27" fmla="?: G9 0 21600"/>
                  <a:gd name="G28" fmla="cos 10800 -11676670"/>
                  <a:gd name="G29" fmla="sin 10800 -11676670"/>
                  <a:gd name="G30" fmla="sin 9591 -11676670"/>
                  <a:gd name="G31" fmla="+- G28 10800 0"/>
                  <a:gd name="G32" fmla="+- G29 10800 0"/>
                  <a:gd name="G33" fmla="+- G30 10800 0"/>
                  <a:gd name="G34" fmla="?: G4 0 G31"/>
                  <a:gd name="G35" fmla="?: -11676670 G34 0"/>
                  <a:gd name="G36" fmla="?: G6 G35 G31"/>
                  <a:gd name="G37" fmla="+- 21600 0 G36"/>
                  <a:gd name="G38" fmla="?: G4 0 G33"/>
                  <a:gd name="G39" fmla="?: -11676670 G38 G32"/>
                  <a:gd name="G40" fmla="?: G6 G39 0"/>
                  <a:gd name="G41" fmla="?: G4 G32 21600"/>
                  <a:gd name="G42" fmla="?: G6 G41 G33"/>
                  <a:gd name="T12" fmla="*/ 10800 w 21600"/>
                  <a:gd name="T13" fmla="*/ 0 h 21600"/>
                  <a:gd name="T14" fmla="*/ 609 w 21600"/>
                  <a:gd name="T15" fmla="*/ 10474 h 21600"/>
                  <a:gd name="T16" fmla="*/ 10800 w 21600"/>
                  <a:gd name="T17" fmla="*/ 1209 h 21600"/>
                  <a:gd name="T18" fmla="*/ 20991 w 21600"/>
                  <a:gd name="T19" fmla="*/ 10474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1213" y="10494"/>
                    </a:moveTo>
                    <a:cubicBezTo>
                      <a:pt x="1379" y="5318"/>
                      <a:pt x="5622" y="1208"/>
                      <a:pt x="10800" y="1209"/>
                    </a:cubicBezTo>
                    <a:cubicBezTo>
                      <a:pt x="15977" y="1209"/>
                      <a:pt x="20220" y="5318"/>
                      <a:pt x="20386" y="10494"/>
                    </a:cubicBezTo>
                    <a:lnTo>
                      <a:pt x="21594" y="10455"/>
                    </a:lnTo>
                    <a:cubicBezTo>
                      <a:pt x="21408" y="4627"/>
                      <a:pt x="16630" y="-1"/>
                      <a:pt x="10799" y="0"/>
                    </a:cubicBezTo>
                    <a:cubicBezTo>
                      <a:pt x="4969" y="0"/>
                      <a:pt x="191" y="4627"/>
                      <a:pt x="5" y="10455"/>
                    </a:cubicBezTo>
                    <a:close/>
                  </a:path>
                </a:pathLst>
              </a:custGeom>
              <a:pattFill prst="ltUpDiag">
                <a:fgClr>
                  <a:srgbClr val="000000"/>
                </a:fgClr>
                <a:bgClr>
                  <a:srgbClr val="FFFFFF"/>
                </a:bgClr>
              </a:pattFill>
              <a:ln w="9525">
                <a:solidFill>
                  <a:srgbClr val="000000"/>
                </a:solidFill>
                <a:miter lim="800000"/>
                <a:headEnd/>
                <a:tailEnd/>
              </a:ln>
            </p:spPr>
            <p:txBody>
              <a:bodyPr/>
              <a:lstStyle/>
              <a:p>
                <a:endParaRPr lang="de-DE"/>
              </a:p>
            </p:txBody>
          </p:sp>
          <p:sp>
            <p:nvSpPr>
              <p:cNvPr id="263187" name="Line 19"/>
              <p:cNvSpPr>
                <a:spLocks noChangeShapeType="1"/>
              </p:cNvSpPr>
              <p:nvPr/>
            </p:nvSpPr>
            <p:spPr bwMode="auto">
              <a:xfrm>
                <a:off x="923" y="1553"/>
                <a:ext cx="1033"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63188" name="Line 20"/>
              <p:cNvSpPr>
                <a:spLocks noChangeShapeType="1"/>
              </p:cNvSpPr>
              <p:nvPr/>
            </p:nvSpPr>
            <p:spPr bwMode="auto">
              <a:xfrm>
                <a:off x="947" y="1595"/>
                <a:ext cx="989"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63189" name="Rectangle 21" descr="Светлый диагональный 2"/>
              <p:cNvSpPr>
                <a:spLocks noChangeArrowheads="1"/>
              </p:cNvSpPr>
              <p:nvPr/>
            </p:nvSpPr>
            <p:spPr bwMode="auto">
              <a:xfrm>
                <a:off x="904" y="1556"/>
                <a:ext cx="1075" cy="39"/>
              </a:xfrm>
              <a:prstGeom prst="rect">
                <a:avLst/>
              </a:prstGeom>
              <a:pattFill prst="ltUpDiag">
                <a:fgClr>
                  <a:srgbClr val="000000"/>
                </a:fgClr>
                <a:bgClr>
                  <a:srgbClr val="FFFFFF"/>
                </a:bgClr>
              </a:patt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263190" name="AutoShape 22" descr="10%"/>
              <p:cNvSpPr>
                <a:spLocks noChangeArrowheads="1"/>
              </p:cNvSpPr>
              <p:nvPr/>
            </p:nvSpPr>
            <p:spPr bwMode="auto">
              <a:xfrm rot="16200000">
                <a:off x="1210" y="1332"/>
                <a:ext cx="471" cy="998"/>
              </a:xfrm>
              <a:prstGeom prst="moon">
                <a:avLst>
                  <a:gd name="adj" fmla="val 87500"/>
                </a:avLst>
              </a:prstGeom>
              <a:pattFill prst="pct10">
                <a:fgClr>
                  <a:srgbClr val="000000"/>
                </a:fgClr>
                <a:bgClr>
                  <a:srgbClr val="FFFFFF"/>
                </a:bgClr>
              </a:patt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263191" name="Oval 23" descr="10%"/>
              <p:cNvSpPr>
                <a:spLocks noChangeArrowheads="1"/>
              </p:cNvSpPr>
              <p:nvPr/>
            </p:nvSpPr>
            <p:spPr bwMode="auto">
              <a:xfrm>
                <a:off x="1032" y="1595"/>
                <a:ext cx="818" cy="68"/>
              </a:xfrm>
              <a:prstGeom prst="ellipse">
                <a:avLst/>
              </a:prstGeom>
              <a:pattFill prst="pct10">
                <a:fgClr>
                  <a:srgbClr val="000000"/>
                </a:fgClr>
                <a:bgClr>
                  <a:srgbClr val="FFFFFF"/>
                </a:bgClr>
              </a:patt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263192" name="AutoShape 24"/>
              <p:cNvSpPr>
                <a:spLocks noChangeArrowheads="1"/>
              </p:cNvSpPr>
              <p:nvPr/>
            </p:nvSpPr>
            <p:spPr bwMode="auto">
              <a:xfrm>
                <a:off x="2323" y="1595"/>
                <a:ext cx="473" cy="385"/>
              </a:xfrm>
              <a:prstGeom prst="wedgeRectCallout">
                <a:avLst>
                  <a:gd name="adj1" fmla="val -128648"/>
                  <a:gd name="adj2" fmla="val 44028"/>
                </a:avLst>
              </a:prstGeom>
              <a:solidFill>
                <a:srgbClr val="FFFFFF"/>
              </a:solidFill>
              <a:ln w="9525">
                <a:solidFill>
                  <a:srgbClr val="000000"/>
                </a:solidFill>
                <a:miter lim="800000"/>
                <a:headEnd/>
                <a:tailEnd/>
              </a:ln>
            </p:spPr>
            <p:txBody>
              <a:bodyPr lIns="57110" tIns="28555" rIns="57110" bIns="28555"/>
              <a:lstStyle/>
              <a:p>
                <a:r>
                  <a:rPr lang="en-US" sz="1600">
                    <a:latin typeface="Arial" charset="0"/>
                    <a:ea typeface="Times New Roman" pitchFamily="18" charset="0"/>
                    <a:cs typeface="Arial" charset="0"/>
                  </a:rPr>
                  <a:t>Lower head</a:t>
                </a:r>
                <a:endParaRPr lang="en-US" sz="4000">
                  <a:ea typeface="Times New Roman" pitchFamily="18" charset="0"/>
                  <a:cs typeface="Arial" charset="0"/>
                </a:endParaRPr>
              </a:p>
            </p:txBody>
          </p:sp>
          <p:sp>
            <p:nvSpPr>
              <p:cNvPr id="263193" name="AutoShape 25"/>
              <p:cNvSpPr>
                <a:spLocks noChangeArrowheads="1"/>
              </p:cNvSpPr>
              <p:nvPr/>
            </p:nvSpPr>
            <p:spPr bwMode="auto">
              <a:xfrm>
                <a:off x="198" y="1615"/>
                <a:ext cx="473" cy="344"/>
              </a:xfrm>
              <a:prstGeom prst="wedgeRectCallout">
                <a:avLst>
                  <a:gd name="adj1" fmla="val 177560"/>
                  <a:gd name="adj2" fmla="val 23861"/>
                </a:avLst>
              </a:prstGeom>
              <a:solidFill>
                <a:srgbClr val="FFFFFF"/>
              </a:solidFill>
              <a:ln w="9525">
                <a:solidFill>
                  <a:srgbClr val="000000"/>
                </a:solidFill>
                <a:miter lim="800000"/>
                <a:headEnd/>
                <a:tailEnd/>
              </a:ln>
            </p:spPr>
            <p:txBody>
              <a:bodyPr lIns="57110" tIns="28555" rIns="57110" bIns="28555"/>
              <a:lstStyle/>
              <a:p>
                <a:r>
                  <a:rPr lang="en-US" sz="1600">
                    <a:latin typeface="Arial" charset="0"/>
                    <a:ea typeface="Times New Roman" pitchFamily="18" charset="0"/>
                    <a:cs typeface="Arial" charset="0"/>
                  </a:rPr>
                  <a:t>Molten corium</a:t>
                </a:r>
                <a:endParaRPr lang="en-US" sz="4000">
                  <a:ea typeface="Times New Roman" pitchFamily="18" charset="0"/>
                  <a:cs typeface="Arial" charset="0"/>
                </a:endParaRPr>
              </a:p>
            </p:txBody>
          </p:sp>
          <p:sp>
            <p:nvSpPr>
              <p:cNvPr id="263194" name="AutoShape 26"/>
              <p:cNvSpPr>
                <a:spLocks noChangeArrowheads="1"/>
              </p:cNvSpPr>
              <p:nvPr/>
            </p:nvSpPr>
            <p:spPr bwMode="auto">
              <a:xfrm>
                <a:off x="2098" y="1082"/>
                <a:ext cx="473" cy="383"/>
              </a:xfrm>
              <a:prstGeom prst="wedgeRectCallout">
                <a:avLst>
                  <a:gd name="adj1" fmla="val -129282"/>
                  <a:gd name="adj2" fmla="val 74542"/>
                </a:avLst>
              </a:prstGeom>
              <a:solidFill>
                <a:schemeClr val="bg1"/>
              </a:solidFill>
              <a:ln w="9525">
                <a:solidFill>
                  <a:srgbClr val="000000"/>
                </a:solidFill>
                <a:miter lim="800000"/>
                <a:headEnd/>
                <a:tailEnd/>
              </a:ln>
            </p:spPr>
            <p:txBody>
              <a:bodyPr lIns="57110" tIns="28555" rIns="57110" bIns="28555"/>
              <a:lstStyle/>
              <a:p>
                <a:r>
                  <a:rPr lang="en-US" sz="1600">
                    <a:latin typeface="Arial" charset="0"/>
                    <a:ea typeface="Times New Roman" pitchFamily="18" charset="0"/>
                    <a:cs typeface="Arial" charset="0"/>
                  </a:rPr>
                  <a:t>Oxide crust</a:t>
                </a:r>
                <a:endParaRPr lang="en-US" sz="4000">
                  <a:ea typeface="Times New Roman" pitchFamily="18" charset="0"/>
                  <a:cs typeface="Arial" charset="0"/>
                </a:endParaRPr>
              </a:p>
            </p:txBody>
          </p:sp>
          <p:sp>
            <p:nvSpPr>
              <p:cNvPr id="263195" name="Line 27"/>
              <p:cNvSpPr>
                <a:spLocks noChangeShapeType="1"/>
              </p:cNvSpPr>
              <p:nvPr/>
            </p:nvSpPr>
            <p:spPr bwMode="auto">
              <a:xfrm>
                <a:off x="1296" y="1230"/>
                <a:ext cx="0" cy="266"/>
              </a:xfrm>
              <a:prstGeom prst="line">
                <a:avLst/>
              </a:prstGeom>
              <a:noFill/>
              <a:ln w="12700" cap="sq">
                <a:solidFill>
                  <a:schemeClr val="tx1"/>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3196" name="Line 28"/>
              <p:cNvSpPr>
                <a:spLocks noChangeShapeType="1"/>
              </p:cNvSpPr>
              <p:nvPr/>
            </p:nvSpPr>
            <p:spPr bwMode="auto">
              <a:xfrm>
                <a:off x="1410" y="1230"/>
                <a:ext cx="0" cy="266"/>
              </a:xfrm>
              <a:prstGeom prst="line">
                <a:avLst/>
              </a:prstGeom>
              <a:noFill/>
              <a:ln w="12700" cap="sq">
                <a:solidFill>
                  <a:schemeClr val="tx1"/>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3197" name="Line 29"/>
              <p:cNvSpPr>
                <a:spLocks noChangeShapeType="1"/>
              </p:cNvSpPr>
              <p:nvPr/>
            </p:nvSpPr>
            <p:spPr bwMode="auto">
              <a:xfrm>
                <a:off x="1505" y="1236"/>
                <a:ext cx="0" cy="266"/>
              </a:xfrm>
              <a:prstGeom prst="line">
                <a:avLst/>
              </a:prstGeom>
              <a:noFill/>
              <a:ln w="12700" cap="sq">
                <a:solidFill>
                  <a:schemeClr val="tx1"/>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3198" name="Line 30"/>
              <p:cNvSpPr>
                <a:spLocks noChangeShapeType="1"/>
              </p:cNvSpPr>
              <p:nvPr/>
            </p:nvSpPr>
            <p:spPr bwMode="auto">
              <a:xfrm>
                <a:off x="1599" y="1236"/>
                <a:ext cx="0" cy="266"/>
              </a:xfrm>
              <a:prstGeom prst="line">
                <a:avLst/>
              </a:prstGeom>
              <a:noFill/>
              <a:ln w="12700" cap="sq">
                <a:solidFill>
                  <a:schemeClr val="tx1"/>
                </a:solidFill>
                <a:round/>
                <a:headEnd type="none" w="sm" len="sm"/>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263199" name="AutoShape 31"/>
            <p:cNvSpPr>
              <a:spLocks noChangeArrowheads="1"/>
            </p:cNvSpPr>
            <p:nvPr/>
          </p:nvSpPr>
          <p:spPr bwMode="auto">
            <a:xfrm>
              <a:off x="2712" y="3345"/>
              <a:ext cx="336" cy="192"/>
            </a:xfrm>
            <a:prstGeom prst="rightArrow">
              <a:avLst>
                <a:gd name="adj1" fmla="val 50000"/>
                <a:gd name="adj2" fmla="val 4375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grpSp>
      <p:sp>
        <p:nvSpPr>
          <p:cNvPr id="263200" name="Text Box 32"/>
          <p:cNvSpPr txBox="1">
            <a:spLocks noChangeArrowheads="1"/>
          </p:cNvSpPr>
          <p:nvPr/>
        </p:nvSpPr>
        <p:spPr bwMode="auto">
          <a:xfrm>
            <a:off x="681038" y="1833563"/>
            <a:ext cx="7781925" cy="176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7800" indent="-177800" algn="l">
              <a:tabLst>
                <a:tab pos="531813" algn="l"/>
                <a:tab pos="723900" algn="l"/>
              </a:tabLst>
              <a:defRPr sz="2400">
                <a:solidFill>
                  <a:schemeClr val="tx1"/>
                </a:solidFill>
                <a:latin typeface="Times New Roman" pitchFamily="18" charset="0"/>
              </a:defRPr>
            </a:lvl1pPr>
            <a:lvl2pPr algn="l">
              <a:tabLst>
                <a:tab pos="531813" algn="l"/>
                <a:tab pos="723900" algn="l"/>
              </a:tabLst>
              <a:defRPr sz="2400">
                <a:solidFill>
                  <a:schemeClr val="tx1"/>
                </a:solidFill>
                <a:latin typeface="Times New Roman" pitchFamily="18" charset="0"/>
              </a:defRPr>
            </a:lvl2pPr>
            <a:lvl3pPr algn="l">
              <a:tabLst>
                <a:tab pos="531813" algn="l"/>
                <a:tab pos="723900" algn="l"/>
              </a:tabLst>
              <a:defRPr sz="2400">
                <a:solidFill>
                  <a:schemeClr val="tx1"/>
                </a:solidFill>
                <a:latin typeface="Times New Roman" pitchFamily="18" charset="0"/>
              </a:defRPr>
            </a:lvl3pPr>
            <a:lvl4pPr algn="l">
              <a:tabLst>
                <a:tab pos="531813" algn="l"/>
                <a:tab pos="723900" algn="l"/>
              </a:tabLst>
              <a:defRPr sz="2400">
                <a:solidFill>
                  <a:schemeClr val="tx1"/>
                </a:solidFill>
                <a:latin typeface="Times New Roman" pitchFamily="18" charset="0"/>
              </a:defRPr>
            </a:lvl4pPr>
            <a:lvl5pPr algn="l">
              <a:tabLst>
                <a:tab pos="531813" algn="l"/>
                <a:tab pos="723900" algn="l"/>
              </a:tabLst>
              <a:defRPr sz="2400">
                <a:solidFill>
                  <a:schemeClr val="tx1"/>
                </a:solidFill>
                <a:latin typeface="Times New Roman" pitchFamily="18" charset="0"/>
              </a:defRPr>
            </a:lvl5pPr>
            <a:lvl6pPr eaLnBrk="0" fontAlgn="base" hangingPunct="0">
              <a:spcBef>
                <a:spcPct val="0"/>
              </a:spcBef>
              <a:spcAft>
                <a:spcPct val="0"/>
              </a:spcAft>
              <a:tabLst>
                <a:tab pos="531813" algn="l"/>
                <a:tab pos="723900" algn="l"/>
              </a:tabLst>
              <a:defRPr sz="2400">
                <a:solidFill>
                  <a:schemeClr val="tx1"/>
                </a:solidFill>
                <a:latin typeface="Times New Roman" pitchFamily="18" charset="0"/>
              </a:defRPr>
            </a:lvl6pPr>
            <a:lvl7pPr eaLnBrk="0" fontAlgn="base" hangingPunct="0">
              <a:spcBef>
                <a:spcPct val="0"/>
              </a:spcBef>
              <a:spcAft>
                <a:spcPct val="0"/>
              </a:spcAft>
              <a:tabLst>
                <a:tab pos="531813" algn="l"/>
                <a:tab pos="723900" algn="l"/>
              </a:tabLst>
              <a:defRPr sz="2400">
                <a:solidFill>
                  <a:schemeClr val="tx1"/>
                </a:solidFill>
                <a:latin typeface="Times New Roman" pitchFamily="18" charset="0"/>
              </a:defRPr>
            </a:lvl7pPr>
            <a:lvl8pPr eaLnBrk="0" fontAlgn="base" hangingPunct="0">
              <a:spcBef>
                <a:spcPct val="0"/>
              </a:spcBef>
              <a:spcAft>
                <a:spcPct val="0"/>
              </a:spcAft>
              <a:tabLst>
                <a:tab pos="531813" algn="l"/>
                <a:tab pos="723900" algn="l"/>
              </a:tabLst>
              <a:defRPr sz="2400">
                <a:solidFill>
                  <a:schemeClr val="tx1"/>
                </a:solidFill>
                <a:latin typeface="Times New Roman" pitchFamily="18" charset="0"/>
              </a:defRPr>
            </a:lvl8pPr>
            <a:lvl9pPr eaLnBrk="0" fontAlgn="base" hangingPunct="0">
              <a:spcBef>
                <a:spcPct val="0"/>
              </a:spcBef>
              <a:spcAft>
                <a:spcPct val="0"/>
              </a:spcAft>
              <a:tabLst>
                <a:tab pos="531813" algn="l"/>
                <a:tab pos="723900" algn="l"/>
              </a:tabLst>
              <a:defRPr sz="2400">
                <a:solidFill>
                  <a:schemeClr val="tx1"/>
                </a:solidFill>
                <a:latin typeface="Times New Roman" pitchFamily="18" charset="0"/>
              </a:defRPr>
            </a:lvl9pPr>
          </a:lstStyle>
          <a:p>
            <a:pPr algn="just">
              <a:spcBef>
                <a:spcPct val="50000"/>
              </a:spcBef>
            </a:pPr>
            <a:r>
              <a:rPr lang="en-GB" sz="2000">
                <a:solidFill>
                  <a:srgbClr val="990033"/>
                </a:solidFill>
                <a:latin typeface="Arial" charset="0"/>
              </a:rPr>
              <a:t>  </a:t>
            </a:r>
            <a:r>
              <a:rPr lang="en-GB" sz="2000">
                <a:latin typeface="Arial" charset="0"/>
              </a:rPr>
              <a:t>Proposed crucible </a:t>
            </a:r>
            <a:r>
              <a:rPr lang="en-GB" sz="2000" i="1" u="sng">
                <a:latin typeface="Arial" charset="0"/>
              </a:rPr>
              <a:t>isothermal</a:t>
            </a:r>
            <a:r>
              <a:rPr lang="en-GB" sz="2000">
                <a:latin typeface="Arial" charset="0"/>
              </a:rPr>
              <a:t> tests with “cold” ceramic walls and “hot” free oxidizing melt surface with inductive heating of metallic melt should model molten pool (MP) oxidation in the lower head of the (cooled) reactor vessel</a:t>
            </a:r>
            <a:r>
              <a:rPr lang="en-GB" sz="1600">
                <a:latin typeface="Arial" charset="0"/>
              </a:rPr>
              <a:t> </a:t>
            </a:r>
            <a:endParaRPr lang="en-GB" sz="2000">
              <a:latin typeface="Arial" charset="0"/>
            </a:endParaRPr>
          </a:p>
          <a:p>
            <a:pPr algn="just">
              <a:spcBef>
                <a:spcPct val="50000"/>
              </a:spcBef>
              <a:buFont typeface="Wingdings" pitchFamily="2" charset="2"/>
              <a:buChar char="Ш"/>
            </a:pPr>
            <a:r>
              <a:rPr lang="en-US" sz="2000">
                <a:solidFill>
                  <a:srgbClr val="003399"/>
                </a:solidFill>
                <a:latin typeface="Arial" charset="0"/>
              </a:rPr>
              <a:t>  	tests at the LAVA facility (FZK) is under preparation</a:t>
            </a:r>
            <a:endParaRPr lang="ru-RU" sz="2000">
              <a:solidFill>
                <a:srgbClr val="003399"/>
              </a:solidFill>
              <a:latin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liennummernplatzhalter 3"/>
          <p:cNvSpPr>
            <a:spLocks noGrp="1"/>
          </p:cNvSpPr>
          <p:nvPr>
            <p:ph type="sldNum" sz="quarter" idx="10"/>
          </p:nvPr>
        </p:nvSpPr>
        <p:spPr/>
        <p:txBody>
          <a:bodyPr/>
          <a:lstStyle/>
          <a:p>
            <a:fld id="{D1756311-3246-4D80-9F89-C1284E25CBB5}" type="slidenum">
              <a:rPr lang="ru-RU"/>
              <a:pPr/>
              <a:t>7</a:t>
            </a:fld>
            <a:endParaRPr lang="ru-RU"/>
          </a:p>
        </p:txBody>
      </p:sp>
      <p:graphicFrame>
        <p:nvGraphicFramePr>
          <p:cNvPr id="275458" name="Object 2"/>
          <p:cNvGraphicFramePr>
            <a:graphicFrameLocks noGrp="1" noChangeAspect="1"/>
          </p:cNvGraphicFramePr>
          <p:nvPr>
            <p:ph idx="1"/>
          </p:nvPr>
        </p:nvGraphicFramePr>
        <p:xfrm>
          <a:off x="4332288" y="5200650"/>
          <a:ext cx="3951287" cy="901700"/>
        </p:xfrm>
        <a:graphic>
          <a:graphicData uri="http://schemas.openxmlformats.org/presentationml/2006/ole">
            <mc:AlternateContent xmlns:mc="http://schemas.openxmlformats.org/markup-compatibility/2006">
              <mc:Choice xmlns:v="urn:schemas-microsoft-com:vml" Requires="v">
                <p:oleObj spid="_x0000_s275468" name="Диаграмма" r:id="rId4" imgW="3753002" imgH="981151" progId="MSGraph.Chart.8">
                  <p:embed followColorScheme="full"/>
                </p:oleObj>
              </mc:Choice>
              <mc:Fallback>
                <p:oleObj name="Диаграмма" r:id="rId4" imgW="3753002" imgH="981151" progId="MSGraph.Chart.8">
                  <p:embed followColorScheme="full"/>
                  <p:pic>
                    <p:nvPicPr>
                      <p:cNvPr id="0" name="Object 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32288" y="5200650"/>
                        <a:ext cx="3951287" cy="90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75459" name="Rectangle 3"/>
          <p:cNvSpPr>
            <a:spLocks noChangeArrowheads="1"/>
          </p:cNvSpPr>
          <p:nvPr/>
        </p:nvSpPr>
        <p:spPr bwMode="auto">
          <a:xfrm>
            <a:off x="0" y="32337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275460" name="Rectangle 4"/>
          <p:cNvSpPr>
            <a:spLocks noChangeArrowheads="1"/>
          </p:cNvSpPr>
          <p:nvPr/>
        </p:nvSpPr>
        <p:spPr bwMode="auto">
          <a:xfrm>
            <a:off x="0" y="31781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275461" name="Text Box 5"/>
          <p:cNvSpPr txBox="1">
            <a:spLocks noChangeArrowheads="1"/>
          </p:cNvSpPr>
          <p:nvPr/>
        </p:nvSpPr>
        <p:spPr bwMode="auto">
          <a:xfrm>
            <a:off x="1830388" y="463550"/>
            <a:ext cx="5483225" cy="814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spcBef>
                <a:spcPct val="50000"/>
              </a:spcBef>
            </a:pPr>
            <a:r>
              <a:rPr lang="en-US" b="1">
                <a:solidFill>
                  <a:srgbClr val="A50021"/>
                </a:solidFill>
                <a:latin typeface="Arial" charset="0"/>
              </a:rPr>
              <a:t>Pre-test simulation of melt oxidation</a:t>
            </a:r>
          </a:p>
          <a:p>
            <a:pPr>
              <a:lnSpc>
                <a:spcPct val="85000"/>
              </a:lnSpc>
              <a:spcBef>
                <a:spcPct val="50000"/>
              </a:spcBef>
            </a:pPr>
            <a:r>
              <a:rPr lang="en-US" sz="2000" b="1">
                <a:solidFill>
                  <a:srgbClr val="A50021"/>
                </a:solidFill>
                <a:latin typeface="Arial" charset="0"/>
              </a:rPr>
              <a:t>(previous Project #2936)</a:t>
            </a:r>
            <a:endParaRPr lang="ru-RU" sz="1800">
              <a:solidFill>
                <a:srgbClr val="A50021"/>
              </a:solidFill>
              <a:latin typeface="Arial" charset="0"/>
            </a:endParaRPr>
          </a:p>
        </p:txBody>
      </p:sp>
      <p:sp>
        <p:nvSpPr>
          <p:cNvPr id="275463" name="Text Box 7"/>
          <p:cNvSpPr txBox="1">
            <a:spLocks noChangeArrowheads="1"/>
          </p:cNvSpPr>
          <p:nvPr/>
        </p:nvSpPr>
        <p:spPr bwMode="auto">
          <a:xfrm>
            <a:off x="793750" y="1511300"/>
            <a:ext cx="75565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000">
                <a:solidFill>
                  <a:srgbClr val="003399"/>
                </a:solidFill>
                <a:latin typeface="Arial" charset="0"/>
              </a:rPr>
              <a:t>2-d model predictions for “cold” ceramic walls (</a:t>
            </a:r>
            <a:r>
              <a:rPr lang="en-US" sz="2000">
                <a:solidFill>
                  <a:srgbClr val="003399"/>
                </a:solidFill>
                <a:latin typeface="Arial" charset="0"/>
                <a:sym typeface="Symbol" pitchFamily="18" charset="2"/>
              </a:rPr>
              <a:t></a:t>
            </a:r>
            <a:r>
              <a:rPr lang="en-US" sz="2000" i="1">
                <a:solidFill>
                  <a:srgbClr val="003399"/>
                </a:solidFill>
                <a:latin typeface="Arial" charset="0"/>
                <a:sym typeface="Symbol" pitchFamily="18" charset="2"/>
              </a:rPr>
              <a:t>T</a:t>
            </a:r>
            <a:r>
              <a:rPr lang="en-US" sz="2000" i="1" baseline="-25000">
                <a:solidFill>
                  <a:srgbClr val="003399"/>
                </a:solidFill>
                <a:latin typeface="Arial" charset="0"/>
                <a:sym typeface="Symbol" pitchFamily="18" charset="2"/>
              </a:rPr>
              <a:t>w</a:t>
            </a:r>
            <a:r>
              <a:rPr lang="en-US" sz="2000">
                <a:solidFill>
                  <a:srgbClr val="003399"/>
                </a:solidFill>
                <a:latin typeface="Arial" charset="0"/>
              </a:rPr>
              <a:t> &lt; 0) and “hot” free surface (</a:t>
            </a:r>
            <a:r>
              <a:rPr lang="en-US" sz="2000">
                <a:solidFill>
                  <a:srgbClr val="003399"/>
                </a:solidFill>
                <a:latin typeface="Arial" charset="0"/>
                <a:sym typeface="Symbol" pitchFamily="18" charset="2"/>
              </a:rPr>
              <a:t></a:t>
            </a:r>
            <a:r>
              <a:rPr lang="en-US" sz="2000" i="1">
                <a:solidFill>
                  <a:srgbClr val="003399"/>
                </a:solidFill>
                <a:latin typeface="Arial" charset="0"/>
                <a:sym typeface="Symbol" pitchFamily="18" charset="2"/>
              </a:rPr>
              <a:t>T</a:t>
            </a:r>
            <a:r>
              <a:rPr lang="en-US" sz="2000" i="1" baseline="-25000">
                <a:solidFill>
                  <a:srgbClr val="003399"/>
                </a:solidFill>
                <a:latin typeface="Arial" charset="0"/>
                <a:sym typeface="Symbol" pitchFamily="18" charset="2"/>
              </a:rPr>
              <a:t>up</a:t>
            </a:r>
            <a:r>
              <a:rPr lang="en-US" sz="2000">
                <a:solidFill>
                  <a:srgbClr val="003399"/>
                </a:solidFill>
                <a:latin typeface="Arial" charset="0"/>
              </a:rPr>
              <a:t> </a:t>
            </a:r>
            <a:r>
              <a:rPr lang="en-US" sz="2000">
                <a:solidFill>
                  <a:srgbClr val="003399"/>
                </a:solidFill>
                <a:latin typeface="Arial" charset="0"/>
                <a:sym typeface="Symbol" pitchFamily="18" charset="2"/>
              </a:rPr>
              <a:t></a:t>
            </a:r>
            <a:r>
              <a:rPr lang="en-US" sz="2000">
                <a:solidFill>
                  <a:srgbClr val="003399"/>
                </a:solidFill>
                <a:latin typeface="Arial" charset="0"/>
              </a:rPr>
              <a:t> 0) at the MP temperature 2540K</a:t>
            </a:r>
            <a:r>
              <a:rPr lang="ru-RU" sz="2000">
                <a:solidFill>
                  <a:srgbClr val="003399"/>
                </a:solidFill>
                <a:latin typeface="Arial" charset="0"/>
              </a:rPr>
              <a:t> </a:t>
            </a:r>
          </a:p>
        </p:txBody>
      </p:sp>
      <p:grpSp>
        <p:nvGrpSpPr>
          <p:cNvPr id="275464" name="Group 8"/>
          <p:cNvGrpSpPr>
            <a:grpSpLocks/>
          </p:cNvGrpSpPr>
          <p:nvPr/>
        </p:nvGrpSpPr>
        <p:grpSpPr bwMode="auto">
          <a:xfrm>
            <a:off x="184150" y="2335213"/>
            <a:ext cx="8851900" cy="3051175"/>
            <a:chOff x="167" y="1203"/>
            <a:chExt cx="5576" cy="1922"/>
          </a:xfrm>
        </p:grpSpPr>
        <p:pic>
          <p:nvPicPr>
            <p:cNvPr id="275465" name="Picture 9" descr="Graph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925" y="1203"/>
              <a:ext cx="2818" cy="1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5466" name="Picture 10" descr="Graph1"/>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67" y="1212"/>
              <a:ext cx="2818" cy="1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75467" name="Text Box 11"/>
          <p:cNvSpPr txBox="1">
            <a:spLocks noChangeArrowheads="1"/>
          </p:cNvSpPr>
          <p:nvPr/>
        </p:nvSpPr>
        <p:spPr bwMode="auto">
          <a:xfrm>
            <a:off x="639763" y="5297488"/>
            <a:ext cx="7829550" cy="1084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7800" indent="-177800" algn="l">
              <a:defRPr sz="2400">
                <a:solidFill>
                  <a:schemeClr val="tx1"/>
                </a:solidFill>
                <a:latin typeface="Times New Roman" pitchFamily="18" charset="0"/>
              </a:defRPr>
            </a:lvl1pPr>
            <a:lvl2pPr marL="622300" indent="-165100" algn="l">
              <a:defRPr sz="2400">
                <a:solidFill>
                  <a:schemeClr val="tx1"/>
                </a:solidFill>
                <a:latin typeface="Times New Roman" pitchFamily="18" charset="0"/>
              </a:defRPr>
            </a:lvl2pPr>
            <a:lvl3pPr algn="l">
              <a:defRPr sz="2400">
                <a:solidFill>
                  <a:schemeClr val="tx1"/>
                </a:solidFill>
                <a:latin typeface="Times New Roman" pitchFamily="18" charset="0"/>
              </a:defRPr>
            </a:lvl3pPr>
            <a:lvl4pPr algn="l">
              <a:defRPr sz="2400">
                <a:solidFill>
                  <a:schemeClr val="tx1"/>
                </a:solidFill>
                <a:latin typeface="Times New Roman" pitchFamily="18" charset="0"/>
              </a:defRPr>
            </a:lvl4pPr>
            <a:lvl5pPr algn="l">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lgn="just">
              <a:spcBef>
                <a:spcPct val="50000"/>
              </a:spcBef>
            </a:pPr>
            <a:r>
              <a:rPr lang="en-US" sz="2000">
                <a:solidFill>
                  <a:srgbClr val="990033"/>
                </a:solidFill>
                <a:latin typeface="Arial" charset="0"/>
              </a:rPr>
              <a:t>  </a:t>
            </a:r>
            <a:r>
              <a:rPr lang="en-US" sz="1800" u="sng">
                <a:latin typeface="Arial" charset="0"/>
              </a:rPr>
              <a:t>ZrO</a:t>
            </a:r>
            <a:r>
              <a:rPr lang="en-US" sz="1800" u="sng" baseline="-25000">
                <a:latin typeface="Arial" charset="0"/>
              </a:rPr>
              <a:t>2</a:t>
            </a:r>
            <a:r>
              <a:rPr lang="en-US" sz="1800" u="sng">
                <a:latin typeface="Arial" charset="0"/>
              </a:rPr>
              <a:t> crucible</a:t>
            </a:r>
            <a:r>
              <a:rPr lang="en-US" sz="1800">
                <a:latin typeface="Arial" charset="0"/>
              </a:rPr>
              <a:t> parameters: </a:t>
            </a:r>
            <a:r>
              <a:rPr lang="en-US" sz="1800" i="1">
                <a:latin typeface="Arial" charset="0"/>
              </a:rPr>
              <a:t>R</a:t>
            </a:r>
            <a:r>
              <a:rPr lang="en-US" sz="1800">
                <a:latin typeface="Arial" charset="0"/>
              </a:rPr>
              <a:t> = 36.5 mm, </a:t>
            </a:r>
            <a:r>
              <a:rPr lang="en-US" sz="1800" i="1">
                <a:latin typeface="Arial" charset="0"/>
              </a:rPr>
              <a:t>h</a:t>
            </a:r>
            <a:r>
              <a:rPr lang="en-US" sz="1800">
                <a:latin typeface="Arial" charset="0"/>
              </a:rPr>
              <a:t> = 10 mm, wall thickness 7 mm. </a:t>
            </a:r>
          </a:p>
          <a:p>
            <a:pPr algn="just">
              <a:spcBef>
                <a:spcPct val="50000"/>
              </a:spcBef>
            </a:pPr>
            <a:r>
              <a:rPr lang="en-US" sz="1800">
                <a:latin typeface="Arial" charset="0"/>
              </a:rPr>
              <a:t>  </a:t>
            </a:r>
            <a:r>
              <a:rPr lang="en-US" sz="1800" u="sng">
                <a:latin typeface="Arial" charset="0"/>
              </a:rPr>
              <a:t>Charge</a:t>
            </a:r>
            <a:r>
              <a:rPr lang="en-US" sz="1800">
                <a:latin typeface="Arial" charset="0"/>
              </a:rPr>
              <a:t> is produced from the mixture of metallic Zr and ceramic ZrO</a:t>
            </a:r>
            <a:r>
              <a:rPr lang="en-US" sz="1800" baseline="-25000">
                <a:latin typeface="Arial" charset="0"/>
              </a:rPr>
              <a:t>2</a:t>
            </a:r>
            <a:r>
              <a:rPr lang="en-US" sz="1800">
                <a:latin typeface="Arial" charset="0"/>
              </a:rPr>
              <a:t> phases with the average atomic composition Zr:O = 2.7:1.</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E147BF26-9077-41D9-AF43-071AE48639EC}" type="slidenum">
              <a:rPr lang="ru-RU"/>
              <a:pPr/>
              <a:t>8</a:t>
            </a:fld>
            <a:endParaRPr lang="ru-RU"/>
          </a:p>
        </p:txBody>
      </p:sp>
      <p:sp>
        <p:nvSpPr>
          <p:cNvPr id="283650" name="Rectangle 2"/>
          <p:cNvSpPr>
            <a:spLocks noChangeArrowheads="1"/>
          </p:cNvSpPr>
          <p:nvPr>
            <p:ph type="body" idx="1"/>
          </p:nvPr>
        </p:nvSpPr>
        <p:spPr bwMode="auto">
          <a:xfrm>
            <a:off x="684213" y="1557338"/>
            <a:ext cx="7848600" cy="4899025"/>
          </a:xfrm>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chemeClr val="accent2"/>
                </a:solidFill>
                <a:miter lim="800000"/>
                <a:headEnd/>
                <a:tailEnd/>
              </a14:hiddenLine>
            </a:ext>
          </a:extLst>
        </p:spPr>
        <p:txBody>
          <a:bodyPr vert="horz" wrap="square" lIns="91440" tIns="45720" rIns="91440" bIns="45720" numCol="1" anchor="t" anchorCtr="0" compatLnSpc="1">
            <a:prstTxWarp prst="textNoShape">
              <a:avLst/>
            </a:prstTxWarp>
          </a:bodyPr>
          <a:lstStyle/>
          <a:p>
            <a:pPr algn="just">
              <a:spcBef>
                <a:spcPct val="0"/>
              </a:spcBef>
              <a:spcAft>
                <a:spcPct val="15000"/>
              </a:spcAft>
              <a:buClrTx/>
              <a:buSzTx/>
              <a:buFont typeface="Wingdings" pitchFamily="2" charset="2"/>
              <a:buNone/>
            </a:pPr>
            <a:r>
              <a:rPr lang="en-US" sz="1800">
                <a:latin typeface="Arial" charset="0"/>
              </a:rPr>
              <a:t>On the base of the 2-d MP oxidation model simulations of melt oxidation in simplified crucible tests, the following qualitative conclusions can be derived:</a:t>
            </a:r>
          </a:p>
          <a:p>
            <a:pPr algn="just">
              <a:spcBef>
                <a:spcPct val="0"/>
              </a:spcBef>
              <a:spcAft>
                <a:spcPct val="15000"/>
              </a:spcAft>
              <a:buClrTx/>
              <a:buSzPct val="80000"/>
              <a:buFont typeface="Wingdings" pitchFamily="2" charset="2"/>
              <a:buChar char="q"/>
            </a:pPr>
            <a:r>
              <a:rPr lang="en-US" sz="1800">
                <a:solidFill>
                  <a:srgbClr val="003399"/>
                </a:solidFill>
                <a:latin typeface="Arial" charset="0"/>
              </a:rPr>
              <a:t>In oxidizing atmosphere the oxide crust growth will take place on internal side of the walls accompanied with (possible) precipitation of ceramic phase in the melt bulk </a:t>
            </a:r>
          </a:p>
          <a:p>
            <a:pPr algn="just">
              <a:spcBef>
                <a:spcPct val="0"/>
              </a:spcBef>
              <a:spcAft>
                <a:spcPct val="15000"/>
              </a:spcAft>
              <a:buClrTx/>
              <a:buSzPct val="80000"/>
              <a:buFont typeface="Wingdings" pitchFamily="2" charset="2"/>
              <a:buChar char="q"/>
            </a:pPr>
            <a:r>
              <a:rPr lang="en-US" sz="1800">
                <a:solidFill>
                  <a:srgbClr val="003399"/>
                </a:solidFill>
                <a:latin typeface="Arial" charset="0"/>
              </a:rPr>
              <a:t>The total kinetics of melt oxidation obeys a (close to) linear (rather than parabolic) time law, owing to quick stabilisation of oxide crust thickness at the melt/steam interface.</a:t>
            </a:r>
            <a:r>
              <a:rPr lang="en-US" sz="1600">
                <a:solidFill>
                  <a:srgbClr val="003399"/>
                </a:solidFill>
                <a:latin typeface="Arial" charset="0"/>
              </a:rPr>
              <a:t> </a:t>
            </a:r>
          </a:p>
          <a:p>
            <a:pPr algn="just">
              <a:spcBef>
                <a:spcPct val="0"/>
              </a:spcBef>
              <a:spcAft>
                <a:spcPct val="15000"/>
              </a:spcAft>
              <a:buClrTx/>
              <a:buSzPct val="80000"/>
              <a:buFont typeface="Wingdings" pitchFamily="2" charset="2"/>
              <a:buChar char="q"/>
            </a:pPr>
            <a:r>
              <a:rPr lang="en-US" sz="1800">
                <a:solidFill>
                  <a:srgbClr val="003399"/>
                </a:solidFill>
                <a:latin typeface="Arial" charset="0"/>
              </a:rPr>
              <a:t>After relatively quick attainment of steady-state conditions with oxide crust thickness of several </a:t>
            </a:r>
            <a:r>
              <a:rPr lang="en-US" sz="1800" i="1">
                <a:solidFill>
                  <a:srgbClr val="003399"/>
                </a:solidFill>
                <a:latin typeface="Arial" charset="0"/>
              </a:rPr>
              <a:t>mm</a:t>
            </a:r>
            <a:r>
              <a:rPr lang="en-US" sz="1800">
                <a:solidFill>
                  <a:srgbClr val="003399"/>
                </a:solidFill>
                <a:latin typeface="Arial" charset="0"/>
              </a:rPr>
              <a:t> (</a:t>
            </a:r>
            <a:r>
              <a:rPr lang="en-US" sz="1800">
                <a:solidFill>
                  <a:srgbClr val="003399"/>
                </a:solidFill>
                <a:latin typeface="Arial" charset="0"/>
                <a:sym typeface="Symbol" pitchFamily="18" charset="2"/>
              </a:rPr>
              <a:t> </a:t>
            </a:r>
            <a:r>
              <a:rPr lang="en-US" sz="1800">
                <a:solidFill>
                  <a:srgbClr val="003399"/>
                </a:solidFill>
                <a:latin typeface="Arial" charset="0"/>
              </a:rPr>
              <a:t>0.1 </a:t>
            </a:r>
            <a:r>
              <a:rPr lang="en-US" sz="1800" i="1">
                <a:solidFill>
                  <a:srgbClr val="003399"/>
                </a:solidFill>
                <a:latin typeface="Arial" charset="0"/>
              </a:rPr>
              <a:t>d</a:t>
            </a:r>
            <a:r>
              <a:rPr lang="en-US" sz="1800" i="1" baseline="-25000">
                <a:solidFill>
                  <a:srgbClr val="003399"/>
                </a:solidFill>
                <a:latin typeface="Arial" charset="0"/>
              </a:rPr>
              <a:t>wall</a:t>
            </a:r>
            <a:r>
              <a:rPr lang="en-US" sz="1800">
                <a:solidFill>
                  <a:srgbClr val="003399"/>
                </a:solidFill>
                <a:latin typeface="Arial" charset="0"/>
              </a:rPr>
              <a:t>): </a:t>
            </a:r>
          </a:p>
          <a:p>
            <a:pPr lvl="1" algn="just">
              <a:lnSpc>
                <a:spcPct val="80000"/>
              </a:lnSpc>
              <a:spcAft>
                <a:spcPct val="15000"/>
              </a:spcAft>
            </a:pPr>
            <a:r>
              <a:rPr lang="en-US" sz="1600">
                <a:solidFill>
                  <a:srgbClr val="003399"/>
                </a:solidFill>
                <a:latin typeface="Arial" charset="0"/>
              </a:rPr>
              <a:t>cooling of the MP through walls can be significantly suppressed; </a:t>
            </a:r>
          </a:p>
          <a:p>
            <a:pPr lvl="1" algn="just">
              <a:lnSpc>
                <a:spcPct val="80000"/>
              </a:lnSpc>
              <a:spcAft>
                <a:spcPct val="15000"/>
              </a:spcAft>
            </a:pPr>
            <a:r>
              <a:rPr lang="en-US" sz="1600">
                <a:solidFill>
                  <a:srgbClr val="003399"/>
                </a:solidFill>
                <a:latin typeface="Arial" charset="0"/>
              </a:rPr>
              <a:t>the MP temperature</a:t>
            </a:r>
            <a:r>
              <a:rPr lang="ru-RU" sz="1600">
                <a:solidFill>
                  <a:srgbClr val="003399"/>
                </a:solidFill>
                <a:latin typeface="Arial" charset="0"/>
              </a:rPr>
              <a:t> </a:t>
            </a:r>
            <a:r>
              <a:rPr lang="en-US" sz="1600">
                <a:solidFill>
                  <a:srgbClr val="003399"/>
                </a:solidFill>
                <a:latin typeface="Arial" charset="0"/>
              </a:rPr>
              <a:t>will further increase;</a:t>
            </a:r>
          </a:p>
          <a:p>
            <a:pPr lvl="1" algn="just">
              <a:lnSpc>
                <a:spcPct val="80000"/>
              </a:lnSpc>
              <a:spcAft>
                <a:spcPct val="15000"/>
              </a:spcAft>
            </a:pPr>
            <a:r>
              <a:rPr lang="en-US" sz="1600">
                <a:solidFill>
                  <a:srgbClr val="003399"/>
                </a:solidFill>
                <a:latin typeface="Arial" charset="0"/>
              </a:rPr>
              <a:t>corrosion (oxidation) at the interface between the oxide crust and the wall will occur (METCOR Project).</a:t>
            </a:r>
          </a:p>
          <a:p>
            <a:pPr algn="just">
              <a:lnSpc>
                <a:spcPct val="80000"/>
              </a:lnSpc>
              <a:spcAft>
                <a:spcPct val="15000"/>
              </a:spcAft>
              <a:buClr>
                <a:schemeClr val="tx1"/>
              </a:buClr>
              <a:buSzPct val="80000"/>
              <a:buFont typeface="Wingdings" pitchFamily="2" charset="2"/>
              <a:buChar char="q"/>
            </a:pPr>
            <a:r>
              <a:rPr lang="en-US" sz="1800">
                <a:solidFill>
                  <a:srgbClr val="003399"/>
                </a:solidFill>
                <a:latin typeface="Arial" charset="0"/>
              </a:rPr>
              <a:t>For quantitative predictions to large scales (RPV) the model should be coupled with the thermal-hydraulic code CONV</a:t>
            </a:r>
            <a:endParaRPr lang="en-GB" sz="1800">
              <a:solidFill>
                <a:srgbClr val="003399"/>
              </a:solidFill>
              <a:latin typeface="Arial" charset="0"/>
            </a:endParaRPr>
          </a:p>
        </p:txBody>
      </p:sp>
      <p:sp>
        <p:nvSpPr>
          <p:cNvPr id="283651" name="Text Box 3"/>
          <p:cNvSpPr txBox="1">
            <a:spLocks noChangeArrowheads="1"/>
          </p:cNvSpPr>
          <p:nvPr/>
        </p:nvSpPr>
        <p:spPr bwMode="auto">
          <a:xfrm>
            <a:off x="1619250" y="404813"/>
            <a:ext cx="590232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GB" sz="2800" b="1">
                <a:solidFill>
                  <a:srgbClr val="990033"/>
                </a:solidFill>
                <a:latin typeface="Arial" charset="0"/>
              </a:rPr>
              <a:t>Main </a:t>
            </a:r>
            <a:r>
              <a:rPr lang="en-US" sz="2800" b="1">
                <a:solidFill>
                  <a:srgbClr val="990033"/>
                </a:solidFill>
                <a:latin typeface="Arial" charset="0"/>
              </a:rPr>
              <a:t>predictions</a:t>
            </a:r>
            <a:r>
              <a:rPr lang="en-GB" sz="2800" b="1">
                <a:solidFill>
                  <a:srgbClr val="990033"/>
                </a:solidFill>
                <a:latin typeface="Arial" charset="0"/>
              </a:rPr>
              <a:t> of the 2-d melt oxidation model</a:t>
            </a:r>
            <a:endParaRPr lang="ru-RU" sz="2800" b="1">
              <a:solidFill>
                <a:srgbClr val="990033"/>
              </a:solidFill>
              <a:latin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3"/>
          <p:cNvSpPr>
            <a:spLocks noGrp="1"/>
          </p:cNvSpPr>
          <p:nvPr>
            <p:ph type="sldNum" sz="quarter" idx="10"/>
          </p:nvPr>
        </p:nvSpPr>
        <p:spPr/>
        <p:txBody>
          <a:bodyPr/>
          <a:lstStyle/>
          <a:p>
            <a:fld id="{CC70D72B-FB2C-4806-AFDD-81E698B4D857}" type="slidenum">
              <a:rPr lang="ru-RU"/>
              <a:pPr/>
              <a:t>9</a:t>
            </a:fld>
            <a:endParaRPr lang="ru-RU"/>
          </a:p>
        </p:txBody>
      </p:sp>
      <p:graphicFrame>
        <p:nvGraphicFramePr>
          <p:cNvPr id="279554" name="Object 2"/>
          <p:cNvGraphicFramePr>
            <a:graphicFrameLocks noGrp="1" noChangeAspect="1"/>
          </p:cNvGraphicFramePr>
          <p:nvPr>
            <p:ph idx="1"/>
          </p:nvPr>
        </p:nvGraphicFramePr>
        <p:xfrm>
          <a:off x="4332288" y="5200650"/>
          <a:ext cx="3951287" cy="901700"/>
        </p:xfrm>
        <a:graphic>
          <a:graphicData uri="http://schemas.openxmlformats.org/presentationml/2006/ole">
            <mc:AlternateContent xmlns:mc="http://schemas.openxmlformats.org/markup-compatibility/2006">
              <mc:Choice xmlns:v="urn:schemas-microsoft-com:vml" Requires="v">
                <p:oleObj spid="_x0000_s279564" name="Диаграмма" r:id="rId4" imgW="3753002" imgH="981151" progId="MSGraph.Chart.8">
                  <p:embed followColorScheme="full"/>
                </p:oleObj>
              </mc:Choice>
              <mc:Fallback>
                <p:oleObj name="Диаграмма" r:id="rId4" imgW="3753002" imgH="981151" progId="MSGraph.Chart.8">
                  <p:embed followColorScheme="full"/>
                  <p:pic>
                    <p:nvPicPr>
                      <p:cNvPr id="0" name="Object 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32288" y="5200650"/>
                        <a:ext cx="3951287" cy="90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79555" name="Rectangle 3"/>
          <p:cNvSpPr>
            <a:spLocks noChangeArrowheads="1"/>
          </p:cNvSpPr>
          <p:nvPr/>
        </p:nvSpPr>
        <p:spPr bwMode="auto">
          <a:xfrm>
            <a:off x="0" y="32337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279556" name="Rectangle 4"/>
          <p:cNvSpPr>
            <a:spLocks noChangeArrowheads="1"/>
          </p:cNvSpPr>
          <p:nvPr/>
        </p:nvSpPr>
        <p:spPr bwMode="auto">
          <a:xfrm>
            <a:off x="0" y="31781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279557" name="Text Box 5"/>
          <p:cNvSpPr txBox="1">
            <a:spLocks noChangeArrowheads="1"/>
          </p:cNvSpPr>
          <p:nvPr/>
        </p:nvSpPr>
        <p:spPr bwMode="auto">
          <a:xfrm>
            <a:off x="1830388" y="463550"/>
            <a:ext cx="5483225" cy="819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spcBef>
                <a:spcPct val="50000"/>
              </a:spcBef>
            </a:pPr>
            <a:r>
              <a:rPr lang="en-US" sz="2800" b="1">
                <a:solidFill>
                  <a:srgbClr val="A50021"/>
                </a:solidFill>
                <a:latin typeface="Arial" charset="0"/>
              </a:rPr>
              <a:t>Main stages of corium/SS walls interactions</a:t>
            </a:r>
            <a:endParaRPr lang="ru-RU" sz="2000">
              <a:solidFill>
                <a:srgbClr val="A50021"/>
              </a:solidFill>
              <a:latin typeface="Arial" charset="0"/>
            </a:endParaRPr>
          </a:p>
        </p:txBody>
      </p:sp>
      <p:sp>
        <p:nvSpPr>
          <p:cNvPr id="279559" name="Text Box 7"/>
          <p:cNvSpPr txBox="1">
            <a:spLocks noChangeArrowheads="1"/>
          </p:cNvSpPr>
          <p:nvPr/>
        </p:nvSpPr>
        <p:spPr bwMode="auto">
          <a:xfrm>
            <a:off x="611188" y="1511300"/>
            <a:ext cx="7993062" cy="487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gn="l">
              <a:defRPr sz="2400">
                <a:solidFill>
                  <a:schemeClr val="tx1"/>
                </a:solidFill>
                <a:latin typeface="Times New Roman" pitchFamily="18" charset="0"/>
              </a:defRPr>
            </a:lvl1pPr>
            <a:lvl2pPr marL="914400" indent="-457200" algn="l">
              <a:defRPr sz="2400">
                <a:solidFill>
                  <a:schemeClr val="tx1"/>
                </a:solidFill>
                <a:latin typeface="Times New Roman" pitchFamily="18" charset="0"/>
              </a:defRPr>
            </a:lvl2pPr>
            <a:lvl3pPr marL="1371600" indent="-457200" algn="l">
              <a:defRPr sz="2400">
                <a:solidFill>
                  <a:schemeClr val="tx1"/>
                </a:solidFill>
                <a:latin typeface="Times New Roman" pitchFamily="18" charset="0"/>
              </a:defRPr>
            </a:lvl3pPr>
            <a:lvl4pPr marL="1828800" indent="-457200" algn="l">
              <a:defRPr sz="2400">
                <a:solidFill>
                  <a:schemeClr val="tx1"/>
                </a:solidFill>
                <a:latin typeface="Times New Roman" pitchFamily="18" charset="0"/>
              </a:defRPr>
            </a:lvl4pPr>
            <a:lvl5pPr marL="2286000" indent="-457200" algn="l">
              <a:defRPr sz="2400">
                <a:solidFill>
                  <a:schemeClr val="tx1"/>
                </a:solidFill>
                <a:latin typeface="Times New Roman" pitchFamily="18" charset="0"/>
              </a:defRPr>
            </a:lvl5pPr>
            <a:lvl6pPr marL="2743200" indent="-457200" eaLnBrk="0" fontAlgn="base" hangingPunct="0">
              <a:spcBef>
                <a:spcPct val="0"/>
              </a:spcBef>
              <a:spcAft>
                <a:spcPct val="0"/>
              </a:spcAft>
              <a:defRPr sz="2400">
                <a:solidFill>
                  <a:schemeClr val="tx1"/>
                </a:solidFill>
                <a:latin typeface="Times New Roman" pitchFamily="18" charset="0"/>
              </a:defRPr>
            </a:lvl6pPr>
            <a:lvl7pPr marL="3200400" indent="-457200" eaLnBrk="0" fontAlgn="base" hangingPunct="0">
              <a:spcBef>
                <a:spcPct val="0"/>
              </a:spcBef>
              <a:spcAft>
                <a:spcPct val="0"/>
              </a:spcAft>
              <a:defRPr sz="2400">
                <a:solidFill>
                  <a:schemeClr val="tx1"/>
                </a:solidFill>
                <a:latin typeface="Times New Roman" pitchFamily="18" charset="0"/>
              </a:defRPr>
            </a:lvl7pPr>
            <a:lvl8pPr marL="3657600" indent="-457200" eaLnBrk="0" fontAlgn="base" hangingPunct="0">
              <a:spcBef>
                <a:spcPct val="0"/>
              </a:spcBef>
              <a:spcAft>
                <a:spcPct val="0"/>
              </a:spcAft>
              <a:defRPr sz="2400">
                <a:solidFill>
                  <a:schemeClr val="tx1"/>
                </a:solidFill>
                <a:latin typeface="Times New Roman" pitchFamily="18" charset="0"/>
              </a:defRPr>
            </a:lvl8pPr>
            <a:lvl9pPr marL="4114800" indent="-457200" eaLnBrk="0" fontAlgn="base" hangingPunct="0">
              <a:spcBef>
                <a:spcPct val="0"/>
              </a:spcBef>
              <a:spcAft>
                <a:spcPct val="0"/>
              </a:spcAft>
              <a:defRPr sz="2400">
                <a:solidFill>
                  <a:schemeClr val="tx1"/>
                </a:solidFill>
                <a:latin typeface="Times New Roman" pitchFamily="18" charset="0"/>
              </a:defRPr>
            </a:lvl9pPr>
          </a:lstStyle>
          <a:p>
            <a:pPr algn="just">
              <a:spcBef>
                <a:spcPct val="25000"/>
              </a:spcBef>
              <a:buFontTx/>
              <a:buAutoNum type="arabicPeriod"/>
            </a:pPr>
            <a:r>
              <a:rPr lang="en-US" sz="2000" b="1">
                <a:solidFill>
                  <a:srgbClr val="003399"/>
                </a:solidFill>
                <a:latin typeface="Arial" charset="0"/>
              </a:rPr>
              <a:t>Transient stage:</a:t>
            </a:r>
            <a:r>
              <a:rPr lang="en-US" sz="2000">
                <a:solidFill>
                  <a:srgbClr val="003399"/>
                </a:solidFill>
                <a:latin typeface="Arial" charset="0"/>
              </a:rPr>
              <a:t> rapid ablation of SS and formation of solid (or mushy) crust controlled by (rapid) heat exchange processes      (+ possible mixing) neglecting (slow) diffusional redistribution of components (CONV code)</a:t>
            </a:r>
          </a:p>
          <a:p>
            <a:pPr algn="just">
              <a:spcBef>
                <a:spcPct val="25000"/>
              </a:spcBef>
              <a:buFontTx/>
              <a:buAutoNum type="arabicPeriod"/>
            </a:pPr>
            <a:r>
              <a:rPr lang="en-US" sz="2000" b="1">
                <a:solidFill>
                  <a:srgbClr val="003399"/>
                </a:solidFill>
                <a:latin typeface="Arial" charset="0"/>
              </a:rPr>
              <a:t>Steady state stage</a:t>
            </a:r>
            <a:r>
              <a:rPr lang="en-US" sz="2000">
                <a:solidFill>
                  <a:srgbClr val="003399"/>
                </a:solidFill>
                <a:latin typeface="Arial" charset="0"/>
              </a:rPr>
              <a:t>: self-consistent consideration of heat- and mass exchange processes in steep temperature gradient and oxidation from melt :</a:t>
            </a:r>
          </a:p>
          <a:p>
            <a:pPr lvl="1" algn="just">
              <a:spcBef>
                <a:spcPct val="25000"/>
              </a:spcBef>
              <a:buFontTx/>
              <a:buChar char="•"/>
            </a:pPr>
            <a:r>
              <a:rPr lang="en-US" sz="2000">
                <a:solidFill>
                  <a:srgbClr val="003399"/>
                </a:solidFill>
                <a:latin typeface="Arial" charset="0"/>
              </a:rPr>
              <a:t>Conversion from mushy to solid crust </a:t>
            </a:r>
            <a:r>
              <a:rPr lang="en-US" sz="1600">
                <a:solidFill>
                  <a:srgbClr val="003399"/>
                </a:solidFill>
                <a:latin typeface="Arial" charset="0"/>
              </a:rPr>
              <a:t>(</a:t>
            </a:r>
            <a:r>
              <a:rPr lang="en-US" sz="1600" i="1">
                <a:solidFill>
                  <a:srgbClr val="003399"/>
                </a:solidFill>
                <a:latin typeface="Arial" charset="0"/>
              </a:rPr>
              <a:t>a new model is developed</a:t>
            </a:r>
            <a:r>
              <a:rPr lang="en-US" sz="1600">
                <a:solidFill>
                  <a:srgbClr val="003399"/>
                </a:solidFill>
                <a:latin typeface="Arial" charset="0"/>
              </a:rPr>
              <a:t>)</a:t>
            </a:r>
          </a:p>
          <a:p>
            <a:pPr lvl="1" algn="just">
              <a:spcBef>
                <a:spcPct val="25000"/>
              </a:spcBef>
              <a:buFontTx/>
              <a:buChar char="•"/>
            </a:pPr>
            <a:r>
              <a:rPr lang="en-US" sz="2000">
                <a:solidFill>
                  <a:srgbClr val="003399"/>
                </a:solidFill>
                <a:latin typeface="Arial" charset="0"/>
              </a:rPr>
              <a:t>Crust growth </a:t>
            </a:r>
            <a:r>
              <a:rPr lang="en-US" sz="1800">
                <a:solidFill>
                  <a:srgbClr val="003399"/>
                </a:solidFill>
                <a:latin typeface="Arial" charset="0"/>
              </a:rPr>
              <a:t>(simultaneous;</a:t>
            </a:r>
            <a:r>
              <a:rPr lang="en-US" sz="1600">
                <a:solidFill>
                  <a:srgbClr val="003399"/>
                </a:solidFill>
                <a:latin typeface="Arial" charset="0"/>
              </a:rPr>
              <a:t> </a:t>
            </a:r>
            <a:r>
              <a:rPr lang="en-US" sz="1600" i="1">
                <a:solidFill>
                  <a:srgbClr val="003399"/>
                </a:solidFill>
                <a:latin typeface="Arial" charset="0"/>
              </a:rPr>
              <a:t>available model is adapted to 2-d geometry</a:t>
            </a:r>
            <a:r>
              <a:rPr lang="en-US" sz="1600">
                <a:solidFill>
                  <a:srgbClr val="003399"/>
                </a:solidFill>
                <a:latin typeface="Arial" charset="0"/>
              </a:rPr>
              <a:t>)</a:t>
            </a:r>
          </a:p>
          <a:p>
            <a:pPr lvl="1" algn="just">
              <a:spcBef>
                <a:spcPct val="25000"/>
              </a:spcBef>
              <a:buFontTx/>
              <a:buChar char="•"/>
            </a:pPr>
            <a:r>
              <a:rPr lang="en-US" sz="2000">
                <a:solidFill>
                  <a:srgbClr val="003399"/>
                </a:solidFill>
                <a:latin typeface="Arial" charset="0"/>
              </a:rPr>
              <a:t>Corrosion (oxidation) of SS walls, in two stages:</a:t>
            </a:r>
          </a:p>
          <a:p>
            <a:pPr lvl="2" algn="just">
              <a:spcBef>
                <a:spcPct val="15000"/>
              </a:spcBef>
              <a:buFont typeface="Arial" charset="0"/>
              <a:buChar char="−"/>
            </a:pPr>
            <a:r>
              <a:rPr lang="en-US" sz="1800">
                <a:solidFill>
                  <a:srgbClr val="003399"/>
                </a:solidFill>
                <a:latin typeface="Arial" charset="0"/>
              </a:rPr>
              <a:t>Initial (reduction of “excessive” oxygen in the crust): </a:t>
            </a:r>
            <a:r>
              <a:rPr lang="en-US" sz="1800">
                <a:solidFill>
                  <a:srgbClr val="003399"/>
                </a:solidFill>
                <a:latin typeface="Arial" charset="0"/>
                <a:cs typeface="Arial" charset="0"/>
              </a:rPr>
              <a:t>~ </a:t>
            </a:r>
            <a:r>
              <a:rPr lang="en-US" sz="1800" i="1">
                <a:solidFill>
                  <a:srgbClr val="003399"/>
                </a:solidFill>
                <a:latin typeface="Arial" charset="0"/>
                <a:cs typeface="Arial" charset="0"/>
              </a:rPr>
              <a:t>few hours </a:t>
            </a:r>
            <a:r>
              <a:rPr lang="en-US" sz="1800">
                <a:solidFill>
                  <a:srgbClr val="003399"/>
                </a:solidFill>
                <a:latin typeface="Arial" charset="0"/>
                <a:cs typeface="Arial" charset="0"/>
              </a:rPr>
              <a:t>(</a:t>
            </a:r>
            <a:r>
              <a:rPr lang="en-US" sz="1800">
                <a:solidFill>
                  <a:srgbClr val="003399"/>
                </a:solidFill>
                <a:latin typeface="Arial" charset="0"/>
              </a:rPr>
              <a:t>~</a:t>
            </a:r>
            <a:r>
              <a:rPr lang="en-US" sz="1800"/>
              <a:t> </a:t>
            </a:r>
            <a:r>
              <a:rPr lang="en-US" sz="1800" i="1">
                <a:solidFill>
                  <a:srgbClr val="003399"/>
                </a:solidFill>
                <a:latin typeface="Arial" charset="0"/>
                <a:cs typeface="Arial" charset="0"/>
              </a:rPr>
              <a:t>d</a:t>
            </a:r>
            <a:r>
              <a:rPr lang="en-US" sz="1800" i="1" baseline="30000">
                <a:solidFill>
                  <a:srgbClr val="003399"/>
                </a:solidFill>
                <a:latin typeface="Arial" charset="0"/>
                <a:cs typeface="Arial" charset="0"/>
              </a:rPr>
              <a:t>2</a:t>
            </a:r>
            <a:r>
              <a:rPr lang="en-US" sz="1800" i="1">
                <a:solidFill>
                  <a:srgbClr val="003399"/>
                </a:solidFill>
                <a:latin typeface="Arial" charset="0"/>
                <a:cs typeface="Arial" charset="0"/>
              </a:rPr>
              <a:t>/D</a:t>
            </a:r>
            <a:r>
              <a:rPr lang="en-US" sz="1800" i="1" baseline="-25000">
                <a:solidFill>
                  <a:srgbClr val="003399"/>
                </a:solidFill>
                <a:latin typeface="Arial" charset="0"/>
                <a:cs typeface="Arial" charset="0"/>
              </a:rPr>
              <a:t>ox</a:t>
            </a:r>
            <a:r>
              <a:rPr lang="en-US" sz="1800">
                <a:solidFill>
                  <a:srgbClr val="003399"/>
                </a:solidFill>
                <a:latin typeface="Arial" charset="0"/>
                <a:cs typeface="Arial" charset="0"/>
              </a:rPr>
              <a:t> )</a:t>
            </a:r>
          </a:p>
          <a:p>
            <a:pPr lvl="2" algn="just">
              <a:spcBef>
                <a:spcPct val="15000"/>
              </a:spcBef>
              <a:buFont typeface="Arial" charset="0"/>
              <a:buChar char="−"/>
            </a:pPr>
            <a:r>
              <a:rPr lang="en-US" sz="1800">
                <a:solidFill>
                  <a:srgbClr val="003399"/>
                </a:solidFill>
                <a:latin typeface="Arial" charset="0"/>
              </a:rPr>
              <a:t>Late (oxygen diffusion in concentration gradient of (U,Zr)O</a:t>
            </a:r>
            <a:r>
              <a:rPr lang="en-US" sz="1800" baseline="-25000">
                <a:solidFill>
                  <a:srgbClr val="003399"/>
                </a:solidFill>
                <a:latin typeface="Arial" charset="0"/>
              </a:rPr>
              <a:t>2-x</a:t>
            </a:r>
            <a:r>
              <a:rPr lang="en-US" sz="1800">
                <a:solidFill>
                  <a:srgbClr val="003399"/>
                </a:solidFill>
                <a:latin typeface="Arial" charset="0"/>
              </a:rPr>
              <a:t> </a:t>
            </a:r>
            <a:r>
              <a:rPr lang="en-US" sz="1500">
                <a:solidFill>
                  <a:srgbClr val="003399"/>
                </a:solidFill>
                <a:latin typeface="Arial" charset="0"/>
              </a:rPr>
              <a:t>[x</a:t>
            </a:r>
            <a:r>
              <a:rPr lang="en-US" sz="1500" baseline="-25000">
                <a:solidFill>
                  <a:srgbClr val="003399"/>
                </a:solidFill>
                <a:latin typeface="Arial" charset="0"/>
              </a:rPr>
              <a:t>min</a:t>
            </a:r>
            <a:r>
              <a:rPr lang="en-US" sz="1500">
                <a:solidFill>
                  <a:srgbClr val="003399"/>
                </a:solidFill>
                <a:latin typeface="Arial" charset="0"/>
              </a:rPr>
              <a:t>(T</a:t>
            </a:r>
            <a:r>
              <a:rPr lang="en-US" sz="1500" baseline="-25000">
                <a:solidFill>
                  <a:srgbClr val="003399"/>
                </a:solidFill>
                <a:latin typeface="Arial" charset="0"/>
              </a:rPr>
              <a:t>+</a:t>
            </a:r>
            <a:r>
              <a:rPr lang="en-US" sz="1500">
                <a:solidFill>
                  <a:srgbClr val="003399"/>
                </a:solidFill>
                <a:latin typeface="Arial" charset="0"/>
              </a:rPr>
              <a:t>), x</a:t>
            </a:r>
            <a:r>
              <a:rPr lang="en-US" sz="1500" baseline="-25000">
                <a:solidFill>
                  <a:srgbClr val="003399"/>
                </a:solidFill>
                <a:latin typeface="Arial" charset="0"/>
              </a:rPr>
              <a:t>min</a:t>
            </a:r>
            <a:r>
              <a:rPr lang="en-US" sz="1500">
                <a:solidFill>
                  <a:srgbClr val="003399"/>
                </a:solidFill>
                <a:latin typeface="Arial" charset="0"/>
              </a:rPr>
              <a:t>(T</a:t>
            </a:r>
            <a:r>
              <a:rPr lang="en-US" sz="1500" baseline="-25000">
                <a:solidFill>
                  <a:srgbClr val="003399"/>
                </a:solidFill>
                <a:latin typeface="Arial" charset="0"/>
              </a:rPr>
              <a:t>-</a:t>
            </a:r>
            <a:r>
              <a:rPr lang="en-US" sz="1500">
                <a:solidFill>
                  <a:srgbClr val="003399"/>
                </a:solidFill>
                <a:latin typeface="Arial" charset="0"/>
              </a:rPr>
              <a:t>)]</a:t>
            </a:r>
            <a:r>
              <a:rPr lang="en-US" sz="1800">
                <a:solidFill>
                  <a:srgbClr val="003399"/>
                </a:solidFill>
                <a:latin typeface="Arial" charset="0"/>
              </a:rPr>
              <a:t>)</a:t>
            </a:r>
            <a:endParaRPr lang="ru-RU" sz="1800">
              <a:solidFill>
                <a:srgbClr val="003399"/>
              </a:solidFill>
              <a:latin typeface="Arial"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Профессиональный">
  <a:themeElements>
    <a:clrScheme name="Профессиональный 1">
      <a:dk1>
        <a:srgbClr val="000000"/>
      </a:dk1>
      <a:lt1>
        <a:srgbClr val="FFFFFF"/>
      </a:lt1>
      <a:dk2>
        <a:srgbClr val="000000"/>
      </a:dk2>
      <a:lt2>
        <a:srgbClr val="B2B2B2"/>
      </a:lt2>
      <a:accent1>
        <a:srgbClr val="6600FF"/>
      </a:accent1>
      <a:accent2>
        <a:srgbClr val="CC00FF"/>
      </a:accent2>
      <a:accent3>
        <a:srgbClr val="FFFFFF"/>
      </a:accent3>
      <a:accent4>
        <a:srgbClr val="000000"/>
      </a:accent4>
      <a:accent5>
        <a:srgbClr val="B8AAFF"/>
      </a:accent5>
      <a:accent6>
        <a:srgbClr val="B900E7"/>
      </a:accent6>
      <a:hlink>
        <a:srgbClr val="00CC99"/>
      </a:hlink>
      <a:folHlink>
        <a:srgbClr val="0099CC"/>
      </a:folHlink>
    </a:clrScheme>
    <a:fontScheme name="Профессиональный">
      <a:majorFont>
        <a:latin typeface="Times New Roman"/>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Профессиональный 1">
        <a:dk1>
          <a:srgbClr val="000000"/>
        </a:dk1>
        <a:lt1>
          <a:srgbClr val="FFFFFF"/>
        </a:lt1>
        <a:dk2>
          <a:srgbClr val="000000"/>
        </a:dk2>
        <a:lt2>
          <a:srgbClr val="B2B2B2"/>
        </a:lt2>
        <a:accent1>
          <a:srgbClr val="6600FF"/>
        </a:accent1>
        <a:accent2>
          <a:srgbClr val="CC00FF"/>
        </a:accent2>
        <a:accent3>
          <a:srgbClr val="FFFFFF"/>
        </a:accent3>
        <a:accent4>
          <a:srgbClr val="000000"/>
        </a:accent4>
        <a:accent5>
          <a:srgbClr val="B8A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Профессиональный 2">
        <a:dk1>
          <a:srgbClr val="000000"/>
        </a:dk1>
        <a:lt1>
          <a:srgbClr val="FFFFFF"/>
        </a:lt1>
        <a:dk2>
          <a:srgbClr val="000000"/>
        </a:dk2>
        <a:lt2>
          <a:srgbClr val="B2B2B2"/>
        </a:lt2>
        <a:accent1>
          <a:srgbClr val="99CCFF"/>
        </a:accent1>
        <a:accent2>
          <a:srgbClr val="CCCCFF"/>
        </a:accent2>
        <a:accent3>
          <a:srgbClr val="FFFFFF"/>
        </a:accent3>
        <a:accent4>
          <a:srgbClr val="000000"/>
        </a:accent4>
        <a:accent5>
          <a:srgbClr val="CAE2FF"/>
        </a:accent5>
        <a:accent6>
          <a:srgbClr val="B9B9E7"/>
        </a:accent6>
        <a:hlink>
          <a:srgbClr val="FF99CC"/>
        </a:hlink>
        <a:folHlink>
          <a:srgbClr val="CBCBCB"/>
        </a:folHlink>
      </a:clrScheme>
      <a:clrMap bg1="lt1" tx1="dk1" bg2="lt2" tx2="dk2" accent1="accent1" accent2="accent2" accent3="accent3" accent4="accent4" accent5="accent5" accent6="accent6" hlink="hlink" folHlink="folHlink"/>
    </a:extraClrScheme>
    <a:extraClrScheme>
      <a:clrScheme name="Профессиональный 3">
        <a:dk1>
          <a:srgbClr val="000000"/>
        </a:dk1>
        <a:lt1>
          <a:srgbClr val="FFFFFF"/>
        </a:lt1>
        <a:dk2>
          <a:srgbClr val="000000"/>
        </a:dk2>
        <a:lt2>
          <a:srgbClr val="B2B2B2"/>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
      <a:clrScheme name="Профессиональный 4">
        <a:dk1>
          <a:srgbClr val="000000"/>
        </a:dk1>
        <a:lt1>
          <a:srgbClr val="FFFFFF"/>
        </a:lt1>
        <a:dk2>
          <a:srgbClr val="000000"/>
        </a:dk2>
        <a:lt2>
          <a:srgbClr val="B2B2B2"/>
        </a:lt2>
        <a:accent1>
          <a:srgbClr val="FF0033"/>
        </a:accent1>
        <a:accent2>
          <a:srgbClr val="CC6600"/>
        </a:accent2>
        <a:accent3>
          <a:srgbClr val="FFFFFF"/>
        </a:accent3>
        <a:accent4>
          <a:srgbClr val="000000"/>
        </a:accent4>
        <a:accent5>
          <a:srgbClr val="FFAAAD"/>
        </a:accent5>
        <a:accent6>
          <a:srgbClr val="B95C00"/>
        </a:accent6>
        <a:hlink>
          <a:srgbClr val="999933"/>
        </a:hlink>
        <a:folHlink>
          <a:srgbClr val="A5002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D:\Program Files\Microsoft Office\Шаблоны\Дизайны презентаций\Профессиональный.pot</Template>
  <TotalTime>0</TotalTime>
  <Words>1862</Words>
  <Application>Microsoft Office PowerPoint</Application>
  <PresentationFormat>Bildschirmpräsentation (4:3)</PresentationFormat>
  <Paragraphs>275</Paragraphs>
  <Slides>20</Slides>
  <Notes>9</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4</vt:i4>
      </vt:variant>
      <vt:variant>
        <vt:lpstr>Folientitel</vt:lpstr>
      </vt:variant>
      <vt:variant>
        <vt:i4>20</vt:i4>
      </vt:variant>
    </vt:vector>
  </HeadingPairs>
  <TitlesOfParts>
    <vt:vector size="31" baseType="lpstr">
      <vt:lpstr>Times New Roman</vt:lpstr>
      <vt:lpstr>Monotype Sorts</vt:lpstr>
      <vt:lpstr>Arial</vt:lpstr>
      <vt:lpstr>Symbol</vt:lpstr>
      <vt:lpstr>宋体</vt:lpstr>
      <vt:lpstr>Wingdings</vt:lpstr>
      <vt:lpstr>Профессиональный</vt:lpstr>
      <vt:lpstr>Документ Microsoft Word</vt:lpstr>
      <vt:lpstr>Диаграмма Microsoft Graph</vt:lpstr>
      <vt:lpstr>Microsoft Equation 3.0</vt:lpstr>
      <vt:lpstr>MathType 5.0 Equation</vt:lpstr>
      <vt:lpstr>PowerPoint-Präsentation</vt:lpstr>
      <vt:lpstr>PowerPoint-Präsentation</vt:lpstr>
      <vt:lpstr>PowerPoint-Präsentation</vt:lpstr>
      <vt:lpstr>PowerPoint-Präsentation</vt:lpstr>
      <vt:lpstr>Technical Schedule </vt:lpstr>
      <vt:lpstr>PowerPoint-Präsentation</vt:lpstr>
      <vt:lpstr>PowerPoint-Präsentation</vt:lpstr>
      <vt:lpstr>PowerPoint-Präsentation</vt:lpstr>
      <vt:lpstr>PowerPoint-Präsentation</vt:lpstr>
      <vt:lpstr>PowerPoint-Präsentation</vt:lpstr>
      <vt:lpstr>Oxygen diffusion through the mushy crust</vt:lpstr>
      <vt:lpstr>Corrosion of SS walls</vt:lpstr>
      <vt:lpstr>Conclusions</vt:lpstr>
      <vt:lpstr>Task 2. Scope of Current Activities</vt:lpstr>
      <vt:lpstr>Modernization of CONV code</vt:lpstr>
      <vt:lpstr>Non-dissipative conditionally monotonic  difference scheme  for solving of advection equation</vt:lpstr>
      <vt:lpstr>Choice of Optimum  Turbulence Model</vt:lpstr>
      <vt:lpstr>New Analysis of Tests Performed under  Similar to LIVE Conditions Comparison of uniform and circular heating</vt:lpstr>
      <vt:lpstr>Preliminary results by parallelization of CFD code CONV</vt:lpstr>
      <vt:lpstr>Conclusions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ISTC_04</dc:title>
  <dc:creator>Peters, Ursula (IAM)</dc:creator>
  <cp:lastModifiedBy>Peters, Ursula</cp:lastModifiedBy>
  <cp:revision>268</cp:revision>
  <cp:lastPrinted>2002-09-24T05:12:42Z</cp:lastPrinted>
  <dcterms:created xsi:type="dcterms:W3CDTF">2002-05-23T08:20:37Z</dcterms:created>
  <dcterms:modified xsi:type="dcterms:W3CDTF">2012-10-11T16:39:29Z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escription0">
    <vt:lpwstr>Progress Report on the Project # 3876 (Thermal Hydraulics of U-Zr-O molten pool under oxidising conditions in multi-scale approach). Presented by M. Veshchunov and V. Chudanov.</vt:lpwstr>
  </property>
</Properties>
</file>