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15"/>
  </p:notesMasterIdLst>
  <p:sldIdLst>
    <p:sldId id="371" r:id="rId2"/>
    <p:sldId id="365" r:id="rId3"/>
    <p:sldId id="351" r:id="rId4"/>
    <p:sldId id="295" r:id="rId5"/>
    <p:sldId id="366" r:id="rId6"/>
    <p:sldId id="372" r:id="rId7"/>
    <p:sldId id="356" r:id="rId8"/>
    <p:sldId id="355" r:id="rId9"/>
    <p:sldId id="367" r:id="rId10"/>
    <p:sldId id="361" r:id="rId11"/>
    <p:sldId id="368" r:id="rId12"/>
    <p:sldId id="369" r:id="rId13"/>
    <p:sldId id="373" r:id="rId14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9900"/>
    <a:srgbClr val="FFFF00"/>
    <a:srgbClr val="000099"/>
    <a:srgbClr val="FF0000"/>
    <a:srgbClr val="800000"/>
    <a:srgbClr val="F5DBEA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55" autoAdjust="0"/>
    <p:restoredTop sz="94598" autoAdjust="0"/>
  </p:normalViewPr>
  <p:slideViewPr>
    <p:cSldViewPr>
      <p:cViewPr>
        <p:scale>
          <a:sx n="100" d="100"/>
          <a:sy n="100" d="100"/>
        </p:scale>
        <p:origin x="-1219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895350" y="746125"/>
            <a:ext cx="497046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22813"/>
            <a:ext cx="540861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A0DB54C6-A6F6-4BDF-99E8-D1962717FF5F}" type="slidenum">
              <a:rPr lang="ru-RU"/>
              <a:pPr>
                <a:defRPr/>
              </a:pPr>
              <a:t>‹Nr.›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697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60420" name="Номер слайда 3"/>
          <p:cNvSpPr txBox="1">
            <a:spLocks noGrp="1"/>
          </p:cNvSpPr>
          <p:nvPr/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6C7CA9B9-2997-4E17-BF0C-35830497022C}" type="slidenum">
              <a:rPr lang="ru-RU" sz="1200"/>
              <a:pPr algn="r" eaLnBrk="1" hangingPunct="1"/>
              <a:t>1</a:t>
            </a:fld>
            <a:endParaRPr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>
              <a:latin typeface="Arial" charset="0"/>
            </a:endParaRP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165FC38-4AB2-4955-916A-4B6BD1668DAF}" type="slidenum">
              <a:rPr lang="ru-RU" smtClean="0"/>
              <a:pPr eaLnBrk="1" hangingPunct="1"/>
              <a:t>10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21486-243D-4048-82F8-BB693427B4C5}" type="slidenum">
              <a:rPr lang="ru-RU"/>
              <a:pPr>
                <a:defRPr/>
              </a:pPr>
              <a:t>‹Nr.›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54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A9DF-7955-4EAF-B1CB-E1EBBE67F8F7}" type="slidenum">
              <a:rPr lang="ru-RU"/>
              <a:pPr>
                <a:defRPr/>
              </a:pPr>
              <a:t>‹Nr.›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75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62E27-8239-4F99-9EE7-CA4D6AE43406}" type="slidenum">
              <a:rPr lang="ru-RU"/>
              <a:pPr>
                <a:defRPr/>
              </a:pPr>
              <a:t>‹Nr.›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410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FB537-1FB2-4605-AD8C-CE57AF6CEF48}" type="slidenum">
              <a:rPr lang="ru-RU"/>
              <a:pPr>
                <a:defRPr/>
              </a:pPr>
              <a:t>‹Nr.›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24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9A27FC2-ECE4-4D1A-8013-79800D751F7C}" type="slidenum">
              <a:rPr lang="ru-RU"/>
              <a:pPr>
                <a:defRPr/>
              </a:pPr>
              <a:t>‹Nr.›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178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07B0F-7BAF-4710-A673-46B70CA5331D}" type="slidenum">
              <a:rPr lang="ru-RU"/>
              <a:pPr>
                <a:defRPr/>
              </a:pPr>
              <a:t>‹Nr.›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224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E55D-3043-42D2-AFD8-00F5352A3985}" type="slidenum">
              <a:rPr lang="ru-RU"/>
              <a:pPr>
                <a:defRPr/>
              </a:pPr>
              <a:t>‹Nr.›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274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D18B2-8892-4026-BDF7-D7B37B8D5889}" type="slidenum">
              <a:rPr lang="ru-RU"/>
              <a:pPr>
                <a:defRPr/>
              </a:pPr>
              <a:t>‹Nr.›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044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05EE2-5595-4078-A80F-BDB489012740}" type="slidenum">
              <a:rPr lang="ru-RU"/>
              <a:pPr>
                <a:defRPr/>
              </a:pPr>
              <a:t>‹Nr.›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481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3D6DA-FE6B-49FA-816E-AD947A3D2F19}" type="slidenum">
              <a:rPr lang="ru-RU"/>
              <a:pPr>
                <a:defRPr/>
              </a:pPr>
              <a:t>‹Nr.›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33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C3462-5DCC-4ADA-B000-0AB1A174E9E0}" type="slidenum">
              <a:rPr lang="ru-RU"/>
              <a:pPr>
                <a:defRPr/>
              </a:pPr>
              <a:t>‹Nr.›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323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843B6-D99A-4A52-A1F1-234D9A56DA23}" type="slidenum">
              <a:rPr lang="ru-RU"/>
              <a:pPr>
                <a:defRPr/>
              </a:pPr>
              <a:t>‹Nr.›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7398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A87E6-421B-438E-AE79-8D3AF67CC205}" type="slidenum">
              <a:rPr lang="ru-RU"/>
              <a:pPr>
                <a:defRPr/>
              </a:pPr>
              <a:t>‹Nr.›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383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dirty="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dirty="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8163AAC2-B367-4D00-AA2E-C121373AE494}" type="slidenum">
              <a:rPr lang="ru-RU"/>
              <a:pPr>
                <a:defRPr/>
              </a:pPr>
              <a:t>‹Nr.›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2" r:id="rId2"/>
    <p:sldLayoutId id="2147483801" r:id="rId3"/>
    <p:sldLayoutId id="2147483800" r:id="rId4"/>
    <p:sldLayoutId id="2147483799" r:id="rId5"/>
    <p:sldLayoutId id="2147483798" r:id="rId6"/>
    <p:sldLayoutId id="2147483797" r:id="rId7"/>
    <p:sldLayoutId id="2147483796" r:id="rId8"/>
    <p:sldLayoutId id="2147483795" r:id="rId9"/>
    <p:sldLayoutId id="2147483794" r:id="rId10"/>
    <p:sldLayoutId id="2147483793" r:id="rId11"/>
    <p:sldLayoutId id="2147483792" r:id="rId12"/>
    <p:sldLayoutId id="214748380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7"/>
          <p:cNvGraphicFramePr>
            <a:graphicFrameLocks noChangeAspect="1"/>
          </p:cNvGraphicFramePr>
          <p:nvPr>
            <p:ph idx="4294967295"/>
          </p:nvPr>
        </p:nvGraphicFramePr>
        <p:xfrm>
          <a:off x="34925" y="3175"/>
          <a:ext cx="9144000" cy="594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0" name="Фотография Photo Editor" r:id="rId4" imgW="21190476" imgH="13780952" progId="MSPhotoEd.3">
                  <p:embed/>
                </p:oleObj>
              </mc:Choice>
              <mc:Fallback>
                <p:oleObj name="Фотография Photo Editor" r:id="rId4" imgW="21190476" imgH="13780952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3175"/>
                        <a:ext cx="9144000" cy="594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684213" y="692150"/>
            <a:ext cx="7848600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ru-RU" sz="50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539750" y="333375"/>
            <a:ext cx="813593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ESTIMATED EXPERIMENTAL RESEARCHES</a:t>
            </a:r>
            <a:br>
              <a:rPr lang="en-US" b="1">
                <a:solidFill>
                  <a:srgbClr val="FFFF00"/>
                </a:solidFill>
              </a:rPr>
            </a:br>
            <a:r>
              <a:rPr lang="en-US" b="1">
                <a:solidFill>
                  <a:srgbClr val="FFFF00"/>
                </a:solidFill>
              </a:rPr>
              <a:t>TO CHARACTERIZE HIDDEN NUCLEARLY HAZARDOUS </a:t>
            </a:r>
          </a:p>
          <a:p>
            <a:pPr algn="ctr"/>
            <a:r>
              <a:rPr lang="en-US" b="1">
                <a:solidFill>
                  <a:srgbClr val="FFFF00"/>
                </a:solidFill>
              </a:rPr>
              <a:t>CLUSTERS OF FUEL CONTAINING MATERIALS</a:t>
            </a:r>
          </a:p>
          <a:p>
            <a:pPr algn="ctr"/>
            <a:r>
              <a:rPr lang="en-US" b="1">
                <a:solidFill>
                  <a:srgbClr val="FFFF00"/>
                </a:solidFill>
              </a:rPr>
              <a:t>IN DESTROYED ChNPP UNIT 4</a:t>
            </a:r>
            <a:r>
              <a:rPr lang="en-US">
                <a:solidFill>
                  <a:srgbClr val="FFFF00"/>
                </a:solidFill>
              </a:rPr>
              <a:t/>
            </a:r>
            <a:br>
              <a:rPr lang="en-US">
                <a:solidFill>
                  <a:srgbClr val="FFFF00"/>
                </a:solidFill>
              </a:rPr>
            </a:br>
            <a:endParaRPr lang="en-US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5867400" y="5997575"/>
            <a:ext cx="3143250" cy="6683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Institute for safety problems of NPPs</a:t>
            </a:r>
            <a:br>
              <a:rPr lang="en-US" sz="12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12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National Academy of sciences of Ukraine</a:t>
            </a:r>
            <a:br>
              <a:rPr lang="en-US" sz="12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1200" b="1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Chernobyl, 2008</a:t>
            </a:r>
          </a:p>
        </p:txBody>
      </p:sp>
      <p:sp>
        <p:nvSpPr>
          <p:cNvPr id="54284" name="Rectangle 12"/>
          <p:cNvSpPr>
            <a:spLocks noChangeArrowheads="1"/>
          </p:cNvSpPr>
          <p:nvPr/>
        </p:nvSpPr>
        <p:spPr bwMode="auto">
          <a:xfrm>
            <a:off x="142875" y="6029325"/>
            <a:ext cx="4572000" cy="563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tabLst>
                <a:tab pos="88900" algn="l"/>
              </a:tabLst>
            </a:pPr>
            <a:r>
              <a:rPr lang="en-US" sz="11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UNAS</a:t>
            </a: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100" b="1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Cor. Memb. TSD  Klyuchnykov O.O., TSC – Vysotskiy E.D. PMSC- Shostak V.B.</a:t>
            </a:r>
            <a:endParaRPr lang="en-US" sz="1200" b="1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7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15007" r="5896" b="6084"/>
          <a:stretch>
            <a:fillRect/>
          </a:stretch>
        </p:blipFill>
        <p:spPr bwMode="auto">
          <a:xfrm>
            <a:off x="287338" y="549275"/>
            <a:ext cx="3913187" cy="533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7" name="Прямоугольник 12"/>
          <p:cNvSpPr>
            <a:spLocks noChangeArrowheads="1"/>
          </p:cNvSpPr>
          <p:nvPr/>
        </p:nvSpPr>
        <p:spPr bwMode="auto">
          <a:xfrm>
            <a:off x="503238" y="115888"/>
            <a:ext cx="8356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Fig. 9</a:t>
            </a:r>
            <a:r>
              <a:rPr lang="ru-RU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Dependence of binary system (UO</a:t>
            </a:r>
            <a:r>
              <a:rPr lang="en-US" sz="1600" b="1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+SiO</a:t>
            </a:r>
            <a:r>
              <a:rPr lang="en-US" sz="1600" b="1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)Kef with total concrete reflector under concentration of UO</a:t>
            </a:r>
            <a:r>
              <a:rPr lang="en-US" sz="1600" b="1" baseline="-25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40%, U</a:t>
            </a:r>
            <a:r>
              <a:rPr lang="en-US" sz="1600" b="1" baseline="30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235</a:t>
            </a:r>
            <a:r>
              <a:rPr lang="en-US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1,2%</a:t>
            </a:r>
            <a:endParaRPr lang="ru-RU" sz="16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4356100" y="836613"/>
            <a:ext cx="4500563" cy="12160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Multiplying system is modelled in geometry written in size of southern meling area. Binary system has homogenous structure with porosity from 40 to 60%. U235 concentration to 1,0-1,2% corresponds to burnup of 11-13 MW*day/kg (U). Model height is restricted by water level in melting area. Calculations was made in MCNP-4 software complex.</a:t>
            </a:r>
            <a:endParaRPr lang="el-GR" sz="12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29" name="AutoShape 29"/>
          <p:cNvSpPr>
            <a:spLocks noChangeArrowheads="1"/>
          </p:cNvSpPr>
          <p:nvPr/>
        </p:nvSpPr>
        <p:spPr bwMode="auto">
          <a:xfrm>
            <a:off x="395288" y="3789363"/>
            <a:ext cx="396875" cy="396875"/>
          </a:xfrm>
          <a:prstGeom prst="star4">
            <a:avLst>
              <a:gd name="adj" fmla="val 125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30" name="AutoShape 30"/>
          <p:cNvSpPr>
            <a:spLocks noChangeArrowheads="1"/>
          </p:cNvSpPr>
          <p:nvPr/>
        </p:nvSpPr>
        <p:spPr bwMode="auto">
          <a:xfrm>
            <a:off x="2159000" y="836613"/>
            <a:ext cx="396875" cy="39687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31" name="AutoShape 31"/>
          <p:cNvSpPr>
            <a:spLocks noChangeArrowheads="1"/>
          </p:cNvSpPr>
          <p:nvPr/>
        </p:nvSpPr>
        <p:spPr bwMode="auto">
          <a:xfrm>
            <a:off x="3024188" y="944563"/>
            <a:ext cx="396875" cy="396875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5633" name="Выноска 1 9"/>
          <p:cNvSpPr>
            <a:spLocks/>
          </p:cNvSpPr>
          <p:nvPr/>
        </p:nvSpPr>
        <p:spPr bwMode="auto">
          <a:xfrm>
            <a:off x="4356100" y="2168525"/>
            <a:ext cx="4500563" cy="755650"/>
          </a:xfrm>
          <a:prstGeom prst="borderCallout1">
            <a:avLst>
              <a:gd name="adj1" fmla="val 15125"/>
              <a:gd name="adj2" fmla="val -1694"/>
              <a:gd name="adj3" fmla="val -132352"/>
              <a:gd name="adj4" fmla="val -24514"/>
            </a:avLst>
          </a:prstGeom>
          <a:solidFill>
            <a:srgbClr val="FCD5B5"/>
          </a:solidFill>
          <a:ln w="25400" algn="ctr">
            <a:solidFill>
              <a:srgbClr val="FFFF00"/>
            </a:solidFill>
            <a:miter lim="800000"/>
            <a:headEnd/>
            <a:tailEnd type="triangle" w="med" len="med"/>
          </a:ln>
        </p:spPr>
        <p:txBody>
          <a:bodyPr anchor="ctr"/>
          <a:lstStyle/>
          <a:p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Today, foundation plate LFCM are located in water in subcritical state.</a:t>
            </a:r>
            <a:endParaRPr lang="ru-RU" sz="12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34" name="Выноска 1 9"/>
          <p:cNvSpPr>
            <a:spLocks/>
          </p:cNvSpPr>
          <p:nvPr/>
        </p:nvSpPr>
        <p:spPr bwMode="auto">
          <a:xfrm>
            <a:off x="4356100" y="4365625"/>
            <a:ext cx="4500563" cy="720725"/>
          </a:xfrm>
          <a:prstGeom prst="borderCallout1">
            <a:avLst>
              <a:gd name="adj1" fmla="val 15861"/>
              <a:gd name="adj2" fmla="val -1694"/>
              <a:gd name="adj3" fmla="val -48681"/>
              <a:gd name="adj4" fmla="val -82611"/>
            </a:avLst>
          </a:prstGeom>
          <a:solidFill>
            <a:srgbClr val="FCD5B5"/>
          </a:solidFill>
          <a:ln w="25400" algn="ctr">
            <a:solidFill>
              <a:srgbClr val="000099"/>
            </a:solidFill>
            <a:miter lim="800000"/>
            <a:headEnd/>
            <a:tailEnd type="triangle" w="med" len="med"/>
          </a:ln>
        </p:spPr>
        <p:txBody>
          <a:bodyPr anchor="ctr"/>
          <a:lstStyle/>
          <a:p>
            <a:r>
              <a:rPr lang="ru-RU" sz="12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а)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 1988, temperature in LFCM clusters was above 200°C.</a:t>
            </a:r>
            <a:endParaRPr lang="ru-RU" sz="12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35" name="Text Box 35"/>
          <p:cNvSpPr txBox="1">
            <a:spLocks noChangeArrowheads="1"/>
          </p:cNvSpPr>
          <p:nvPr/>
        </p:nvSpPr>
        <p:spPr bwMode="auto">
          <a:xfrm>
            <a:off x="1547813" y="5768975"/>
            <a:ext cx="15113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water volume, %</a:t>
            </a:r>
            <a:endParaRPr lang="ru-RU" sz="1200"/>
          </a:p>
        </p:txBody>
      </p:sp>
      <p:grpSp>
        <p:nvGrpSpPr>
          <p:cNvPr id="25636" name="Group 36"/>
          <p:cNvGrpSpPr>
            <a:grpSpLocks/>
          </p:cNvGrpSpPr>
          <p:nvPr/>
        </p:nvGrpSpPr>
        <p:grpSpPr bwMode="auto">
          <a:xfrm>
            <a:off x="2016125" y="2276475"/>
            <a:ext cx="1692275" cy="935038"/>
            <a:chOff x="3084" y="3521"/>
            <a:chExt cx="1066" cy="589"/>
          </a:xfrm>
        </p:grpSpPr>
        <p:sp>
          <p:nvSpPr>
            <p:cNvPr id="25637" name="Rectangle 37"/>
            <p:cNvSpPr>
              <a:spLocks noChangeArrowheads="1"/>
            </p:cNvSpPr>
            <p:nvPr/>
          </p:nvSpPr>
          <p:spPr bwMode="auto">
            <a:xfrm>
              <a:off x="3084" y="3521"/>
              <a:ext cx="1066" cy="58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638" name="AutoShape 38"/>
            <p:cNvSpPr>
              <a:spLocks noChangeArrowheads="1"/>
            </p:cNvSpPr>
            <p:nvPr/>
          </p:nvSpPr>
          <p:spPr bwMode="auto">
            <a:xfrm>
              <a:off x="3175" y="3612"/>
              <a:ext cx="885" cy="408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5632" name="Выноска 1 10"/>
          <p:cNvSpPr>
            <a:spLocks/>
          </p:cNvSpPr>
          <p:nvPr/>
        </p:nvSpPr>
        <p:spPr bwMode="auto">
          <a:xfrm>
            <a:off x="4356100" y="3068638"/>
            <a:ext cx="4500563" cy="792162"/>
          </a:xfrm>
          <a:prstGeom prst="borderCallout1">
            <a:avLst>
              <a:gd name="adj1" fmla="val 14431"/>
              <a:gd name="adj2" fmla="val -1694"/>
              <a:gd name="adj3" fmla="val -253306"/>
              <a:gd name="adj4" fmla="val -43597"/>
            </a:avLst>
          </a:prstGeom>
          <a:solidFill>
            <a:srgbClr val="FCD5B5"/>
          </a:solidFill>
          <a:ln w="25400" algn="ctr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anchor="ctr"/>
          <a:lstStyle/>
          <a:p>
            <a:r>
              <a:rPr lang="en-US" sz="12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12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At the beginning of the 1990, temperature in clusters dropped  below 100°C and LFCM appears in water. In June, 29 1990 was peak of neutron incident.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9386" r="5064" b="8133"/>
          <a:stretch>
            <a:fillRect/>
          </a:stretch>
        </p:blipFill>
        <p:spPr bwMode="auto">
          <a:xfrm>
            <a:off x="250825" y="1376363"/>
            <a:ext cx="6661150" cy="3824287"/>
          </a:xfrm>
          <a:prstGeom prst="rect">
            <a:avLst/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5" name="Прямоугольник 12"/>
          <p:cNvSpPr>
            <a:spLocks noChangeArrowheads="1"/>
          </p:cNvSpPr>
          <p:nvPr/>
        </p:nvSpPr>
        <p:spPr bwMode="auto">
          <a:xfrm>
            <a:off x="503238" y="115888"/>
            <a:ext cx="8356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Fig. 10. Multiplying system reactivity within optimal damping area</a:t>
            </a:r>
          </a:p>
          <a:p>
            <a:pPr algn="ctr"/>
            <a:r>
              <a:rPr lang="en-US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(UO2 – 40%, U235 – 1,2%)</a:t>
            </a:r>
            <a:endParaRPr lang="ru-RU" sz="16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1008063" y="1844675"/>
            <a:ext cx="684212" cy="360363"/>
          </a:xfrm>
          <a:prstGeom prst="rect">
            <a:avLst/>
          </a:prstGeom>
          <a:solidFill>
            <a:srgbClr val="FF0000">
              <a:alpha val="49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4716463" y="1736725"/>
            <a:ext cx="935037" cy="360363"/>
          </a:xfrm>
          <a:prstGeom prst="rect">
            <a:avLst/>
          </a:prstGeom>
          <a:solidFill>
            <a:srgbClr val="FF0000">
              <a:alpha val="49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330" name="Rectangle 10"/>
          <p:cNvSpPr>
            <a:spLocks noChangeArrowheads="1"/>
          </p:cNvSpPr>
          <p:nvPr/>
        </p:nvSpPr>
        <p:spPr bwMode="auto">
          <a:xfrm>
            <a:off x="3276600" y="2889250"/>
            <a:ext cx="971550" cy="360363"/>
          </a:xfrm>
          <a:prstGeom prst="rect">
            <a:avLst/>
          </a:prstGeom>
          <a:solidFill>
            <a:srgbClr val="FF0000">
              <a:alpha val="49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4464050" y="3608388"/>
            <a:ext cx="971550" cy="360362"/>
          </a:xfrm>
          <a:prstGeom prst="rect">
            <a:avLst/>
          </a:prstGeom>
          <a:solidFill>
            <a:srgbClr val="FF0000">
              <a:alpha val="49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56333" name="Group 13"/>
          <p:cNvGrpSpPr>
            <a:grpSpLocks/>
          </p:cNvGrpSpPr>
          <p:nvPr/>
        </p:nvGrpSpPr>
        <p:grpSpPr bwMode="auto">
          <a:xfrm>
            <a:off x="5148263" y="2168525"/>
            <a:ext cx="1692275" cy="935038"/>
            <a:chOff x="3084" y="3521"/>
            <a:chExt cx="1066" cy="589"/>
          </a:xfrm>
        </p:grpSpPr>
        <p:sp>
          <p:nvSpPr>
            <p:cNvPr id="56332" name="Rectangle 12"/>
            <p:cNvSpPr>
              <a:spLocks noChangeArrowheads="1"/>
            </p:cNvSpPr>
            <p:nvPr/>
          </p:nvSpPr>
          <p:spPr bwMode="auto">
            <a:xfrm>
              <a:off x="3084" y="3521"/>
              <a:ext cx="1066" cy="58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6327" name="AutoShape 7"/>
            <p:cNvSpPr>
              <a:spLocks noChangeArrowheads="1"/>
            </p:cNvSpPr>
            <p:nvPr/>
          </p:nvSpPr>
          <p:spPr bwMode="auto">
            <a:xfrm>
              <a:off x="3175" y="3612"/>
              <a:ext cx="885" cy="408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56326" name="Выноска 1 3"/>
          <p:cNvSpPr>
            <a:spLocks/>
          </p:cNvSpPr>
          <p:nvPr/>
        </p:nvSpPr>
        <p:spPr bwMode="auto">
          <a:xfrm>
            <a:off x="7056438" y="1952625"/>
            <a:ext cx="1954212" cy="428625"/>
          </a:xfrm>
          <a:prstGeom prst="borderCallout1">
            <a:avLst>
              <a:gd name="adj1" fmla="val 26667"/>
              <a:gd name="adj2" fmla="val -3898"/>
              <a:gd name="adj3" fmla="val 333704"/>
              <a:gd name="adj4" fmla="val -41347"/>
            </a:avLst>
          </a:prstGeom>
          <a:solidFill>
            <a:srgbClr val="FCD5B5"/>
          </a:solidFill>
          <a:ln w="25400" algn="ctr">
            <a:solidFill>
              <a:srgbClr val="C000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pPr algn="ctr"/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Minimal geometry of cylinder</a:t>
            </a:r>
            <a:endParaRPr lang="ru-RU" sz="12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Прямоугольник 12"/>
          <p:cNvSpPr>
            <a:spLocks noChangeArrowheads="1"/>
          </p:cNvSpPr>
          <p:nvPr/>
        </p:nvSpPr>
        <p:spPr bwMode="auto">
          <a:xfrm>
            <a:off x="503238" y="115888"/>
            <a:ext cx="8356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Fig. 11. System reactivity in optimal damping area</a:t>
            </a:r>
          </a:p>
          <a:p>
            <a:pPr algn="ctr"/>
            <a:r>
              <a:rPr lang="ru-RU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UO2 - 50-55%; U235 - 1%</a:t>
            </a:r>
            <a:r>
              <a:rPr lang="ru-RU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9372" r="5061" b="8748"/>
          <a:stretch>
            <a:fillRect/>
          </a:stretch>
        </p:blipFill>
        <p:spPr bwMode="auto">
          <a:xfrm>
            <a:off x="179388" y="1160463"/>
            <a:ext cx="7416800" cy="4229100"/>
          </a:xfrm>
          <a:prstGeom prst="rect">
            <a:avLst/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7360" name="Group 16"/>
          <p:cNvGrpSpPr>
            <a:grpSpLocks/>
          </p:cNvGrpSpPr>
          <p:nvPr/>
        </p:nvGrpSpPr>
        <p:grpSpPr bwMode="auto">
          <a:xfrm>
            <a:off x="5688013" y="3500438"/>
            <a:ext cx="1728787" cy="1584325"/>
            <a:chOff x="4218" y="3158"/>
            <a:chExt cx="1089" cy="998"/>
          </a:xfrm>
        </p:grpSpPr>
        <p:sp>
          <p:nvSpPr>
            <p:cNvPr id="57359" name="Rectangle 15"/>
            <p:cNvSpPr>
              <a:spLocks noChangeArrowheads="1"/>
            </p:cNvSpPr>
            <p:nvPr/>
          </p:nvSpPr>
          <p:spPr bwMode="auto">
            <a:xfrm>
              <a:off x="4218" y="3158"/>
              <a:ext cx="1089" cy="9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57356" name="Group 12"/>
            <p:cNvGrpSpPr>
              <a:grpSpLocks/>
            </p:cNvGrpSpPr>
            <p:nvPr/>
          </p:nvGrpSpPr>
          <p:grpSpPr bwMode="auto">
            <a:xfrm>
              <a:off x="4309" y="3385"/>
              <a:ext cx="911" cy="617"/>
              <a:chOff x="3674" y="3498"/>
              <a:chExt cx="545" cy="365"/>
            </a:xfrm>
          </p:grpSpPr>
          <p:sp>
            <p:nvSpPr>
              <p:cNvPr id="57355" name="Freeform 11"/>
              <p:cNvSpPr>
                <a:spLocks/>
              </p:cNvSpPr>
              <p:nvPr/>
            </p:nvSpPr>
            <p:spPr bwMode="auto">
              <a:xfrm>
                <a:off x="3674" y="3566"/>
                <a:ext cx="543" cy="297"/>
              </a:xfrm>
              <a:custGeom>
                <a:avLst/>
                <a:gdLst>
                  <a:gd name="T0" fmla="*/ 0 w 543"/>
                  <a:gd name="T1" fmla="*/ 0 h 297"/>
                  <a:gd name="T2" fmla="*/ 12 w 543"/>
                  <a:gd name="T3" fmla="*/ 111 h 297"/>
                  <a:gd name="T4" fmla="*/ 54 w 543"/>
                  <a:gd name="T5" fmla="*/ 198 h 297"/>
                  <a:gd name="T6" fmla="*/ 108 w 543"/>
                  <a:gd name="T7" fmla="*/ 246 h 297"/>
                  <a:gd name="T8" fmla="*/ 183 w 543"/>
                  <a:gd name="T9" fmla="*/ 282 h 297"/>
                  <a:gd name="T10" fmla="*/ 285 w 543"/>
                  <a:gd name="T11" fmla="*/ 294 h 297"/>
                  <a:gd name="T12" fmla="*/ 390 w 543"/>
                  <a:gd name="T13" fmla="*/ 264 h 297"/>
                  <a:gd name="T14" fmla="*/ 471 w 543"/>
                  <a:gd name="T15" fmla="*/ 213 h 297"/>
                  <a:gd name="T16" fmla="*/ 522 w 543"/>
                  <a:gd name="T17" fmla="*/ 144 h 297"/>
                  <a:gd name="T18" fmla="*/ 537 w 543"/>
                  <a:gd name="T19" fmla="*/ 75 h 297"/>
                  <a:gd name="T20" fmla="*/ 543 w 543"/>
                  <a:gd name="T21" fmla="*/ 3 h 297"/>
                  <a:gd name="T22" fmla="*/ 0 w 543"/>
                  <a:gd name="T23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3" h="297">
                    <a:moveTo>
                      <a:pt x="0" y="0"/>
                    </a:moveTo>
                    <a:cubicBezTo>
                      <a:pt x="2" y="18"/>
                      <a:pt x="3" y="78"/>
                      <a:pt x="12" y="111"/>
                    </a:cubicBezTo>
                    <a:cubicBezTo>
                      <a:pt x="21" y="144"/>
                      <a:pt x="38" y="176"/>
                      <a:pt x="54" y="198"/>
                    </a:cubicBezTo>
                    <a:cubicBezTo>
                      <a:pt x="70" y="220"/>
                      <a:pt x="87" y="232"/>
                      <a:pt x="108" y="246"/>
                    </a:cubicBezTo>
                    <a:cubicBezTo>
                      <a:pt x="129" y="260"/>
                      <a:pt x="154" y="274"/>
                      <a:pt x="183" y="282"/>
                    </a:cubicBezTo>
                    <a:cubicBezTo>
                      <a:pt x="212" y="290"/>
                      <a:pt x="251" y="297"/>
                      <a:pt x="285" y="294"/>
                    </a:cubicBezTo>
                    <a:cubicBezTo>
                      <a:pt x="319" y="291"/>
                      <a:pt x="359" y="277"/>
                      <a:pt x="390" y="264"/>
                    </a:cubicBezTo>
                    <a:cubicBezTo>
                      <a:pt x="421" y="251"/>
                      <a:pt x="449" y="233"/>
                      <a:pt x="471" y="213"/>
                    </a:cubicBezTo>
                    <a:cubicBezTo>
                      <a:pt x="493" y="193"/>
                      <a:pt x="511" y="167"/>
                      <a:pt x="522" y="144"/>
                    </a:cubicBezTo>
                    <a:cubicBezTo>
                      <a:pt x="533" y="121"/>
                      <a:pt x="534" y="98"/>
                      <a:pt x="537" y="75"/>
                    </a:cubicBezTo>
                    <a:cubicBezTo>
                      <a:pt x="540" y="52"/>
                      <a:pt x="542" y="18"/>
                      <a:pt x="543" y="3"/>
                    </a:cubicBezTo>
                    <a:cubicBezTo>
                      <a:pt x="543" y="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57354" name="Oval 10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545" cy="15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179388" y="5553075"/>
            <a:ext cx="4500562" cy="6683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Burning increase ubder tge same system volume leads to offset of higher fuel concentration, as well as to increase in needed volumes of moderator.</a:t>
            </a:r>
            <a:endParaRPr lang="el-GR" sz="12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Прямоугольник 12"/>
          <p:cNvSpPr>
            <a:spLocks noChangeArrowheads="1"/>
          </p:cNvSpPr>
          <p:nvPr/>
        </p:nvSpPr>
        <p:spPr bwMode="auto">
          <a:xfrm>
            <a:off x="503238" y="115888"/>
            <a:ext cx="8356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Fig. 12. Northern  melted-through area</a:t>
            </a:r>
            <a:endParaRPr lang="ru-RU" sz="16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70" name="Picture 6" descr="Kasseta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692150"/>
            <a:ext cx="6858000" cy="5486400"/>
          </a:xfrm>
          <a:prstGeom prst="rect">
            <a:avLst/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1" name="Oval 7"/>
          <p:cNvSpPr>
            <a:spLocks noChangeArrowheads="1"/>
          </p:cNvSpPr>
          <p:nvPr/>
        </p:nvSpPr>
        <p:spPr bwMode="auto">
          <a:xfrm rot="1803727">
            <a:off x="4032250" y="2097088"/>
            <a:ext cx="3311525" cy="255746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2472" name="Выноска 1 5"/>
          <p:cNvSpPr>
            <a:spLocks/>
          </p:cNvSpPr>
          <p:nvPr/>
        </p:nvSpPr>
        <p:spPr bwMode="auto">
          <a:xfrm>
            <a:off x="7316788" y="692150"/>
            <a:ext cx="1584325" cy="433388"/>
          </a:xfrm>
          <a:prstGeom prst="borderCallout1">
            <a:avLst>
              <a:gd name="adj1" fmla="val 26375"/>
              <a:gd name="adj2" fmla="val -4810"/>
              <a:gd name="adj3" fmla="val 252014"/>
              <a:gd name="adj4" fmla="val -95894"/>
            </a:avLst>
          </a:prstGeom>
          <a:solidFill>
            <a:srgbClr val="FCD5B5"/>
          </a:solidFill>
          <a:ln w="25400" algn="ctr">
            <a:solidFill>
              <a:srgbClr val="C000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pPr algn="ctr" eaLnBrk="0" hangingPunct="0"/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Concrete pedestal</a:t>
            </a:r>
            <a:endParaRPr lang="ru-RU" sz="13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73" name="Выноска 1 5"/>
          <p:cNvSpPr>
            <a:spLocks/>
          </p:cNvSpPr>
          <p:nvPr/>
        </p:nvSpPr>
        <p:spPr bwMode="auto">
          <a:xfrm>
            <a:off x="7308850" y="2205038"/>
            <a:ext cx="1584325" cy="433387"/>
          </a:xfrm>
          <a:prstGeom prst="borderCallout1">
            <a:avLst>
              <a:gd name="adj1" fmla="val 26375"/>
              <a:gd name="adj2" fmla="val -4810"/>
              <a:gd name="adj3" fmla="val 375093"/>
              <a:gd name="adj4" fmla="val -110722"/>
            </a:avLst>
          </a:prstGeom>
          <a:solidFill>
            <a:srgbClr val="FCD5B5"/>
          </a:solidFill>
          <a:ln w="25400" algn="ctr">
            <a:solidFill>
              <a:srgbClr val="C000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pPr algn="ctr" eaLnBrk="0" hangingPunct="0"/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“grotto” </a:t>
            </a:r>
            <a:endParaRPr lang="ru-RU" sz="13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74" name="Выноска 1 5"/>
          <p:cNvSpPr>
            <a:spLocks/>
          </p:cNvSpPr>
          <p:nvPr/>
        </p:nvSpPr>
        <p:spPr bwMode="auto">
          <a:xfrm>
            <a:off x="7343775" y="5373688"/>
            <a:ext cx="1657350" cy="433387"/>
          </a:xfrm>
          <a:prstGeom prst="borderCallout1">
            <a:avLst>
              <a:gd name="adj1" fmla="val 26375"/>
              <a:gd name="adj2" fmla="val -4597"/>
              <a:gd name="adj3" fmla="val -169597"/>
              <a:gd name="adj4" fmla="val -44829"/>
            </a:avLst>
          </a:prstGeom>
          <a:solidFill>
            <a:srgbClr val="FCD5B5"/>
          </a:solidFill>
          <a:ln w="25400" algn="ctr">
            <a:solidFill>
              <a:srgbClr val="C000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pPr algn="ctr" eaLnBrk="0" hangingPunct="0"/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Melted-through area</a:t>
            </a:r>
            <a:endParaRPr lang="ru-RU" sz="13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75" name="Выноска 1 5"/>
          <p:cNvSpPr>
            <a:spLocks/>
          </p:cNvSpPr>
          <p:nvPr/>
        </p:nvSpPr>
        <p:spPr bwMode="auto">
          <a:xfrm>
            <a:off x="7343775" y="5949950"/>
            <a:ext cx="1657350" cy="433388"/>
          </a:xfrm>
          <a:prstGeom prst="borderCallout1">
            <a:avLst>
              <a:gd name="adj1" fmla="val 26375"/>
              <a:gd name="adj2" fmla="val -4597"/>
              <a:gd name="adj3" fmla="val -159708"/>
              <a:gd name="adj4" fmla="val -159194"/>
            </a:avLst>
          </a:prstGeom>
          <a:solidFill>
            <a:srgbClr val="FCD5B5"/>
          </a:solidFill>
          <a:ln w="25400" algn="ctr">
            <a:solidFill>
              <a:srgbClr val="C000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pPr algn="ctr" eaLnBrk="0" hangingPunct="0"/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“fresh” concrete</a:t>
            </a:r>
            <a:endParaRPr lang="ru-RU" sz="13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blok_305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88913"/>
            <a:ext cx="4405312" cy="6381750"/>
          </a:xfrm>
          <a:noFill/>
          <a:ln w="25400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47116" name="Выноска 1 4"/>
          <p:cNvSpPr>
            <a:spLocks/>
          </p:cNvSpPr>
          <p:nvPr/>
        </p:nvSpPr>
        <p:spPr bwMode="auto">
          <a:xfrm>
            <a:off x="5903913" y="3176588"/>
            <a:ext cx="2339975" cy="428625"/>
          </a:xfrm>
          <a:prstGeom prst="borderCallout1">
            <a:avLst>
              <a:gd name="adj1" fmla="val 26667"/>
              <a:gd name="adj2" fmla="val -3255"/>
              <a:gd name="adj3" fmla="val 379259"/>
              <a:gd name="adj4" fmla="val -63500"/>
            </a:avLst>
          </a:prstGeom>
          <a:solidFill>
            <a:srgbClr val="FCD5B5"/>
          </a:solidFill>
          <a:ln w="25400" algn="ctr">
            <a:solidFill>
              <a:srgbClr val="FF33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pPr algn="ctr"/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Reactor basis (RB)</a:t>
            </a:r>
            <a:endParaRPr lang="ru-RU" sz="13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22" name="Выноска 1 4"/>
          <p:cNvSpPr>
            <a:spLocks/>
          </p:cNvSpPr>
          <p:nvPr/>
        </p:nvSpPr>
        <p:spPr bwMode="auto">
          <a:xfrm>
            <a:off x="5903913" y="3716338"/>
            <a:ext cx="2628900" cy="828675"/>
          </a:xfrm>
          <a:prstGeom prst="borderCallout1">
            <a:avLst>
              <a:gd name="adj1" fmla="val 13792"/>
              <a:gd name="adj2" fmla="val -2898"/>
              <a:gd name="adj3" fmla="val 227394"/>
              <a:gd name="adj4" fmla="val -88829"/>
            </a:avLst>
          </a:prstGeom>
          <a:solidFill>
            <a:srgbClr val="FCD5B5"/>
          </a:solidFill>
          <a:ln w="25400" algn="ctr">
            <a:solidFill>
              <a:srgbClr val="FF33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South-east quadrant of under reactor room. Lava fuel containing materials (LFCM) formation  and outcome place</a:t>
            </a:r>
            <a:endParaRPr lang="ru-RU" sz="13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23" name="Выноска 1 4"/>
          <p:cNvSpPr>
            <a:spLocks/>
          </p:cNvSpPr>
          <p:nvPr/>
        </p:nvSpPr>
        <p:spPr bwMode="auto">
          <a:xfrm>
            <a:off x="5903913" y="4689475"/>
            <a:ext cx="1944687" cy="828675"/>
          </a:xfrm>
          <a:prstGeom prst="borderCallout1">
            <a:avLst>
              <a:gd name="adj1" fmla="val 13792"/>
              <a:gd name="adj2" fmla="val -3917"/>
              <a:gd name="adj3" fmla="val 158810"/>
              <a:gd name="adj4" fmla="val -133468"/>
            </a:avLst>
          </a:prstGeom>
          <a:solidFill>
            <a:srgbClr val="FCD5B5"/>
          </a:solidFill>
          <a:ln w="25400" algn="ctr">
            <a:solidFill>
              <a:srgbClr val="FF33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Reactor foundation plate – 2 meters of monolith concrete</a:t>
            </a:r>
            <a:endParaRPr lang="ru-RU" sz="13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24" name="Прямоугольник 7"/>
          <p:cNvSpPr>
            <a:spLocks noChangeArrowheads="1"/>
          </p:cNvSpPr>
          <p:nvPr/>
        </p:nvSpPr>
        <p:spPr bwMode="auto">
          <a:xfrm>
            <a:off x="5786438" y="142875"/>
            <a:ext cx="32861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Fig. 1. Reactor vault and under reactor room 305/2 after accident (reconstruction)</a:t>
            </a:r>
            <a:endParaRPr lang="ru-RU" sz="2000">
              <a:solidFill>
                <a:srgbClr val="C00000"/>
              </a:solidFill>
            </a:endParaRPr>
          </a:p>
        </p:txBody>
      </p:sp>
      <p:sp>
        <p:nvSpPr>
          <p:cNvPr id="47126" name="Выноска 1 4"/>
          <p:cNvSpPr>
            <a:spLocks/>
          </p:cNvSpPr>
          <p:nvPr/>
        </p:nvSpPr>
        <p:spPr bwMode="auto">
          <a:xfrm>
            <a:off x="5903913" y="5661025"/>
            <a:ext cx="1944687" cy="428625"/>
          </a:xfrm>
          <a:prstGeom prst="borderCallout1">
            <a:avLst>
              <a:gd name="adj1" fmla="val 26667"/>
              <a:gd name="adj2" fmla="val -3917"/>
              <a:gd name="adj3" fmla="val 128148"/>
              <a:gd name="adj4" fmla="val -120981"/>
            </a:avLst>
          </a:prstGeom>
          <a:solidFill>
            <a:srgbClr val="FCD5B5"/>
          </a:solidFill>
          <a:ln w="25400" algn="ctr">
            <a:solidFill>
              <a:srgbClr val="FF33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pPr algn="ctr"/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Room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304/3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6" name="Picture 12" descr="рис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4200"/>
            <a:ext cx="5400675" cy="5127625"/>
          </a:xfrm>
          <a:prstGeom prst="rect">
            <a:avLst/>
          </a:prstGeom>
          <a:noFill/>
          <a:ln w="25400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Выноска 1 3"/>
          <p:cNvSpPr>
            <a:spLocks/>
          </p:cNvSpPr>
          <p:nvPr/>
        </p:nvSpPr>
        <p:spPr bwMode="auto">
          <a:xfrm>
            <a:off x="5749925" y="6253163"/>
            <a:ext cx="2214563" cy="428625"/>
          </a:xfrm>
          <a:prstGeom prst="borderCallout1">
            <a:avLst>
              <a:gd name="adj1" fmla="val 26667"/>
              <a:gd name="adj2" fmla="val -3440"/>
              <a:gd name="adj3" fmla="val -916296"/>
              <a:gd name="adj4" fmla="val -82009"/>
            </a:avLst>
          </a:prstGeom>
          <a:solidFill>
            <a:srgbClr val="FCD5B5"/>
          </a:solidFill>
          <a:ln w="25400" algn="ctr">
            <a:solidFill>
              <a:srgbClr val="C000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pPr algn="ctr"/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Drill boreholes</a:t>
            </a:r>
            <a:endParaRPr lang="ru-RU" sz="12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9" name="Выноска 1 4"/>
          <p:cNvSpPr>
            <a:spLocks/>
          </p:cNvSpPr>
          <p:nvPr/>
        </p:nvSpPr>
        <p:spPr bwMode="auto">
          <a:xfrm>
            <a:off x="3106738" y="6253163"/>
            <a:ext cx="2214562" cy="428625"/>
          </a:xfrm>
          <a:prstGeom prst="borderCallout1">
            <a:avLst>
              <a:gd name="adj1" fmla="val 26667"/>
              <a:gd name="adj2" fmla="val -3440"/>
              <a:gd name="adj3" fmla="val -521852"/>
              <a:gd name="adj4" fmla="val -49894"/>
            </a:avLst>
          </a:prstGeom>
          <a:solidFill>
            <a:srgbClr val="FCD5B5"/>
          </a:solidFill>
          <a:ln w="25400" algn="ctr">
            <a:solidFill>
              <a:srgbClr val="FF33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pPr algn="ctr"/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Melting-through areas</a:t>
            </a:r>
            <a:endParaRPr lang="ru-RU" sz="13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1" name="Прямоугольник 7"/>
          <p:cNvSpPr>
            <a:spLocks noChangeArrowheads="1"/>
          </p:cNvSpPr>
          <p:nvPr/>
        </p:nvSpPr>
        <p:spPr bwMode="auto">
          <a:xfrm>
            <a:off x="5786438" y="142875"/>
            <a:ext cx="3071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Fig. 2. Boreholes in foundation plate</a:t>
            </a:r>
            <a:endParaRPr lang="ru-RU" sz="2000">
              <a:solidFill>
                <a:srgbClr val="C00000"/>
              </a:solidFill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3024188" y="1557338"/>
            <a:ext cx="71437" cy="47879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1403350" y="1160463"/>
            <a:ext cx="865188" cy="4984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Black ceramics</a:t>
            </a:r>
            <a:endParaRPr lang="ru-RU" sz="13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4" name="Прямоугольник 6"/>
          <p:cNvSpPr>
            <a:spLocks noChangeArrowheads="1"/>
          </p:cNvSpPr>
          <p:nvPr/>
        </p:nvSpPr>
        <p:spPr bwMode="auto">
          <a:xfrm>
            <a:off x="5680075" y="911225"/>
            <a:ext cx="3349625" cy="27003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Drilling boreholes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 direction to 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premises 305/2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were carried out in 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1987-1990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with the aim to identify LTCN layout boundaries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Drilling process was stopped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the activity of withdrawn cores testified the fact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that drilling tool entered a 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LTCM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</a:rPr>
              <a:t>cluster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with high fuel content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Considering the above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one should assume that bottom holes of such boreholes, which were not drilled to the end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3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З.9.Ф, З.9.Ж, З.9К, З.9.Е, Ю.9.Б, Ю.9.В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reached the boundaries of 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</a:rPr>
              <a:t>LTCM clusters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</a:rPr>
              <a:t>with high fuel content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hidden under the concrete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519" name="Line 15"/>
          <p:cNvSpPr>
            <a:spLocks noChangeShapeType="1"/>
          </p:cNvSpPr>
          <p:nvPr/>
        </p:nvSpPr>
        <p:spPr bwMode="auto">
          <a:xfrm>
            <a:off x="503238" y="2276475"/>
            <a:ext cx="25558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107950" y="2133600"/>
            <a:ext cx="4683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000">
                <a:latin typeface="ISOCPEUR" pitchFamily="34" charset="0"/>
              </a:rPr>
              <a:t>З.9.Л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6" descr="Room_305_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6267" r="13597" b="14624"/>
          <a:stretch>
            <a:fillRect/>
          </a:stretch>
        </p:blipFill>
        <p:spPr bwMode="auto">
          <a:xfrm>
            <a:off x="285750" y="1123950"/>
            <a:ext cx="5100638" cy="415766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Прямоугольник 7"/>
          <p:cNvSpPr>
            <a:spLocks noChangeArrowheads="1"/>
          </p:cNvSpPr>
          <p:nvPr/>
        </p:nvSpPr>
        <p:spPr bwMode="auto">
          <a:xfrm>
            <a:off x="5786438" y="142875"/>
            <a:ext cx="3071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Fig. 3.</a:t>
            </a:r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Temperature measurements</a:t>
            </a:r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>
              <a:solidFill>
                <a:srgbClr val="C00000"/>
              </a:solidFill>
            </a:endParaRPr>
          </a:p>
        </p:txBody>
      </p:sp>
      <p:sp>
        <p:nvSpPr>
          <p:cNvPr id="6" name="Выноска 1 5"/>
          <p:cNvSpPr>
            <a:spLocks/>
          </p:cNvSpPr>
          <p:nvPr/>
        </p:nvSpPr>
        <p:spPr bwMode="auto">
          <a:xfrm>
            <a:off x="577850" y="5476875"/>
            <a:ext cx="2214563" cy="428625"/>
          </a:xfrm>
          <a:prstGeom prst="borderCallout1">
            <a:avLst>
              <a:gd name="adj1" fmla="val 26667"/>
              <a:gd name="adj2" fmla="val 103440"/>
              <a:gd name="adj3" fmla="val -169630"/>
              <a:gd name="adj4" fmla="val 122796"/>
            </a:avLst>
          </a:prstGeom>
          <a:solidFill>
            <a:srgbClr val="FCD5B5"/>
          </a:solidFill>
          <a:ln w="25400" algn="ctr">
            <a:solidFill>
              <a:srgbClr val="C000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pPr algn="ctr"/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Temperature fields in FP room 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305/2 (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October, 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1988)</a:t>
            </a:r>
          </a:p>
        </p:txBody>
      </p:sp>
      <p:sp>
        <p:nvSpPr>
          <p:cNvPr id="23558" name="Rectangle 5"/>
          <p:cNvSpPr>
            <a:spLocks noChangeArrowheads="1"/>
          </p:cNvSpPr>
          <p:nvPr/>
        </p:nvSpPr>
        <p:spPr bwMode="auto">
          <a:xfrm>
            <a:off x="5580063" y="1720850"/>
            <a:ext cx="3429000" cy="1509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emperature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fields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indicated the presence of heat emanation sources in separate parts of subreactor plate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/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easurement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of heat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flow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enabled making approximate evaluation of fuel amount within the area of 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clusters (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around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tons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uranium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4140200" y="5013325"/>
            <a:ext cx="144463" cy="14446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2916238" y="4329113"/>
            <a:ext cx="144462" cy="1444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2" name="Выноска 1 5"/>
          <p:cNvSpPr>
            <a:spLocks/>
          </p:cNvSpPr>
          <p:nvPr/>
        </p:nvSpPr>
        <p:spPr bwMode="auto">
          <a:xfrm>
            <a:off x="5616575" y="4041775"/>
            <a:ext cx="3384550" cy="1331913"/>
          </a:xfrm>
          <a:prstGeom prst="borderCallout1">
            <a:avLst>
              <a:gd name="adj1" fmla="val 8583"/>
              <a:gd name="adj2" fmla="val -2250"/>
              <a:gd name="adj3" fmla="val 73065"/>
              <a:gd name="adj4" fmla="val -39588"/>
            </a:avLst>
          </a:prstGeom>
          <a:solidFill>
            <a:srgbClr val="FCD5B5"/>
          </a:solidFill>
          <a:ln w="25400" algn="ctr">
            <a:solidFill>
              <a:srgbClr val="C000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pPr eaLnBrk="0" hangingPunct="0"/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Currently,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temperature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within the area of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cluster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located in south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east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part of 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premises 305/ 2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exceeds the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temperature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on subreactor plate peripheria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at more than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20 °С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(Fig. 4).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Outflow of warm water is periodically observed within the 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cluster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area</a:t>
            </a:r>
            <a:endParaRPr lang="ru-RU" sz="13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 flipH="1">
            <a:off x="3059113" y="4149725"/>
            <a:ext cx="2484437" cy="250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5" name="Прямоугольник 7"/>
          <p:cNvSpPr>
            <a:spLocks noChangeArrowheads="1"/>
          </p:cNvSpPr>
          <p:nvPr/>
        </p:nvSpPr>
        <p:spPr bwMode="auto">
          <a:xfrm>
            <a:off x="2303463" y="404813"/>
            <a:ext cx="50419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Fig. 4. Dynamics of temperature changes on melting area periphery and foundation plate</a:t>
            </a:r>
            <a:endParaRPr lang="ru-RU" sz="2000">
              <a:solidFill>
                <a:srgbClr val="C00000"/>
              </a:solidFill>
            </a:endParaRPr>
          </a:p>
        </p:txBody>
      </p:sp>
      <p:pic>
        <p:nvPicPr>
          <p:cNvPr id="5018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" t="7507" b="1877"/>
          <a:stretch>
            <a:fillRect/>
          </a:stretch>
        </p:blipFill>
        <p:spPr bwMode="auto">
          <a:xfrm>
            <a:off x="611188" y="1628775"/>
            <a:ext cx="8048625" cy="4633913"/>
          </a:xfrm>
          <a:prstGeom prst="rect">
            <a:avLst/>
          </a:prstGeom>
          <a:noFill/>
          <a:ln w="19050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3853" r="15692" b="3395"/>
          <a:stretch>
            <a:fillRect/>
          </a:stretch>
        </p:blipFill>
        <p:spPr bwMode="auto">
          <a:xfrm>
            <a:off x="3635375" y="2781300"/>
            <a:ext cx="5329238" cy="4002088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305_NHZ-mod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5191125" cy="2628900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Прямоугольник 7"/>
          <p:cNvSpPr>
            <a:spLocks noChangeArrowheads="1"/>
          </p:cNvSpPr>
          <p:nvPr/>
        </p:nvSpPr>
        <p:spPr bwMode="auto">
          <a:xfrm>
            <a:off x="4932363" y="1700213"/>
            <a:ext cx="2735262" cy="376237"/>
          </a:xfrm>
          <a:prstGeom prst="rect">
            <a:avLst/>
          </a:prstGeom>
          <a:solidFill>
            <a:schemeClr val="bg1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30309"/>
                </a:solidFill>
                <a:latin typeface="Times New Roman" pitchFamily="18" charset="0"/>
                <a:cs typeface="Times New Roman" pitchFamily="18" charset="0"/>
              </a:rPr>
              <a:t>UO</a:t>
            </a:r>
            <a:r>
              <a:rPr lang="en-US" b="1" baseline="-25000">
                <a:solidFill>
                  <a:srgbClr val="03030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>
                <a:solidFill>
                  <a:srgbClr val="03030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>
                <a:solidFill>
                  <a:srgbClr val="030309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>
                <a:solidFill>
                  <a:srgbClr val="030309"/>
                </a:solidFill>
              </a:rPr>
              <a:t>maximum</a:t>
            </a:r>
            <a:r>
              <a:rPr lang="en-US" sz="1600" b="1">
                <a:solidFill>
                  <a:srgbClr val="030309"/>
                </a:solidFill>
              </a:rPr>
              <a:t>)</a:t>
            </a:r>
            <a:r>
              <a:rPr lang="en-US" b="1">
                <a:solidFill>
                  <a:srgbClr val="030309"/>
                </a:solidFill>
              </a:rPr>
              <a:t> = 30 %</a:t>
            </a:r>
            <a:endParaRPr lang="ru-RU" b="1">
              <a:solidFill>
                <a:srgbClr val="030309"/>
              </a:solidFill>
            </a:endParaRPr>
          </a:p>
        </p:txBody>
      </p:sp>
      <p:sp>
        <p:nvSpPr>
          <p:cNvPr id="61445" name="Прямоугольник 7"/>
          <p:cNvSpPr>
            <a:spLocks noChangeArrowheads="1"/>
          </p:cNvSpPr>
          <p:nvPr/>
        </p:nvSpPr>
        <p:spPr bwMode="auto">
          <a:xfrm>
            <a:off x="142875" y="3573463"/>
            <a:ext cx="3241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Fig. 5. Model &amp;</a:t>
            </a:r>
          </a:p>
          <a:p>
            <a:pPr algn="ctr"/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neutron-flux density</a:t>
            </a:r>
            <a:r>
              <a:rPr lang="ru-RU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distribution</a:t>
            </a:r>
            <a:endParaRPr lang="ru-RU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90" name="Group 14"/>
          <p:cNvGrpSpPr>
            <a:grpSpLocks/>
          </p:cNvGrpSpPr>
          <p:nvPr/>
        </p:nvGrpSpPr>
        <p:grpSpPr bwMode="auto">
          <a:xfrm>
            <a:off x="863600" y="944563"/>
            <a:ext cx="7021513" cy="3602037"/>
            <a:chOff x="113" y="631"/>
            <a:chExt cx="4423" cy="2269"/>
          </a:xfrm>
        </p:grpSpPr>
        <p:pic>
          <p:nvPicPr>
            <p:cNvPr id="24588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" t="4402" r="3117" b="15724"/>
            <a:stretch>
              <a:fillRect/>
            </a:stretch>
          </p:blipFill>
          <p:spPr bwMode="auto">
            <a:xfrm>
              <a:off x="113" y="631"/>
              <a:ext cx="4423" cy="2269"/>
            </a:xfrm>
            <a:prstGeom prst="rect">
              <a:avLst/>
            </a:prstGeom>
            <a:noFill/>
            <a:ln w="19050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585" name="Line 9"/>
            <p:cNvSpPr>
              <a:spLocks noChangeShapeType="1"/>
            </p:cNvSpPr>
            <p:nvPr/>
          </p:nvSpPr>
          <p:spPr bwMode="auto">
            <a:xfrm>
              <a:off x="4241" y="1003"/>
              <a:ext cx="23" cy="16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586" name="Freeform 10"/>
            <p:cNvSpPr>
              <a:spLocks/>
            </p:cNvSpPr>
            <p:nvPr/>
          </p:nvSpPr>
          <p:spPr bwMode="auto">
            <a:xfrm>
              <a:off x="3061" y="640"/>
              <a:ext cx="1180" cy="341"/>
            </a:xfrm>
            <a:custGeom>
              <a:avLst/>
              <a:gdLst>
                <a:gd name="T0" fmla="*/ 0 w 663"/>
                <a:gd name="T1" fmla="*/ 0 h 292"/>
                <a:gd name="T2" fmla="*/ 60 w 663"/>
                <a:gd name="T3" fmla="*/ 225 h 292"/>
                <a:gd name="T4" fmla="*/ 108 w 663"/>
                <a:gd name="T5" fmla="*/ 63 h 292"/>
                <a:gd name="T6" fmla="*/ 114 w 663"/>
                <a:gd name="T7" fmla="*/ 213 h 292"/>
                <a:gd name="T8" fmla="*/ 123 w 663"/>
                <a:gd name="T9" fmla="*/ 222 h 292"/>
                <a:gd name="T10" fmla="*/ 204 w 663"/>
                <a:gd name="T11" fmla="*/ 84 h 292"/>
                <a:gd name="T12" fmla="*/ 189 w 663"/>
                <a:gd name="T13" fmla="*/ 225 h 292"/>
                <a:gd name="T14" fmla="*/ 276 w 663"/>
                <a:gd name="T15" fmla="*/ 99 h 292"/>
                <a:gd name="T16" fmla="*/ 294 w 663"/>
                <a:gd name="T17" fmla="*/ 219 h 292"/>
                <a:gd name="T18" fmla="*/ 345 w 663"/>
                <a:gd name="T19" fmla="*/ 88 h 292"/>
                <a:gd name="T20" fmla="*/ 354 w 663"/>
                <a:gd name="T21" fmla="*/ 105 h 292"/>
                <a:gd name="T22" fmla="*/ 390 w 663"/>
                <a:gd name="T23" fmla="*/ 243 h 292"/>
                <a:gd name="T24" fmla="*/ 450 w 663"/>
                <a:gd name="T25" fmla="*/ 132 h 292"/>
                <a:gd name="T26" fmla="*/ 471 w 663"/>
                <a:gd name="T27" fmla="*/ 264 h 292"/>
                <a:gd name="T28" fmla="*/ 522 w 663"/>
                <a:gd name="T29" fmla="*/ 162 h 292"/>
                <a:gd name="T30" fmla="*/ 525 w 663"/>
                <a:gd name="T31" fmla="*/ 270 h 292"/>
                <a:gd name="T32" fmla="*/ 585 w 663"/>
                <a:gd name="T33" fmla="*/ 192 h 292"/>
                <a:gd name="T34" fmla="*/ 594 w 663"/>
                <a:gd name="T35" fmla="*/ 292 h 292"/>
                <a:gd name="T36" fmla="*/ 663 w 663"/>
                <a:gd name="T37" fmla="*/ 246 h 292"/>
                <a:gd name="T38" fmla="*/ 662 w 663"/>
                <a:gd name="T3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292">
                  <a:moveTo>
                    <a:pt x="0" y="0"/>
                  </a:moveTo>
                  <a:lnTo>
                    <a:pt x="60" y="225"/>
                  </a:lnTo>
                  <a:lnTo>
                    <a:pt x="108" y="63"/>
                  </a:lnTo>
                  <a:lnTo>
                    <a:pt x="114" y="213"/>
                  </a:lnTo>
                  <a:lnTo>
                    <a:pt x="123" y="222"/>
                  </a:lnTo>
                  <a:lnTo>
                    <a:pt x="204" y="84"/>
                  </a:lnTo>
                  <a:lnTo>
                    <a:pt x="189" y="225"/>
                  </a:lnTo>
                  <a:lnTo>
                    <a:pt x="276" y="99"/>
                  </a:lnTo>
                  <a:lnTo>
                    <a:pt x="294" y="219"/>
                  </a:lnTo>
                  <a:lnTo>
                    <a:pt x="345" y="88"/>
                  </a:lnTo>
                  <a:lnTo>
                    <a:pt x="354" y="105"/>
                  </a:lnTo>
                  <a:lnTo>
                    <a:pt x="390" y="243"/>
                  </a:lnTo>
                  <a:lnTo>
                    <a:pt x="450" y="132"/>
                  </a:lnTo>
                  <a:lnTo>
                    <a:pt x="471" y="264"/>
                  </a:lnTo>
                  <a:lnTo>
                    <a:pt x="522" y="162"/>
                  </a:lnTo>
                  <a:lnTo>
                    <a:pt x="525" y="270"/>
                  </a:lnTo>
                  <a:lnTo>
                    <a:pt x="585" y="192"/>
                  </a:lnTo>
                  <a:lnTo>
                    <a:pt x="594" y="292"/>
                  </a:lnTo>
                  <a:lnTo>
                    <a:pt x="663" y="246"/>
                  </a:lnTo>
                  <a:lnTo>
                    <a:pt x="662" y="292"/>
                  </a:ln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589" name="Text Box 13"/>
            <p:cNvSpPr txBox="1">
              <a:spLocks noChangeArrowheads="1"/>
            </p:cNvSpPr>
            <p:nvPr/>
          </p:nvSpPr>
          <p:spPr bwMode="auto">
            <a:xfrm rot="16200000">
              <a:off x="-423" y="1698"/>
              <a:ext cx="122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/>
                <a:t>Channel count speed, imp/sec.</a:t>
              </a:r>
              <a:endParaRPr lang="ru-RU" sz="1000"/>
            </a:p>
          </p:txBody>
        </p:sp>
      </p:grpSp>
      <p:sp>
        <p:nvSpPr>
          <p:cNvPr id="2457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2278B9F-7550-41D2-BF42-DF6FF2264AF3}" type="slidenum">
              <a:rPr lang="ru-RU" smtClean="0">
                <a:solidFill>
                  <a:srgbClr val="C00000"/>
                </a:solidFill>
              </a:rPr>
              <a:pPr eaLnBrk="1" hangingPunct="1"/>
              <a:t>7</a:t>
            </a:fld>
            <a:endParaRPr lang="ru-RU" smtClean="0">
              <a:solidFill>
                <a:srgbClr val="C00000"/>
              </a:solidFill>
            </a:endParaRPr>
          </a:p>
        </p:txBody>
      </p:sp>
      <p:sp>
        <p:nvSpPr>
          <p:cNvPr id="24580" name="Выноска 1 4"/>
          <p:cNvSpPr>
            <a:spLocks/>
          </p:cNvSpPr>
          <p:nvPr/>
        </p:nvSpPr>
        <p:spPr bwMode="auto">
          <a:xfrm>
            <a:off x="3779838" y="4833938"/>
            <a:ext cx="2879725" cy="1836737"/>
          </a:xfrm>
          <a:prstGeom prst="borderCallout1">
            <a:avLst>
              <a:gd name="adj1" fmla="val 6222"/>
              <a:gd name="adj2" fmla="val 102648"/>
              <a:gd name="adj3" fmla="val -57477"/>
              <a:gd name="adj4" fmla="val 108986"/>
            </a:avLst>
          </a:prstGeom>
          <a:solidFill>
            <a:srgbClr val="FCD5B5"/>
          </a:solidFill>
          <a:ln w="25400" algn="ctr">
            <a:solidFill>
              <a:srgbClr val="C000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r>
              <a:rPr lang="en-US" sz="12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Self-dumping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of incident occurred after</a:t>
            </a:r>
            <a:r>
              <a:rPr lang="en-US" b="1">
                <a:solidFill>
                  <a:srgbClr val="000099"/>
                </a:solidFill>
              </a:rPr>
              <a:t> 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36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hours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as result of probable over-wetting of multiplying medium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cluster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Currently,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cluster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 are permanently located in water, whose level does not drop below building mark 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+ 9.10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581" name="Выноска 1 5"/>
          <p:cNvSpPr>
            <a:spLocks/>
          </p:cNvSpPr>
          <p:nvPr/>
        </p:nvSpPr>
        <p:spPr bwMode="auto">
          <a:xfrm>
            <a:off x="58738" y="5049838"/>
            <a:ext cx="2928937" cy="1189037"/>
          </a:xfrm>
          <a:prstGeom prst="borderCallout1">
            <a:avLst>
              <a:gd name="adj1" fmla="val 9611"/>
              <a:gd name="adj2" fmla="val 102602"/>
              <a:gd name="adj3" fmla="val -304005"/>
              <a:gd name="adj4" fmla="val 186231"/>
            </a:avLst>
          </a:prstGeom>
          <a:solidFill>
            <a:srgbClr val="FCD5B5"/>
          </a:solidFill>
          <a:ln w="25400" algn="ctr">
            <a:solidFill>
              <a:srgbClr val="C000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r>
              <a:rPr lang="ru-RU" sz="12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а)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Neutron sensors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located in neighboring 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premises 304/3,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fixed 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consequent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increase in flux density of neutron leak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(via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1-m concrete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wall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premises 305/2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 more than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60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times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1-4*10</a:t>
            </a:r>
            <a:r>
              <a:rPr lang="en-US" sz="1200" b="1" baseline="300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4583" name="Выноска 1 4"/>
          <p:cNvSpPr>
            <a:spLocks/>
          </p:cNvSpPr>
          <p:nvPr/>
        </p:nvSpPr>
        <p:spPr bwMode="auto">
          <a:xfrm>
            <a:off x="6129338" y="152400"/>
            <a:ext cx="2881312" cy="654050"/>
          </a:xfrm>
          <a:prstGeom prst="borderCallout1">
            <a:avLst>
              <a:gd name="adj1" fmla="val 17477"/>
              <a:gd name="adj2" fmla="val -2644"/>
              <a:gd name="adj3" fmla="val 218204"/>
              <a:gd name="adj4" fmla="val -20111"/>
            </a:avLst>
          </a:prstGeom>
          <a:solidFill>
            <a:srgbClr val="FCD5B5"/>
          </a:solidFill>
          <a:ln w="25400" algn="ctr">
            <a:solidFill>
              <a:srgbClr val="C000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r>
              <a:rPr lang="en-US" sz="12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12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Filling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of neutron absorber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gadolinium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led to sensors blocking</a:t>
            </a:r>
            <a:endParaRPr lang="ru-RU" sz="12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7" name="Прямоугольник 9"/>
          <p:cNvSpPr>
            <a:spLocks noChangeArrowheads="1"/>
          </p:cNvSpPr>
          <p:nvPr/>
        </p:nvSpPr>
        <p:spPr bwMode="auto">
          <a:xfrm>
            <a:off x="142875" y="115888"/>
            <a:ext cx="5797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Fig. 6. Neutron incident in room 305/2, June, 1990. Neutron detector reading in room 304/3</a:t>
            </a:r>
            <a:endParaRPr lang="ru-RU">
              <a:solidFill>
                <a:srgbClr val="C00000"/>
              </a:solidFill>
            </a:endParaRPr>
          </a:p>
        </p:txBody>
      </p:sp>
      <p:sp>
        <p:nvSpPr>
          <p:cNvPr id="24591" name="Oval 15"/>
          <p:cNvSpPr>
            <a:spLocks noChangeArrowheads="1"/>
          </p:cNvSpPr>
          <p:nvPr/>
        </p:nvSpPr>
        <p:spPr bwMode="auto">
          <a:xfrm>
            <a:off x="2195513" y="382587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4593" name="Oval 17"/>
          <p:cNvSpPr>
            <a:spLocks noChangeArrowheads="1"/>
          </p:cNvSpPr>
          <p:nvPr/>
        </p:nvSpPr>
        <p:spPr bwMode="auto">
          <a:xfrm>
            <a:off x="3384550" y="35734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1908175" y="2492375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2016125" y="1016000"/>
            <a:ext cx="1333500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/>
              <a:t>- control points</a:t>
            </a:r>
            <a:endParaRPr lang="ru-RU" sz="1200"/>
          </a:p>
        </p:txBody>
      </p:sp>
      <p:sp>
        <p:nvSpPr>
          <p:cNvPr id="24596" name="Oval 20"/>
          <p:cNvSpPr>
            <a:spLocks noChangeArrowheads="1"/>
          </p:cNvSpPr>
          <p:nvPr/>
        </p:nvSpPr>
        <p:spPr bwMode="auto">
          <a:xfrm>
            <a:off x="2087563" y="112553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5" name="Group 6"/>
          <p:cNvGrpSpPr>
            <a:grpSpLocks/>
          </p:cNvGrpSpPr>
          <p:nvPr/>
        </p:nvGrpSpPr>
        <p:grpSpPr bwMode="auto">
          <a:xfrm>
            <a:off x="142875" y="1341438"/>
            <a:ext cx="5715000" cy="3643312"/>
            <a:chOff x="295" y="935"/>
            <a:chExt cx="5170" cy="2859"/>
          </a:xfrm>
        </p:grpSpPr>
        <p:pic>
          <p:nvPicPr>
            <p:cNvPr id="2356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6" t="3192" r="1505" b="11856"/>
            <a:stretch>
              <a:fillRect/>
            </a:stretch>
          </p:blipFill>
          <p:spPr bwMode="auto">
            <a:xfrm>
              <a:off x="295" y="935"/>
              <a:ext cx="5170" cy="2859"/>
            </a:xfrm>
            <a:prstGeom prst="rect">
              <a:avLst/>
            </a:prstGeom>
            <a:solidFill>
              <a:srgbClr val="FFFF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3562" name="Rectangle 5"/>
            <p:cNvSpPr>
              <a:spLocks noChangeArrowheads="1"/>
            </p:cNvSpPr>
            <p:nvPr/>
          </p:nvSpPr>
          <p:spPr bwMode="auto">
            <a:xfrm>
              <a:off x="537" y="2596"/>
              <a:ext cx="2850" cy="988"/>
            </a:xfrm>
            <a:prstGeom prst="rect">
              <a:avLst/>
            </a:prstGeom>
            <a:pattFill prst="wdUpDiag">
              <a:fgClr>
                <a:schemeClr val="tx1">
                  <a:alpha val="20000"/>
                </a:schemeClr>
              </a:fgClr>
              <a:bgClr>
                <a:schemeClr val="bg1">
                  <a:alpha val="20000"/>
                </a:schemeClr>
              </a:bgClr>
            </a:patt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endParaRPr lang="de-DE"/>
            </a:p>
          </p:txBody>
        </p:sp>
      </p:grpSp>
      <p:sp>
        <p:nvSpPr>
          <p:cNvPr id="23556" name="Прямоугольник 9"/>
          <p:cNvSpPr>
            <a:spLocks noChangeArrowheads="1"/>
          </p:cNvSpPr>
          <p:nvPr/>
        </p:nvSpPr>
        <p:spPr bwMode="auto">
          <a:xfrm>
            <a:off x="1285875" y="130175"/>
            <a:ext cx="6429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Fig. 7. Temperature in foundation plate, 1988-1991</a:t>
            </a:r>
            <a:endParaRPr lang="ru-RU">
              <a:solidFill>
                <a:srgbClr val="C00000"/>
              </a:solidFill>
            </a:endParaRPr>
          </a:p>
        </p:txBody>
      </p:sp>
      <p:sp>
        <p:nvSpPr>
          <p:cNvPr id="13" name="Выноска 1 12"/>
          <p:cNvSpPr>
            <a:spLocks/>
          </p:cNvSpPr>
          <p:nvPr/>
        </p:nvSpPr>
        <p:spPr bwMode="auto">
          <a:xfrm>
            <a:off x="6075363" y="3197225"/>
            <a:ext cx="2928937" cy="500063"/>
          </a:xfrm>
          <a:prstGeom prst="borderCallout1">
            <a:avLst>
              <a:gd name="adj1" fmla="val 22856"/>
              <a:gd name="adj2" fmla="val -2602"/>
              <a:gd name="adj3" fmla="val 78731"/>
              <a:gd name="adj4" fmla="val -118593"/>
            </a:avLst>
          </a:prstGeom>
          <a:solidFill>
            <a:srgbClr val="FCD5B5"/>
          </a:solidFill>
          <a:ln w="25400" algn="ctr">
            <a:solidFill>
              <a:srgbClr val="0033CC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r>
              <a:rPr lang="ru-RU" sz="12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а)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 early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1990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clusters temperature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dropped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below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100 °С</a:t>
            </a:r>
          </a:p>
        </p:txBody>
      </p:sp>
      <p:sp>
        <p:nvSpPr>
          <p:cNvPr id="14" name="Выноска 1 13"/>
          <p:cNvSpPr>
            <a:spLocks/>
          </p:cNvSpPr>
          <p:nvPr/>
        </p:nvSpPr>
        <p:spPr bwMode="auto">
          <a:xfrm>
            <a:off x="6056313" y="3978275"/>
            <a:ext cx="2928937" cy="1285875"/>
          </a:xfrm>
          <a:prstGeom prst="borderCallout1">
            <a:avLst>
              <a:gd name="adj1" fmla="val 8889"/>
              <a:gd name="adj2" fmla="val -2602"/>
              <a:gd name="adj3" fmla="val -741"/>
              <a:gd name="adj4" fmla="val -96963"/>
            </a:avLst>
          </a:prstGeom>
          <a:solidFill>
            <a:srgbClr val="FCD5B5"/>
          </a:solidFill>
          <a:ln w="25400" algn="ctr">
            <a:solidFill>
              <a:srgbClr val="0033CC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r>
              <a:rPr lang="en-US" sz="12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1200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Water coming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via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roofing cracks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into 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«Shelter»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object during March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April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1990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and intensive precipitation in June resulted in impregnation of 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FCM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clusters 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with water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630" name="Прямоугольник 8"/>
          <p:cNvSpPr>
            <a:spLocks noChangeArrowheads="1"/>
          </p:cNvSpPr>
          <p:nvPr/>
        </p:nvSpPr>
        <p:spPr bwMode="auto">
          <a:xfrm>
            <a:off x="6119813" y="1304925"/>
            <a:ext cx="2786062" cy="485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 version of incident reasons was water penetration within 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clusters</a:t>
            </a:r>
            <a:r>
              <a:rPr lang="en-US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area</a:t>
            </a:r>
            <a:r>
              <a:rPr lang="ru-RU" sz="12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3708400" y="2024063"/>
            <a:ext cx="1258888" cy="3746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/>
              <a:t>Period of intensive precipitation in 1990</a:t>
            </a:r>
            <a:endParaRPr lang="ru-RU" sz="900"/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3743325" y="2744788"/>
            <a:ext cx="1258888" cy="4429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/>
              <a:t>Release of energy</a:t>
            </a:r>
          </a:p>
          <a:p>
            <a:pPr algn="ctr">
              <a:spcBef>
                <a:spcPct val="50000"/>
              </a:spcBef>
            </a:pPr>
            <a:r>
              <a:rPr lang="en-US" sz="900"/>
              <a:t>(relative units)</a:t>
            </a:r>
            <a:endParaRPr lang="ru-RU" sz="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6" name="Picture 8" descr="рис 3"/>
          <p:cNvPicPr>
            <a:picLocks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25" y="500063"/>
            <a:ext cx="4500563" cy="3036887"/>
          </a:xfrm>
          <a:noFill/>
          <a:ln w="19050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53257" name="Прямоугольник 9"/>
          <p:cNvSpPr>
            <a:spLocks noChangeArrowheads="1"/>
          </p:cNvSpPr>
          <p:nvPr/>
        </p:nvSpPr>
        <p:spPr bwMode="auto">
          <a:xfrm>
            <a:off x="1285875" y="130175"/>
            <a:ext cx="667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Fig. 8. FCM organization process and cluster structure</a:t>
            </a:r>
            <a:endParaRPr lang="ru-RU">
              <a:solidFill>
                <a:srgbClr val="C00000"/>
              </a:solidFill>
            </a:endParaRPr>
          </a:p>
        </p:txBody>
      </p:sp>
      <p:grpSp>
        <p:nvGrpSpPr>
          <p:cNvPr id="53265" name="Group 8"/>
          <p:cNvGrpSpPr>
            <a:grpSpLocks/>
          </p:cNvGrpSpPr>
          <p:nvPr/>
        </p:nvGrpSpPr>
        <p:grpSpPr bwMode="auto">
          <a:xfrm>
            <a:off x="431800" y="3608388"/>
            <a:ext cx="4895850" cy="2951162"/>
            <a:chOff x="567" y="935"/>
            <a:chExt cx="4672" cy="3347"/>
          </a:xfrm>
        </p:grpSpPr>
        <p:pic>
          <p:nvPicPr>
            <p:cNvPr id="53266" name="Picture 9" descr="305_concret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935"/>
              <a:ext cx="4672" cy="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4" name="Freeform 10"/>
            <p:cNvSpPr>
              <a:spLocks/>
            </p:cNvSpPr>
            <p:nvPr/>
          </p:nvSpPr>
          <p:spPr bwMode="auto">
            <a:xfrm>
              <a:off x="1882" y="3294"/>
              <a:ext cx="3357" cy="954"/>
            </a:xfrm>
            <a:custGeom>
              <a:avLst/>
              <a:gdLst/>
              <a:ahLst/>
              <a:cxnLst>
                <a:cxn ang="0">
                  <a:pos x="45" y="953"/>
                </a:cxn>
                <a:cxn ang="0">
                  <a:pos x="0" y="771"/>
                </a:cxn>
                <a:cxn ang="0">
                  <a:pos x="45" y="544"/>
                </a:cxn>
                <a:cxn ang="0">
                  <a:pos x="227" y="408"/>
                </a:cxn>
                <a:cxn ang="0">
                  <a:pos x="544" y="272"/>
                </a:cxn>
                <a:cxn ang="0">
                  <a:pos x="1043" y="91"/>
                </a:cxn>
                <a:cxn ang="0">
                  <a:pos x="1588" y="0"/>
                </a:cxn>
                <a:cxn ang="0">
                  <a:pos x="2177" y="0"/>
                </a:cxn>
                <a:cxn ang="0">
                  <a:pos x="2722" y="0"/>
                </a:cxn>
                <a:cxn ang="0">
                  <a:pos x="2948" y="45"/>
                </a:cxn>
                <a:cxn ang="0">
                  <a:pos x="3357" y="136"/>
                </a:cxn>
              </a:cxnLst>
              <a:rect l="0" t="0" r="r" b="b"/>
              <a:pathLst>
                <a:path w="3357" h="953">
                  <a:moveTo>
                    <a:pt x="45" y="953"/>
                  </a:moveTo>
                  <a:lnTo>
                    <a:pt x="0" y="771"/>
                  </a:lnTo>
                  <a:lnTo>
                    <a:pt x="45" y="544"/>
                  </a:lnTo>
                  <a:lnTo>
                    <a:pt x="227" y="408"/>
                  </a:lnTo>
                  <a:lnTo>
                    <a:pt x="544" y="272"/>
                  </a:lnTo>
                  <a:lnTo>
                    <a:pt x="1043" y="91"/>
                  </a:lnTo>
                  <a:lnTo>
                    <a:pt x="1588" y="0"/>
                  </a:lnTo>
                  <a:lnTo>
                    <a:pt x="2177" y="0"/>
                  </a:lnTo>
                  <a:lnTo>
                    <a:pt x="2722" y="0"/>
                  </a:lnTo>
                  <a:lnTo>
                    <a:pt x="2948" y="45"/>
                  </a:lnTo>
                  <a:lnTo>
                    <a:pt x="3357" y="136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lIns="90000" tIns="46800" rIns="90000" bIns="46800" anchor="ctr"/>
            <a:lstStyle/>
            <a:p>
              <a:pPr>
                <a:defRPr/>
              </a:pP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  <p:sp>
        <p:nvSpPr>
          <p:cNvPr id="53268" name="Выноска 1 5"/>
          <p:cNvSpPr>
            <a:spLocks/>
          </p:cNvSpPr>
          <p:nvPr/>
        </p:nvSpPr>
        <p:spPr bwMode="auto">
          <a:xfrm>
            <a:off x="6156325" y="3321050"/>
            <a:ext cx="2820988" cy="1584325"/>
          </a:xfrm>
          <a:prstGeom prst="borderCallout1">
            <a:avLst>
              <a:gd name="adj1" fmla="val 7213"/>
              <a:gd name="adj2" fmla="val -2699"/>
              <a:gd name="adj3" fmla="val 158616"/>
              <a:gd name="adj4" fmla="val -178449"/>
            </a:avLst>
          </a:prstGeom>
          <a:solidFill>
            <a:srgbClr val="FCD5B5"/>
          </a:solidFill>
          <a:ln w="25400" algn="ctr">
            <a:solidFill>
              <a:srgbClr val="C000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pPr eaLnBrk="0" hangingPunct="0"/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Southern melted-through area surrounded by “charge”, which is formed in result of explosion and destruction of active zone (AZ).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“Charge” around concrete area </a:t>
            </a:r>
            <a:r>
              <a:rPr lang="ru-RU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fully melted and burned out. Fuel is sinked in melted-through area.</a:t>
            </a:r>
            <a:endParaRPr lang="ru-RU" sz="13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69" name="Выноска 1 5"/>
          <p:cNvSpPr>
            <a:spLocks/>
          </p:cNvSpPr>
          <p:nvPr/>
        </p:nvSpPr>
        <p:spPr bwMode="auto">
          <a:xfrm>
            <a:off x="6156325" y="5516563"/>
            <a:ext cx="2820988" cy="612775"/>
          </a:xfrm>
          <a:prstGeom prst="borderCallout1">
            <a:avLst>
              <a:gd name="adj1" fmla="val 18653"/>
              <a:gd name="adj2" fmla="val -2699"/>
              <a:gd name="adj3" fmla="val 116838"/>
              <a:gd name="adj4" fmla="val -81935"/>
            </a:avLst>
          </a:prstGeom>
          <a:solidFill>
            <a:srgbClr val="FCD5B5"/>
          </a:solidFill>
          <a:ln w="25400" algn="ctr">
            <a:solidFill>
              <a:srgbClr val="C00000"/>
            </a:solidFill>
            <a:miter lim="800000"/>
            <a:headEnd type="oval" w="med" len="med"/>
            <a:tailEnd type="triangle" w="med" len="med"/>
          </a:ln>
        </p:spPr>
        <p:txBody>
          <a:bodyPr anchor="ctr"/>
          <a:lstStyle/>
          <a:p>
            <a:pPr eaLnBrk="0" hangingPunct="0"/>
            <a:r>
              <a:rPr lang="en-US" sz="13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LFCM cluster, covered by “fresh” concrete layer</a:t>
            </a:r>
            <a:endParaRPr lang="ru-RU" sz="13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1476375" y="800100"/>
            <a:ext cx="1943100" cy="6492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Graphite, active zone fragments, metal, filling up materials</a:t>
            </a:r>
            <a:endParaRPr lang="ru-RU"/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1835150" y="2168525"/>
            <a:ext cx="1258888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>
                <a:latin typeface="ISOCPEUR" pitchFamily="34" charset="0"/>
              </a:rPr>
              <a:t>“fresh” concrete, 0,5 m</a:t>
            </a:r>
            <a:endParaRPr lang="ru-RU" sz="900">
              <a:latin typeface="ISOCPEUR" pitchFamily="34" charset="0"/>
            </a:endParaRP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647700" y="2960688"/>
            <a:ext cx="827088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ISOCPEUR" pitchFamily="34" charset="0"/>
              </a:rPr>
              <a:t>Concrete</a:t>
            </a:r>
            <a:endParaRPr lang="ru-RU" sz="1400">
              <a:latin typeface="ISOCPEUR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4793</TotalTime>
  <Words>848</Words>
  <Application>Microsoft Office PowerPoint</Application>
  <PresentationFormat>Bildschirmpräsentation (4:3)</PresentationFormat>
  <Paragraphs>67</Paragraphs>
  <Slides>13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ISOCPEUR</vt:lpstr>
      <vt:lpstr>Тема Office</vt:lpstr>
      <vt:lpstr>Фотография Microsoft Photo Editor 3.0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IPB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Інститут проблем безпеки АЕС НАН України  2006</dc:title>
  <dc:creator>US</dc:creator>
  <cp:lastModifiedBy>Peters, Ursula</cp:lastModifiedBy>
  <cp:revision>321</cp:revision>
  <dcterms:created xsi:type="dcterms:W3CDTF">2007-03-05T15:45:51Z</dcterms:created>
  <dcterms:modified xsi:type="dcterms:W3CDTF">2012-10-11T15:34:33Z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escription0">
    <vt:lpwstr>Hazardous Clusters of Fuel Containing Materials in Destroyed ChNPP Unit 4</vt:lpwstr>
  </property>
</Properties>
</file>