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92" r:id="rId4"/>
    <p:sldId id="394" r:id="rId5"/>
    <p:sldId id="396" r:id="rId6"/>
    <p:sldId id="397" r:id="rId7"/>
    <p:sldId id="413" r:id="rId8"/>
    <p:sldId id="408" r:id="rId9"/>
    <p:sldId id="409" r:id="rId10"/>
    <p:sldId id="401" r:id="rId11"/>
    <p:sldId id="410" r:id="rId12"/>
    <p:sldId id="411" r:id="rId13"/>
    <p:sldId id="402" r:id="rId14"/>
    <p:sldId id="412" r:id="rId15"/>
    <p:sldId id="403" r:id="rId16"/>
    <p:sldId id="393" r:id="rId17"/>
    <p:sldId id="371" r:id="rId18"/>
    <p:sldId id="404" r:id="rId19"/>
    <p:sldId id="385" r:id="rId20"/>
    <p:sldId id="372" r:id="rId21"/>
    <p:sldId id="414" r:id="rId22"/>
    <p:sldId id="373" r:id="rId23"/>
    <p:sldId id="3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68A"/>
    <a:srgbClr val="000000"/>
    <a:srgbClr val="00808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7900" autoAdjust="0"/>
  </p:normalViewPr>
  <p:slideViewPr>
    <p:cSldViewPr>
      <p:cViewPr>
        <p:scale>
          <a:sx n="75" d="100"/>
          <a:sy n="75" d="100"/>
        </p:scale>
        <p:origin x="-1522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32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2BAF4D1-F3B2-4299-AB9E-27EB26764A5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1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7494823-8518-4857-9C77-46150565239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13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30425-37AC-438A-9FB8-10F356755E35}" type="slidenum">
              <a:rPr lang="ru-RU"/>
              <a:pPr/>
              <a:t>1</a:t>
            </a:fld>
            <a:endParaRPr lang="ru-RU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EBDA7-F40C-45E6-9BDC-A0FADF7BCDD9}" type="slidenum">
              <a:rPr lang="ru-RU"/>
              <a:pPr/>
              <a:t>23</a:t>
            </a:fld>
            <a:endParaRPr lang="ru-RU"/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1386F-811B-4F70-8143-F433E1EF07C9}" type="slidenum">
              <a:rPr lang="ru-RU"/>
              <a:pPr/>
              <a:t>2</a:t>
            </a:fld>
            <a:endParaRPr lang="ru-RU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CE46E-C053-4C6A-9BD4-190F30392582}" type="slidenum">
              <a:rPr lang="ru-RU"/>
              <a:pPr/>
              <a:t>3</a:t>
            </a:fld>
            <a:endParaRPr lang="ru-RU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19A32-6CBE-4D59-9AFA-445F45B437F1}" type="slidenum">
              <a:rPr lang="ru-RU"/>
              <a:pPr/>
              <a:t>5</a:t>
            </a:fld>
            <a:endParaRPr lang="ru-RU"/>
          </a:p>
        </p:txBody>
      </p:sp>
      <p:sp>
        <p:nvSpPr>
          <p:cNvPr id="323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A26D4-3B3E-4139-B059-4B01B715FAE4}" type="slidenum">
              <a:rPr lang="ru-RU"/>
              <a:pPr/>
              <a:t>17</a:t>
            </a:fld>
            <a:endParaRPr lang="ru-RU"/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4D43-18E0-4918-B066-4C38B30E398F}" type="slidenum">
              <a:rPr lang="ru-RU"/>
              <a:pPr/>
              <a:t>18</a:t>
            </a:fld>
            <a:endParaRPr lang="ru-RU"/>
          </a:p>
        </p:txBody>
      </p:sp>
      <p:sp>
        <p:nvSpPr>
          <p:cNvPr id="340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3F9AC-6968-4477-8CB4-B2559D3400BD}" type="slidenum">
              <a:rPr lang="ru-RU"/>
              <a:pPr/>
              <a:t>19</a:t>
            </a:fld>
            <a:endParaRPr lang="ru-RU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87A90-6FF4-4556-BCFF-EB9EEFD88C75}" type="slidenum">
              <a:rPr lang="ru-RU"/>
              <a:pPr/>
              <a:t>20</a:t>
            </a:fld>
            <a:endParaRPr lang="ru-RU"/>
          </a:p>
        </p:txBody>
      </p:sp>
      <p:sp>
        <p:nvSpPr>
          <p:cNvPr id="307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61BF6-C79C-4F2A-9382-9E84F59D54A8}" type="slidenum">
              <a:rPr lang="ru-RU"/>
              <a:pPr/>
              <a:t>22</a:t>
            </a:fld>
            <a:endParaRPr lang="ru-RU"/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19983F-DA54-4B98-A9FE-CC9C780762BD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AD7F6-F07C-4FEC-9BCE-36869A3A807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2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F2975-16A0-42E8-AAEE-2DB5951C9DE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4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9B1ECB-1589-4B26-9625-432B6D49C9F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EEFBD-15AC-40F7-A882-69DD7D41A1B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1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ABF6C-622E-4D95-B300-DE36A3EE501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E8C98-EAB3-436B-9ED5-F40465ED5FF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7A2B2-F7FF-43F4-B129-0C7A9117508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8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7566C-2379-484E-B7D7-DBA9372BB06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23FC7-4A42-4954-879B-1C6A8AFBC8C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8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A498F-70C7-4A5A-AAF3-65CC738C336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99E3-4C65-4F24-9B78-72E04CDB551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4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AF36A80-05D8-4CD1-95A6-0672ED64FD23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&#1052;&#1086;&#1080;%20&#1076;&#1086;&#1082;&#1091;&#1084;&#1077;&#1085;&#1090;&#1099;\zhdanov\ISTC\CEG-SAM\CEG-SAM-16\K-1265\cartoon4_1.avi" TargetMode="Externa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569325" cy="2117725"/>
          </a:xfrm>
        </p:spPr>
        <p:txBody>
          <a:bodyPr/>
          <a:lstStyle/>
          <a:p>
            <a:r>
              <a:rPr lang="en-US" sz="3600"/>
              <a:t>ISTC project K-1265:</a:t>
            </a:r>
            <a:br>
              <a:rPr lang="en-US" sz="3600"/>
            </a:br>
            <a:r>
              <a:rPr lang="en-US" altLang="ja-JP" sz="2400" b="1">
                <a:ea typeface="MS PGothic" pitchFamily="34" charset="-128"/>
              </a:rPr>
              <a:t>Experimental study of core melt in-vessel retention</a:t>
            </a:r>
            <a:r>
              <a:rPr lang="ru-RU" altLang="ja-JP"/>
              <a:t> </a:t>
            </a:r>
            <a:r>
              <a:rPr lang="en-US" altLang="ja-JP">
                <a:ea typeface="MS PGothic" pitchFamily="34" charset="-128"/>
              </a:rPr>
              <a:t/>
            </a:r>
            <a:br>
              <a:rPr lang="en-US" altLang="ja-JP">
                <a:ea typeface="MS PGothic" pitchFamily="34" charset="-128"/>
              </a:rPr>
            </a:br>
            <a:r>
              <a:rPr lang="en-US" altLang="ja-JP" sz="2800" b="1">
                <a:ea typeface="MS PGothic" pitchFamily="34" charset="-128"/>
              </a:rPr>
              <a:t>IN-VEssel COrium Retention (INVECOR)</a:t>
            </a:r>
            <a:r>
              <a:rPr lang="ru-RU" altLang="ja-JP" sz="2800"/>
              <a:t> </a:t>
            </a:r>
            <a:r>
              <a:rPr lang="en-US" sz="2800" b="1"/>
              <a:t/>
            </a:r>
            <a:br>
              <a:rPr lang="en-US" sz="2800" b="1"/>
            </a:br>
            <a:endParaRPr lang="ru-RU" sz="18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329113"/>
            <a:ext cx="7559675" cy="165576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600"/>
              <a:t>Presented by Vladimir Zhdanov</a:t>
            </a:r>
          </a:p>
          <a:p>
            <a:pPr algn="l">
              <a:lnSpc>
                <a:spcPct val="80000"/>
              </a:lnSpc>
            </a:pPr>
            <a:r>
              <a:rPr lang="en-US" sz="1600"/>
              <a:t>IAE NNC RK</a:t>
            </a:r>
          </a:p>
          <a:p>
            <a:pPr algn="l">
              <a:lnSpc>
                <a:spcPct val="80000"/>
              </a:lnSpc>
            </a:pPr>
            <a:endParaRPr lang="en-GB" sz="1600" b="1"/>
          </a:p>
          <a:p>
            <a:pPr algn="l">
              <a:lnSpc>
                <a:spcPct val="80000"/>
              </a:lnSpc>
            </a:pPr>
            <a:r>
              <a:rPr lang="en-GB" sz="1600"/>
              <a:t>CEG-SAM 16</a:t>
            </a:r>
            <a:r>
              <a:rPr lang="en-GB" sz="1600" baseline="30000"/>
              <a:t>th</a:t>
            </a:r>
            <a:r>
              <a:rPr lang="en-GB" sz="1600"/>
              <a:t> Meeting,</a:t>
            </a:r>
          </a:p>
          <a:p>
            <a:pPr algn="l">
              <a:lnSpc>
                <a:spcPct val="80000"/>
              </a:lnSpc>
            </a:pPr>
            <a:r>
              <a:rPr lang="en-GB" sz="1600"/>
              <a:t>September, 08 – 09, 2009</a:t>
            </a:r>
          </a:p>
          <a:p>
            <a:pPr algn="l">
              <a:lnSpc>
                <a:spcPct val="80000"/>
              </a:lnSpc>
            </a:pPr>
            <a:r>
              <a:rPr lang="en-GB" sz="1600"/>
              <a:t>Moscow,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D525-5B1B-4CBD-8A94-583CA5CF96CF}" type="slidenum">
              <a:rPr lang="ru-RU"/>
              <a:pPr/>
              <a:t>10</a:t>
            </a:fld>
            <a:endParaRPr lang="ru-RU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12763"/>
            <a:ext cx="8229600" cy="792162"/>
          </a:xfrm>
        </p:spPr>
        <p:txBody>
          <a:bodyPr/>
          <a:lstStyle/>
          <a:p>
            <a:pPr algn="ctr"/>
            <a:r>
              <a:rPr lang="en-US" sz="3000" b="1"/>
              <a:t>First calibration test (1)</a:t>
            </a:r>
            <a:endParaRPr lang="ru-RU" sz="3000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1403350" y="5481638"/>
            <a:ext cx="64087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Diagram of corium heat-up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87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76363"/>
            <a:ext cx="65500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5" name="Rectangle 11"/>
          <p:cNvSpPr>
            <a:spLocks noChangeArrowheads="1"/>
          </p:cNvSpPr>
          <p:nvPr/>
        </p:nvSpPr>
        <p:spPr bwMode="auto">
          <a:xfrm>
            <a:off x="431800" y="6057900"/>
            <a:ext cx="79930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Test was interrupted due to an accident in electric power supply substation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52BC1-E4A0-4D4C-894B-4633FEA1F238}" type="slidenum">
              <a:rPr lang="ru-RU"/>
              <a:pPr/>
              <a:t>11</a:t>
            </a:fld>
            <a:endParaRPr lang="ru-RU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00113"/>
          </a:xfrm>
        </p:spPr>
        <p:txBody>
          <a:bodyPr/>
          <a:lstStyle/>
          <a:p>
            <a:pPr algn="ctr"/>
            <a:r>
              <a:rPr lang="en-US" sz="3000" b="1"/>
              <a:t>First calibration test (2)</a:t>
            </a:r>
            <a:endParaRPr lang="ru-RU" sz="3000" b="1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5984875"/>
            <a:ext cx="4114800" cy="4667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Crucible with remained corium</a:t>
            </a:r>
            <a:endParaRPr lang="ru-RU" sz="2000"/>
          </a:p>
        </p:txBody>
      </p:sp>
      <p:pic>
        <p:nvPicPr>
          <p:cNvPr id="350212" name="Picture 4" descr="IMG_662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60463"/>
            <a:ext cx="2227262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3" name="Picture 5" descr="IMG_6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484313"/>
            <a:ext cx="4268788" cy="4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44FF-9986-4A05-8916-BCFFBF9AA0C2}" type="slidenum">
              <a:rPr lang="ru-RU"/>
              <a:pPr/>
              <a:t>12</a:t>
            </a:fld>
            <a:endParaRPr lang="ru-RU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1325"/>
            <a:ext cx="8229600" cy="935038"/>
          </a:xfrm>
        </p:spPr>
        <p:txBody>
          <a:bodyPr/>
          <a:lstStyle/>
          <a:p>
            <a:pPr algn="ctr"/>
            <a:r>
              <a:rPr lang="en-US" sz="3000" b="1"/>
              <a:t>First calibration test (3)</a:t>
            </a:r>
            <a:endParaRPr lang="ru-RU" sz="3000" b="1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4473575"/>
            <a:ext cx="5086350" cy="4302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Cross section of corium ingot</a:t>
            </a:r>
            <a:endParaRPr lang="ru-RU" sz="2000"/>
          </a:p>
        </p:txBody>
      </p:sp>
      <p:pic>
        <p:nvPicPr>
          <p:cNvPr id="351236" name="Picture 4" descr="Изображение 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2263"/>
            <a:ext cx="7315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431800" y="5121275"/>
            <a:ext cx="8064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Corium composition: U</a:t>
            </a:r>
            <a:r>
              <a:rPr lang="ru-RU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0.95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Zr</a:t>
            </a:r>
            <a:r>
              <a:rPr lang="ru-RU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0.05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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ru-RU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0.8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Zr</a:t>
            </a:r>
            <a:r>
              <a:rPr lang="ru-RU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0,2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1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Fragments of this ingot were used in the subsequent test for addition into RPV model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207A6-AD7F-4DA1-A808-7FF163F39D84}" type="slidenum">
              <a:rPr lang="ru-RU"/>
              <a:pPr/>
              <a:t>13</a:t>
            </a:fld>
            <a:endParaRPr lang="ru-RU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8913"/>
            <a:ext cx="8229600" cy="828675"/>
          </a:xfrm>
        </p:spPr>
        <p:txBody>
          <a:bodyPr/>
          <a:lstStyle/>
          <a:p>
            <a:pPr algn="ctr"/>
            <a:r>
              <a:rPr lang="en-US" sz="2800" b="1"/>
              <a:t>Second calibration test (1)</a:t>
            </a:r>
            <a:endParaRPr lang="ru-RU" sz="2800"/>
          </a:p>
        </p:txBody>
      </p:sp>
      <p:sp>
        <p:nvSpPr>
          <p:cNvPr id="329732" name="Rectangle 4"/>
          <p:cNvSpPr>
            <a:spLocks noChangeArrowheads="1"/>
          </p:cNvSpPr>
          <p:nvPr>
            <p:ph type="body" idx="1"/>
          </p:nvPr>
        </p:nvSpPr>
        <p:spPr>
          <a:xfrm>
            <a:off x="2987675" y="5876925"/>
            <a:ext cx="3384550" cy="4318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Diagram of corium heat-up</a:t>
            </a:r>
            <a:endParaRPr lang="ru-RU" sz="2000"/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0" y="193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297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6294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F25-8A70-40C4-AD70-D0222075F6D3}" type="slidenum">
              <a:rPr lang="ru-RU"/>
              <a:pPr/>
              <a:t>14</a:t>
            </a:fld>
            <a:endParaRPr lang="ru-RU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41325"/>
            <a:ext cx="8229600" cy="792163"/>
          </a:xfrm>
        </p:spPr>
        <p:txBody>
          <a:bodyPr/>
          <a:lstStyle/>
          <a:p>
            <a:pPr algn="ctr"/>
            <a:r>
              <a:rPr lang="en-US" sz="3000" b="1"/>
              <a:t>Second calibration test (2)</a:t>
            </a:r>
            <a:endParaRPr lang="ru-RU" sz="3000" b="1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697538"/>
            <a:ext cx="8229600" cy="6111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Temperature of RPV model wall</a:t>
            </a:r>
            <a:endParaRPr lang="ru-RU" sz="2000"/>
          </a:p>
        </p:txBody>
      </p:sp>
      <p:pic>
        <p:nvPicPr>
          <p:cNvPr id="352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629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1D74D-B6D4-4745-B827-66849357FB13}" type="slidenum">
              <a:rPr lang="ru-RU"/>
              <a:pPr/>
              <a:t>15</a:t>
            </a:fld>
            <a:endParaRPr lang="ru-RU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55650"/>
          </a:xfrm>
        </p:spPr>
        <p:txBody>
          <a:bodyPr/>
          <a:lstStyle/>
          <a:p>
            <a:pPr algn="ctr"/>
            <a:r>
              <a:rPr lang="en-US" sz="3000" b="1"/>
              <a:t>First integral test (1)</a:t>
            </a:r>
            <a:endParaRPr lang="ru-RU" sz="300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9725" y="5408613"/>
            <a:ext cx="3492500" cy="39528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Diagram of corium heat-up</a:t>
            </a:r>
            <a:endParaRPr lang="ru-RU" sz="2000"/>
          </a:p>
        </p:txBody>
      </p:sp>
      <p:pic>
        <p:nvPicPr>
          <p:cNvPr id="3307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233488"/>
            <a:ext cx="657225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358775" y="5913438"/>
            <a:ext cx="71294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10 kg of once molten corium (after 1</a:t>
            </a:r>
            <a:r>
              <a:rPr lang="en-US" sz="1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calibration test) was added into RPV model before start of test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58D9-B22C-4F6E-9FC4-E9C6679ADF62}" type="slidenum">
              <a:rPr lang="ru-RU"/>
              <a:pPr/>
              <a:t>16</a:t>
            </a:fld>
            <a:endParaRPr lang="ru-RU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333375"/>
            <a:ext cx="8532812" cy="900113"/>
          </a:xfrm>
        </p:spPr>
        <p:txBody>
          <a:bodyPr/>
          <a:lstStyle/>
          <a:p>
            <a:pPr algn="ctr"/>
            <a:r>
              <a:rPr lang="en-US" sz="3000" b="1"/>
              <a:t>First integral test (2)</a:t>
            </a:r>
            <a:endParaRPr lang="ru-RU" sz="3000" b="1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5842000"/>
            <a:ext cx="8229600" cy="4667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Temperature history in the RPV model after corium melt discharging</a:t>
            </a:r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09295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FB27-1048-4591-A1EC-2CA08DF8561F}" type="slidenum">
              <a:rPr lang="ru-RU"/>
              <a:pPr/>
              <a:t>17</a:t>
            </a:fld>
            <a:endParaRPr lang="ru-RU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1325"/>
            <a:ext cx="8713787" cy="935038"/>
          </a:xfrm>
        </p:spPr>
        <p:txBody>
          <a:bodyPr/>
          <a:lstStyle/>
          <a:p>
            <a:pPr algn="ctr"/>
            <a:r>
              <a:rPr lang="en-US" sz="3000" b="1"/>
              <a:t>First integral test (3)</a:t>
            </a:r>
            <a:endParaRPr lang="ru-RU" sz="3000" b="1"/>
          </a:p>
        </p:txBody>
      </p:sp>
      <p:sp>
        <p:nvSpPr>
          <p:cNvPr id="272396" name="Rectangle 12"/>
          <p:cNvSpPr>
            <a:spLocks noChangeArrowheads="1"/>
          </p:cNvSpPr>
          <p:nvPr/>
        </p:nvSpPr>
        <p:spPr bwMode="auto">
          <a:xfrm>
            <a:off x="1511300" y="6092825"/>
            <a:ext cx="59404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View of solidified corium in RPV model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2397" name="Picture 13" descr="Изображение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736725"/>
            <a:ext cx="4391025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98" name="Picture 14" descr="Изображение 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506538"/>
            <a:ext cx="4391025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1116013" y="4905375"/>
            <a:ext cx="2124075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Total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50 Kg)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2400" name="Rectangle 16"/>
          <p:cNvSpPr>
            <a:spLocks noChangeArrowheads="1"/>
          </p:cNvSpPr>
          <p:nvPr/>
        </p:nvSpPr>
        <p:spPr bwMode="auto">
          <a:xfrm>
            <a:off x="4679950" y="5408613"/>
            <a:ext cx="42132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After friable debris removal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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45 Kg)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5E53-7977-4EBA-8534-8CE4910D6223}" type="slidenum">
              <a:rPr lang="ru-RU"/>
              <a:pPr/>
              <a:t>18</a:t>
            </a:fld>
            <a:endParaRPr lang="ru-RU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0775"/>
          </a:xfrm>
        </p:spPr>
        <p:txBody>
          <a:bodyPr/>
          <a:lstStyle/>
          <a:p>
            <a:pPr algn="ctr"/>
            <a:r>
              <a:rPr lang="en-US" sz="3000" b="1"/>
              <a:t>First integral test (4)</a:t>
            </a:r>
            <a:endParaRPr lang="ru-RU" sz="3000" b="1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34050"/>
            <a:ext cx="8229600" cy="3952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State of plasmatrons nozzles after test</a:t>
            </a:r>
            <a:endParaRPr lang="ru-RU" sz="2000"/>
          </a:p>
        </p:txBody>
      </p:sp>
      <p:pic>
        <p:nvPicPr>
          <p:cNvPr id="331780" name="Picture 4" descr="Изображение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84313"/>
            <a:ext cx="7316787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EFA-D7F0-486F-8B70-D9EBC18E3B8E}" type="slidenum">
              <a:rPr lang="ru-RU"/>
              <a:pPr/>
              <a:t>19</a:t>
            </a:fld>
            <a:endParaRPr lang="ru-RU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8300"/>
            <a:ext cx="8677275" cy="1008063"/>
          </a:xfrm>
        </p:spPr>
        <p:txBody>
          <a:bodyPr/>
          <a:lstStyle/>
          <a:p>
            <a:pPr algn="ctr"/>
            <a:r>
              <a:rPr lang="en-US" sz="3000" b="1"/>
              <a:t>First integral test (5)</a:t>
            </a:r>
            <a:endParaRPr lang="ru-RU" sz="3000" b="1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697538"/>
            <a:ext cx="4356100" cy="7556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000"/>
              <a:t>State of RPV model after </a:t>
            </a:r>
            <a:br>
              <a:rPr lang="en-US" sz="2000"/>
            </a:br>
            <a:r>
              <a:rPr lang="en-US" sz="2000"/>
              <a:t>solidified corium removal</a:t>
            </a:r>
            <a:endParaRPr lang="ru-RU" sz="2000"/>
          </a:p>
        </p:txBody>
      </p:sp>
      <p:pic>
        <p:nvPicPr>
          <p:cNvPr id="286750" name="Picture 30" descr="Изображение 0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063"/>
            <a:ext cx="4391025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1" name="Picture 31" descr="Изображение 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49388"/>
            <a:ext cx="5851525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2" name="Rectangle 32"/>
          <p:cNvSpPr>
            <a:spLocks noChangeArrowheads="1"/>
          </p:cNvSpPr>
          <p:nvPr/>
        </p:nvSpPr>
        <p:spPr bwMode="auto">
          <a:xfrm>
            <a:off x="4572000" y="4257675"/>
            <a:ext cx="43561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Fragments of corium ingot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(maximum thickness is 8,8 cm)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E87F-3E70-4FE8-8A35-9DD8F219922B}" type="slidenum">
              <a:rPr lang="ru-RU"/>
              <a:pPr/>
              <a:t>2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r>
              <a:rPr lang="en-US" sz="3200" b="1"/>
              <a:t>Presentation contents</a:t>
            </a:r>
            <a:endParaRPr lang="ru-RU" sz="3200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20825"/>
            <a:ext cx="8496300" cy="424815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800"/>
              <a:t>Introduction</a:t>
            </a:r>
          </a:p>
          <a:p>
            <a:pPr>
              <a:spcBef>
                <a:spcPct val="40000"/>
              </a:spcBef>
            </a:pPr>
            <a:r>
              <a:rPr lang="en-US" sz="2800"/>
              <a:t>Main directions of work and results</a:t>
            </a:r>
            <a:endParaRPr lang="en-US"/>
          </a:p>
          <a:p>
            <a:pPr marL="847725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/>
              <a:t> </a:t>
            </a:r>
            <a:r>
              <a:rPr lang="en-US" sz="2400"/>
              <a:t>Preparation and results of large-scale calibration tests in LAVA-B facility</a:t>
            </a:r>
          </a:p>
          <a:p>
            <a:pPr marL="847725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400"/>
              <a:t> Preparation and results of 1</a:t>
            </a:r>
            <a:r>
              <a:rPr lang="en-US" sz="2400" baseline="30000"/>
              <a:t>st</a:t>
            </a:r>
            <a:r>
              <a:rPr lang="en-US" sz="2400"/>
              <a:t> integral large-scale test</a:t>
            </a:r>
          </a:p>
          <a:p>
            <a:pPr marL="847725" lvl="1" indent="-325438">
              <a:spcBef>
                <a:spcPct val="40000"/>
              </a:spcBef>
              <a:buFont typeface="Wingdings" pitchFamily="2" charset="2"/>
              <a:buChar char="q"/>
            </a:pPr>
            <a:r>
              <a:rPr lang="en-US" sz="2400"/>
              <a:t> Proposals for the 2</a:t>
            </a:r>
            <a:r>
              <a:rPr lang="en-US" sz="2400" baseline="30000"/>
              <a:t>nd</a:t>
            </a:r>
            <a:r>
              <a:rPr lang="en-US" sz="2400"/>
              <a:t> and 3</a:t>
            </a:r>
            <a:r>
              <a:rPr lang="en-US" sz="2400" baseline="30000"/>
              <a:t>rd</a:t>
            </a:r>
            <a:r>
              <a:rPr lang="en-US" sz="2400"/>
              <a:t> INVECOR tests</a:t>
            </a:r>
          </a:p>
          <a:p>
            <a:pPr>
              <a:spcBef>
                <a:spcPct val="40000"/>
              </a:spcBef>
            </a:pPr>
            <a:r>
              <a:rPr lang="en-US" sz="2800"/>
              <a:t>Summary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3E66-D1FB-475A-88FD-626CA3F9556F}" type="slidenum">
              <a:rPr lang="ru-RU"/>
              <a:pPr/>
              <a:t>20</a:t>
            </a:fld>
            <a:endParaRPr lang="ru-RU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1325"/>
            <a:ext cx="8435975" cy="900113"/>
          </a:xfrm>
        </p:spPr>
        <p:txBody>
          <a:bodyPr/>
          <a:lstStyle/>
          <a:p>
            <a:pPr algn="ctr"/>
            <a:r>
              <a:rPr lang="en-US" sz="3000" b="1"/>
              <a:t>Condition for 2</a:t>
            </a:r>
            <a:r>
              <a:rPr lang="en-US" sz="3000" b="1" baseline="30000"/>
              <a:t>nd</a:t>
            </a:r>
            <a:r>
              <a:rPr lang="en-US" sz="3000" b="1"/>
              <a:t> integral test (1)</a:t>
            </a:r>
            <a:endParaRPr lang="ru-RU" sz="3000" b="1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539750" y="1916113"/>
            <a:ext cx="7920038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 improve the plug split mechanism operation;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 increase the thickness of thermal insulation in the bottom part of RPV model for obtaining of uniform heating of vessel wall;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 switch on the plasmatrons earlier before corium melt discharge to heat up the RPV model up to 800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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 at least;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 place the stainless sheet on the bottom of RPV model to imitate the VVER vessel design;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 install the thermocouple in the upper thermal screen;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 increase the total power of plasmatrons during the test;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Duration of experiment should be not less than 2,5 hours.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Planned date of test conduction – September, 29</a:t>
            </a: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F489-7D1B-4C7A-9367-E807791DCB64}" type="slidenum">
              <a:rPr lang="ru-RU"/>
              <a:pPr/>
              <a:t>21</a:t>
            </a:fld>
            <a:endParaRPr lang="ru-RU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/>
              <a:t>Condition for 2</a:t>
            </a:r>
            <a:r>
              <a:rPr lang="en-US" sz="3000" b="1" baseline="30000"/>
              <a:t>nd</a:t>
            </a:r>
            <a:r>
              <a:rPr lang="en-US" sz="3000" b="1"/>
              <a:t> integral test (1)</a:t>
            </a:r>
            <a:endParaRPr lang="ru-RU" sz="3000" b="1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5589588"/>
            <a:ext cx="8229600" cy="431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Concept of stainless steel displacement in RPV model</a:t>
            </a:r>
            <a:endParaRPr lang="ru-RU" sz="2400"/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354315" name="Group 11"/>
          <p:cNvGrpSpPr>
            <a:grpSpLocks/>
          </p:cNvGrpSpPr>
          <p:nvPr/>
        </p:nvGrpSpPr>
        <p:grpSpPr bwMode="auto">
          <a:xfrm>
            <a:off x="1042988" y="1658938"/>
            <a:ext cx="6842125" cy="3317875"/>
            <a:chOff x="657" y="1045"/>
            <a:chExt cx="4310" cy="2090"/>
          </a:xfrm>
        </p:grpSpPr>
        <p:graphicFrame>
          <p:nvGraphicFramePr>
            <p:cNvPr id="354308" name="Object 4"/>
            <p:cNvGraphicFramePr>
              <a:graphicFrameLocks noChangeAspect="1"/>
            </p:cNvGraphicFramePr>
            <p:nvPr/>
          </p:nvGraphicFramePr>
          <p:xfrm>
            <a:off x="862" y="1321"/>
            <a:ext cx="3738" cy="1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16" name="Visio" r:id="rId3" imgW="7560666" imgH="3427740" progId="Visio.Drawing.11">
                    <p:embed/>
                  </p:oleObj>
                </mc:Choice>
                <mc:Fallback>
                  <p:oleObj name="Visio" r:id="rId3" imgW="7560666" imgH="3427740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1321"/>
                          <a:ext cx="3738" cy="16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4310" name="AutoShape 6"/>
            <p:cNvSpPr>
              <a:spLocks/>
            </p:cNvSpPr>
            <p:nvPr/>
          </p:nvSpPr>
          <p:spPr bwMode="auto">
            <a:xfrm>
              <a:off x="3903" y="1045"/>
              <a:ext cx="746" cy="230"/>
            </a:xfrm>
            <a:prstGeom prst="borderCallout1">
              <a:avLst>
                <a:gd name="adj1" fmla="val 31306"/>
                <a:gd name="adj2" fmla="val -6435"/>
                <a:gd name="adj3" fmla="val 189130"/>
                <a:gd name="adj4" fmla="val -76273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Plasmatrons</a:t>
              </a:r>
              <a:endParaRPr lang="ru-RU" sz="1400" b="1"/>
            </a:p>
          </p:txBody>
        </p:sp>
        <p:sp>
          <p:nvSpPr>
            <p:cNvPr id="354311" name="AutoShape 7"/>
            <p:cNvSpPr>
              <a:spLocks/>
            </p:cNvSpPr>
            <p:nvPr/>
          </p:nvSpPr>
          <p:spPr bwMode="auto">
            <a:xfrm>
              <a:off x="4037" y="1797"/>
              <a:ext cx="930" cy="227"/>
            </a:xfrm>
            <a:prstGeom prst="borderCallout1">
              <a:avLst>
                <a:gd name="adj1" fmla="val 31718"/>
                <a:gd name="adj2" fmla="val -5162"/>
                <a:gd name="adj3" fmla="val 71806"/>
                <a:gd name="adj4" fmla="val -6365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Ta - screen</a:t>
              </a:r>
              <a:endParaRPr lang="ru-RU" sz="1400" b="1"/>
            </a:p>
          </p:txBody>
        </p:sp>
        <p:sp>
          <p:nvSpPr>
            <p:cNvPr id="354312" name="AutoShape 8"/>
            <p:cNvSpPr>
              <a:spLocks/>
            </p:cNvSpPr>
            <p:nvPr/>
          </p:nvSpPr>
          <p:spPr bwMode="auto">
            <a:xfrm>
              <a:off x="4105" y="2341"/>
              <a:ext cx="680" cy="205"/>
            </a:xfrm>
            <a:prstGeom prst="borderCallout1">
              <a:avLst>
                <a:gd name="adj1" fmla="val 35120"/>
                <a:gd name="adj2" fmla="val -7060"/>
                <a:gd name="adj3" fmla="val 79514"/>
                <a:gd name="adj4" fmla="val -8706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SS - sheet</a:t>
              </a:r>
              <a:endParaRPr lang="ru-RU" sz="1400" b="1"/>
            </a:p>
          </p:txBody>
        </p:sp>
        <p:sp>
          <p:nvSpPr>
            <p:cNvPr id="354313" name="AutoShape 9"/>
            <p:cNvSpPr>
              <a:spLocks/>
            </p:cNvSpPr>
            <p:nvPr/>
          </p:nvSpPr>
          <p:spPr bwMode="auto">
            <a:xfrm>
              <a:off x="703" y="1774"/>
              <a:ext cx="698" cy="250"/>
            </a:xfrm>
            <a:prstGeom prst="borderCallout1">
              <a:avLst>
                <a:gd name="adj1" fmla="val 28801"/>
                <a:gd name="adj2" fmla="val 106875"/>
                <a:gd name="adj3" fmla="val 128801"/>
                <a:gd name="adj4" fmla="val 155588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RPV model</a:t>
              </a:r>
              <a:endParaRPr lang="ru-RU" sz="1400" b="1"/>
            </a:p>
          </p:txBody>
        </p:sp>
        <p:sp>
          <p:nvSpPr>
            <p:cNvPr id="354314" name="AutoShape 10"/>
            <p:cNvSpPr>
              <a:spLocks/>
            </p:cNvSpPr>
            <p:nvPr/>
          </p:nvSpPr>
          <p:spPr bwMode="auto">
            <a:xfrm>
              <a:off x="657" y="2908"/>
              <a:ext cx="735" cy="227"/>
            </a:xfrm>
            <a:prstGeom prst="borderCallout1">
              <a:avLst>
                <a:gd name="adj1" fmla="val 31718"/>
                <a:gd name="adj2" fmla="val 106532"/>
                <a:gd name="adj3" fmla="val -128194"/>
                <a:gd name="adj4" fmla="val 23224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Corium pool</a:t>
              </a:r>
              <a:endParaRPr lang="ru-RU" sz="1400" b="1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83B0-A526-438E-943A-6AB481096422}" type="slidenum">
              <a:rPr lang="ru-RU"/>
              <a:pPr/>
              <a:t>22</a:t>
            </a:fld>
            <a:endParaRPr lang="ru-RU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2100"/>
            <a:ext cx="8569325" cy="1157288"/>
          </a:xfrm>
        </p:spPr>
        <p:txBody>
          <a:bodyPr/>
          <a:lstStyle/>
          <a:p>
            <a:pPr algn="ctr"/>
            <a:r>
              <a:rPr lang="en-US" sz="3000" b="1"/>
              <a:t>Condition for 3</a:t>
            </a:r>
            <a:r>
              <a:rPr lang="en-US" sz="3000" b="1" baseline="30000"/>
              <a:t>rd</a:t>
            </a:r>
            <a:r>
              <a:rPr lang="en-US" sz="3000" b="1"/>
              <a:t> integral test</a:t>
            </a:r>
            <a:br>
              <a:rPr lang="en-US" sz="3000" b="1"/>
            </a:br>
            <a:r>
              <a:rPr lang="en-US" sz="3000" b="1"/>
              <a:t>(for discussion)</a:t>
            </a:r>
            <a:endParaRPr lang="ru-RU" sz="3000" b="1"/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4446" name="Rectangle 14"/>
          <p:cNvSpPr>
            <a:spLocks noChangeArrowheads="1"/>
          </p:cNvSpPr>
          <p:nvPr/>
        </p:nvSpPr>
        <p:spPr bwMode="auto">
          <a:xfrm>
            <a:off x="684213" y="4941888"/>
            <a:ext cx="78120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To place the stainless sheet between upper tantalum screen and top of debris bed in the RPV model to imitate the “focus-effect”;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Planned date of test conduction – October, 15</a:t>
            </a:r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74456" name="Group 24"/>
          <p:cNvGrpSpPr>
            <a:grpSpLocks/>
          </p:cNvGrpSpPr>
          <p:nvPr/>
        </p:nvGrpSpPr>
        <p:grpSpPr bwMode="auto">
          <a:xfrm>
            <a:off x="1368425" y="1658938"/>
            <a:ext cx="6516688" cy="2959100"/>
            <a:chOff x="862" y="1045"/>
            <a:chExt cx="4105" cy="1864"/>
          </a:xfrm>
        </p:grpSpPr>
        <p:graphicFrame>
          <p:nvGraphicFramePr>
            <p:cNvPr id="274447" name="Object 15"/>
            <p:cNvGraphicFramePr>
              <a:graphicFrameLocks noChangeAspect="1"/>
            </p:cNvGraphicFramePr>
            <p:nvPr/>
          </p:nvGraphicFramePr>
          <p:xfrm>
            <a:off x="956" y="1162"/>
            <a:ext cx="3738" cy="1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457" name="Visio" r:id="rId4" imgW="7560666" imgH="3427740" progId="Visio.Drawing.11">
                    <p:embed/>
                  </p:oleObj>
                </mc:Choice>
                <mc:Fallback>
                  <p:oleObj name="Visio" r:id="rId4" imgW="7560666" imgH="3427740" progId="Visio.Drawing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1162"/>
                          <a:ext cx="3738" cy="16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4451" name="AutoShape 19"/>
            <p:cNvSpPr>
              <a:spLocks/>
            </p:cNvSpPr>
            <p:nvPr/>
          </p:nvSpPr>
          <p:spPr bwMode="auto">
            <a:xfrm>
              <a:off x="3903" y="1045"/>
              <a:ext cx="746" cy="230"/>
            </a:xfrm>
            <a:prstGeom prst="borderCallout1">
              <a:avLst>
                <a:gd name="adj1" fmla="val 31306"/>
                <a:gd name="adj2" fmla="val -6435"/>
                <a:gd name="adj3" fmla="val 189130"/>
                <a:gd name="adj4" fmla="val -76273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Plasmatrons</a:t>
              </a:r>
              <a:endParaRPr lang="ru-RU" sz="1400" b="1"/>
            </a:p>
          </p:txBody>
        </p:sp>
        <p:sp>
          <p:nvSpPr>
            <p:cNvPr id="274452" name="AutoShape 20"/>
            <p:cNvSpPr>
              <a:spLocks/>
            </p:cNvSpPr>
            <p:nvPr/>
          </p:nvSpPr>
          <p:spPr bwMode="auto">
            <a:xfrm>
              <a:off x="4037" y="1797"/>
              <a:ext cx="930" cy="227"/>
            </a:xfrm>
            <a:prstGeom prst="borderCallout1">
              <a:avLst>
                <a:gd name="adj1" fmla="val 31718"/>
                <a:gd name="adj2" fmla="val -5162"/>
                <a:gd name="adj3" fmla="val 4847"/>
                <a:gd name="adj4" fmla="val -49032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Ta - screen</a:t>
              </a:r>
              <a:endParaRPr lang="ru-RU" sz="1400" b="1"/>
            </a:p>
          </p:txBody>
        </p:sp>
        <p:sp>
          <p:nvSpPr>
            <p:cNvPr id="274453" name="AutoShape 21"/>
            <p:cNvSpPr>
              <a:spLocks/>
            </p:cNvSpPr>
            <p:nvPr/>
          </p:nvSpPr>
          <p:spPr bwMode="auto">
            <a:xfrm>
              <a:off x="4105" y="2341"/>
              <a:ext cx="680" cy="205"/>
            </a:xfrm>
            <a:prstGeom prst="borderCallout1">
              <a:avLst>
                <a:gd name="adj1" fmla="val 35120"/>
                <a:gd name="adj2" fmla="val -7060"/>
                <a:gd name="adj3" fmla="val -189755"/>
                <a:gd name="adj4" fmla="val -85884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SS - sheet</a:t>
              </a:r>
              <a:endParaRPr lang="ru-RU" sz="1400" b="1"/>
            </a:p>
          </p:txBody>
        </p:sp>
        <p:sp>
          <p:nvSpPr>
            <p:cNvPr id="274454" name="AutoShape 22"/>
            <p:cNvSpPr>
              <a:spLocks/>
            </p:cNvSpPr>
            <p:nvPr/>
          </p:nvSpPr>
          <p:spPr bwMode="auto">
            <a:xfrm>
              <a:off x="862" y="1774"/>
              <a:ext cx="698" cy="250"/>
            </a:xfrm>
            <a:prstGeom prst="borderCallout1">
              <a:avLst>
                <a:gd name="adj1" fmla="val 28801"/>
                <a:gd name="adj2" fmla="val 106875"/>
                <a:gd name="adj3" fmla="val 112801"/>
                <a:gd name="adj4" fmla="val 13968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RPV model</a:t>
              </a:r>
              <a:endParaRPr lang="ru-RU" sz="1400" b="1"/>
            </a:p>
          </p:txBody>
        </p:sp>
        <p:sp>
          <p:nvSpPr>
            <p:cNvPr id="274455" name="AutoShape 23"/>
            <p:cNvSpPr>
              <a:spLocks/>
            </p:cNvSpPr>
            <p:nvPr/>
          </p:nvSpPr>
          <p:spPr bwMode="auto">
            <a:xfrm>
              <a:off x="998" y="2682"/>
              <a:ext cx="735" cy="227"/>
            </a:xfrm>
            <a:prstGeom prst="borderCallout1">
              <a:avLst>
                <a:gd name="adj1" fmla="val 31718"/>
                <a:gd name="adj2" fmla="val 106532"/>
                <a:gd name="adj3" fmla="val -92069"/>
                <a:gd name="adj4" fmla="val 213060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en-US" sz="1400" b="1"/>
                <a:t>Corium pool</a:t>
              </a:r>
              <a:endParaRPr lang="ru-RU" sz="1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D4A-E11D-4EED-9D8E-9314495F5DD7}" type="slidenum">
              <a:rPr lang="ru-RU"/>
              <a:pPr/>
              <a:t>23</a:t>
            </a:fld>
            <a:endParaRPr lang="ru-RU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84263"/>
          </a:xfrm>
        </p:spPr>
        <p:txBody>
          <a:bodyPr/>
          <a:lstStyle/>
          <a:p>
            <a:pPr algn="ctr"/>
            <a:r>
              <a:rPr lang="en-US" sz="2800" b="1"/>
              <a:t>Summary</a:t>
            </a:r>
            <a:endParaRPr lang="ru-RU" sz="2800" b="1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38163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Main results of large scale tests are:</a:t>
            </a:r>
          </a:p>
          <a:p>
            <a:pPr>
              <a:lnSpc>
                <a:spcPct val="80000"/>
              </a:lnSpc>
            </a:pPr>
            <a:r>
              <a:rPr lang="en-US" sz="2200"/>
              <a:t>Corium component heat-up mode in electric melting furnace has been specified during the performed large scale tests.</a:t>
            </a:r>
          </a:p>
          <a:p>
            <a:pPr>
              <a:lnSpc>
                <a:spcPct val="80000"/>
              </a:lnSpc>
            </a:pPr>
            <a:r>
              <a:rPr lang="en-US" sz="2200"/>
              <a:t>Condition of the 2</a:t>
            </a:r>
            <a:r>
              <a:rPr lang="en-US" sz="2200" baseline="30000"/>
              <a:t>nd</a:t>
            </a:r>
            <a:r>
              <a:rPr lang="en-US" sz="2200"/>
              <a:t> and 3</a:t>
            </a:r>
            <a:r>
              <a:rPr lang="en-US" sz="2200" baseline="30000"/>
              <a:t>rd</a:t>
            </a:r>
            <a:r>
              <a:rPr lang="en-US" sz="2200"/>
              <a:t> integral tests have been developed considering the defects observed in the performed tests.</a:t>
            </a:r>
          </a:p>
          <a:p>
            <a:pPr>
              <a:lnSpc>
                <a:spcPct val="80000"/>
              </a:lnSpc>
            </a:pPr>
            <a:r>
              <a:rPr lang="en-US" sz="2200"/>
              <a:t>Two different ways of stainless steel addition in the debris bed have been proposed.</a:t>
            </a:r>
          </a:p>
          <a:p>
            <a:pPr>
              <a:lnSpc>
                <a:spcPct val="80000"/>
              </a:lnSpc>
            </a:pPr>
            <a:r>
              <a:rPr lang="en-US" sz="2200"/>
              <a:t>Protective coating has been resisted against corium attack both in the melting crucible and in the RPV model.</a:t>
            </a:r>
          </a:p>
          <a:p>
            <a:pPr>
              <a:lnSpc>
                <a:spcPct val="80000"/>
              </a:lnSpc>
            </a:pPr>
            <a:r>
              <a:rPr lang="en-US" sz="2200"/>
              <a:t>Post – test research of corium composition is under way. Results will be placed in CEG web-site.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F82E-2A75-4205-8DA6-B30752A7A569}" type="slidenum">
              <a:rPr lang="ru-RU"/>
              <a:pPr/>
              <a:t>3</a:t>
            </a:fld>
            <a:endParaRPr 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algn="ctr"/>
            <a:r>
              <a:rPr lang="en-US" sz="3200" b="1"/>
              <a:t>Introduction</a:t>
            </a:r>
            <a:endParaRPr lang="ru-RU" sz="3200" b="1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926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>
                <a:solidFill>
                  <a:schemeClr val="hlink"/>
                </a:solidFill>
              </a:rPr>
              <a:t>Project K-1265 has been started from May 1, 2006. It is 14</a:t>
            </a:r>
            <a:r>
              <a:rPr lang="en-US" sz="2400" baseline="30000">
                <a:solidFill>
                  <a:schemeClr val="hlink"/>
                </a:solidFill>
              </a:rPr>
              <a:t>th</a:t>
            </a:r>
            <a:r>
              <a:rPr lang="en-US" sz="2400">
                <a:solidFill>
                  <a:schemeClr val="hlink"/>
                </a:solidFill>
              </a:rPr>
              <a:t> quarter of Project performance. Planned date of project finishing is October 31, 2009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/>
              <a:t>Technical report on 3 years of Project performance is available in CEG-SAM web-site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/>
              <a:t>Operations are fulfilled according to the Work Plan.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>
                <a:solidFill>
                  <a:schemeClr val="hlink"/>
                </a:solidFill>
              </a:rPr>
              <a:t>Ongoing tasks are: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/>
              <a:t>Large scale tests for research of corium pool behavior during IVR with imitation of decay heat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/>
              <a:t>Post-test analysis after INVECOR experiments.</a:t>
            </a:r>
            <a:endParaRPr 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A0EAB-5AFB-4A2C-8738-2B2B9CC823A6}" type="slidenum">
              <a:rPr lang="ru-RU"/>
              <a:pPr/>
              <a:t>4</a:t>
            </a:fld>
            <a:endParaRPr lang="ru-RU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algn="ctr"/>
            <a:r>
              <a:rPr lang="en-US" sz="2800" b="1"/>
              <a:t>Corium melt preparation</a:t>
            </a:r>
            <a:endParaRPr lang="ru-RU" sz="2800" b="1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6200775"/>
            <a:ext cx="4038600" cy="360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600"/>
              <a:t>Electric melting furnace (EMF)</a:t>
            </a:r>
          </a:p>
        </p:txBody>
      </p:sp>
      <p:pic>
        <p:nvPicPr>
          <p:cNvPr id="320516" name="cartoon4_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412875"/>
            <a:ext cx="4038600" cy="28844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18" name="Picture 6" descr="Печка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3" r="26511"/>
          <a:stretch>
            <a:fillRect/>
          </a:stretch>
        </p:blipFill>
        <p:spPr bwMode="auto">
          <a:xfrm>
            <a:off x="4787900" y="1233488"/>
            <a:ext cx="3159125" cy="48545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719138" y="4581525"/>
            <a:ext cx="30241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Scenario of corium melt discharging</a:t>
            </a:r>
            <a:endParaRPr lang="ru-RU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20" name="AutoShape 8"/>
          <p:cNvSpPr>
            <a:spLocks/>
          </p:cNvSpPr>
          <p:nvPr/>
        </p:nvSpPr>
        <p:spPr bwMode="auto">
          <a:xfrm>
            <a:off x="7272338" y="981075"/>
            <a:ext cx="914400" cy="395288"/>
          </a:xfrm>
          <a:prstGeom prst="borderCallout1">
            <a:avLst>
              <a:gd name="adj1" fmla="val 28917"/>
              <a:gd name="adj2" fmla="val -8333"/>
              <a:gd name="adj3" fmla="val 145782"/>
              <a:gd name="adj4" fmla="val -90625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Pyrometer</a:t>
            </a:r>
            <a:endParaRPr lang="ru-RU" sz="1400"/>
          </a:p>
        </p:txBody>
      </p:sp>
      <p:sp>
        <p:nvSpPr>
          <p:cNvPr id="320521" name="AutoShape 9"/>
          <p:cNvSpPr>
            <a:spLocks/>
          </p:cNvSpPr>
          <p:nvPr/>
        </p:nvSpPr>
        <p:spPr bwMode="auto">
          <a:xfrm>
            <a:off x="7667625" y="1665288"/>
            <a:ext cx="914400" cy="468312"/>
          </a:xfrm>
          <a:prstGeom prst="borderCallout1">
            <a:avLst>
              <a:gd name="adj1" fmla="val 24407"/>
              <a:gd name="adj2" fmla="val -8333"/>
              <a:gd name="adj3" fmla="val 123051"/>
              <a:gd name="adj4" fmla="val -90625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Heat exchanger</a:t>
            </a:r>
            <a:endParaRPr lang="ru-RU" sz="1400"/>
          </a:p>
        </p:txBody>
      </p:sp>
      <p:sp>
        <p:nvSpPr>
          <p:cNvPr id="320522" name="AutoShape 10"/>
          <p:cNvSpPr>
            <a:spLocks/>
          </p:cNvSpPr>
          <p:nvPr/>
        </p:nvSpPr>
        <p:spPr bwMode="auto">
          <a:xfrm>
            <a:off x="7993063" y="2276475"/>
            <a:ext cx="935037" cy="682625"/>
          </a:xfrm>
          <a:prstGeom prst="borderCallout1">
            <a:avLst>
              <a:gd name="adj1" fmla="val 16745"/>
              <a:gd name="adj2" fmla="val -8148"/>
              <a:gd name="adj3" fmla="val 95116"/>
              <a:gd name="adj4" fmla="val -88625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Water cooled housing</a:t>
            </a:r>
            <a:endParaRPr lang="ru-RU" sz="1400"/>
          </a:p>
        </p:txBody>
      </p:sp>
      <p:sp>
        <p:nvSpPr>
          <p:cNvPr id="320523" name="AutoShape 11"/>
          <p:cNvSpPr>
            <a:spLocks/>
          </p:cNvSpPr>
          <p:nvPr/>
        </p:nvSpPr>
        <p:spPr bwMode="auto">
          <a:xfrm>
            <a:off x="7775575" y="3176588"/>
            <a:ext cx="914400" cy="609600"/>
          </a:xfrm>
          <a:prstGeom prst="borderCallout1">
            <a:avLst>
              <a:gd name="adj1" fmla="val 18750"/>
              <a:gd name="adj2" fmla="val -8333"/>
              <a:gd name="adj3" fmla="val 124218"/>
              <a:gd name="adj4" fmla="val -118056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Graphite crucible</a:t>
            </a:r>
            <a:endParaRPr lang="ru-RU" sz="1400"/>
          </a:p>
        </p:txBody>
      </p:sp>
      <p:sp>
        <p:nvSpPr>
          <p:cNvPr id="320524" name="AutoShape 12"/>
          <p:cNvSpPr>
            <a:spLocks/>
          </p:cNvSpPr>
          <p:nvPr/>
        </p:nvSpPr>
        <p:spPr bwMode="auto">
          <a:xfrm>
            <a:off x="7740650" y="4041775"/>
            <a:ext cx="914400" cy="287338"/>
          </a:xfrm>
          <a:prstGeom prst="borderCallout1">
            <a:avLst>
              <a:gd name="adj1" fmla="val 39778"/>
              <a:gd name="adj2" fmla="val -8333"/>
              <a:gd name="adj3" fmla="val 200551"/>
              <a:gd name="adj4" fmla="val -90625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Inductor</a:t>
            </a:r>
            <a:endParaRPr lang="ru-RU" sz="1400"/>
          </a:p>
        </p:txBody>
      </p:sp>
      <p:sp>
        <p:nvSpPr>
          <p:cNvPr id="320525" name="AutoShape 13"/>
          <p:cNvSpPr>
            <a:spLocks/>
          </p:cNvSpPr>
          <p:nvPr/>
        </p:nvSpPr>
        <p:spPr bwMode="auto">
          <a:xfrm>
            <a:off x="8032750" y="4889500"/>
            <a:ext cx="865188" cy="720725"/>
          </a:xfrm>
          <a:prstGeom prst="borderCallout1">
            <a:avLst>
              <a:gd name="adj1" fmla="val 15861"/>
              <a:gd name="adj2" fmla="val -8806"/>
              <a:gd name="adj3" fmla="val 59472"/>
              <a:gd name="adj4" fmla="val -77431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Device for plug splitting</a:t>
            </a:r>
            <a:endParaRPr lang="ru-RU" sz="1400"/>
          </a:p>
        </p:txBody>
      </p:sp>
      <p:sp>
        <p:nvSpPr>
          <p:cNvPr id="320526" name="AutoShape 14"/>
          <p:cNvSpPr>
            <a:spLocks/>
          </p:cNvSpPr>
          <p:nvPr/>
        </p:nvSpPr>
        <p:spPr bwMode="auto">
          <a:xfrm>
            <a:off x="4441825" y="3789363"/>
            <a:ext cx="914400" cy="609600"/>
          </a:xfrm>
          <a:prstGeom prst="borderCallout1">
            <a:avLst>
              <a:gd name="adj1" fmla="val 18750"/>
              <a:gd name="adj2" fmla="val 108333"/>
              <a:gd name="adj3" fmla="val 106250"/>
              <a:gd name="adj4" fmla="val 171704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Thermal insulation</a:t>
            </a:r>
            <a:endParaRPr lang="ru-RU" sz="1400"/>
          </a:p>
        </p:txBody>
      </p:sp>
      <p:sp>
        <p:nvSpPr>
          <p:cNvPr id="320527" name="AutoShape 15"/>
          <p:cNvSpPr>
            <a:spLocks/>
          </p:cNvSpPr>
          <p:nvPr/>
        </p:nvSpPr>
        <p:spPr bwMode="auto">
          <a:xfrm>
            <a:off x="4211638" y="4941888"/>
            <a:ext cx="914400" cy="755650"/>
          </a:xfrm>
          <a:prstGeom prst="borderCallout1">
            <a:avLst>
              <a:gd name="adj1" fmla="val 15125"/>
              <a:gd name="adj2" fmla="val 108333"/>
              <a:gd name="adj3" fmla="val 18907"/>
              <a:gd name="adj4" fmla="val 215106"/>
            </a:avLst>
          </a:prstGeom>
          <a:solidFill>
            <a:srgbClr val="33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/>
          <a:lstStyle/>
          <a:p>
            <a:pPr algn="ctr"/>
            <a:r>
              <a:rPr lang="en-US" sz="1400"/>
              <a:t>Bottom supporting sleeve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0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0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5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05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E71A-267D-43DE-931B-77D93C751F02}" type="slidenum">
              <a:rPr lang="ru-RU"/>
              <a:pPr/>
              <a:t>5</a:t>
            </a:fld>
            <a:endParaRPr lang="ru-RU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512763"/>
            <a:ext cx="8532812" cy="828675"/>
          </a:xfrm>
        </p:spPr>
        <p:txBody>
          <a:bodyPr/>
          <a:lstStyle/>
          <a:p>
            <a:pPr algn="ctr"/>
            <a:r>
              <a:rPr lang="en-US" sz="3200" b="1"/>
              <a:t>Preparation of EMF for test</a:t>
            </a:r>
            <a:endParaRPr lang="ru-RU" sz="3200" b="1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97538"/>
            <a:ext cx="3708400" cy="4683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For protective coating application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4895850" y="5697538"/>
            <a:ext cx="3708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For corium components melting</a:t>
            </a:r>
          </a:p>
        </p:txBody>
      </p:sp>
      <p:pic>
        <p:nvPicPr>
          <p:cNvPr id="322565" name="Picture 5" descr="Изображение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268788" cy="35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6" name="Picture 6" descr="Изображение 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916113"/>
            <a:ext cx="366077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8C81-8388-4D06-96EC-DD3FA91C0DB6}" type="slidenum">
              <a:rPr lang="ru-RU"/>
              <a:pPr/>
              <a:t>6</a:t>
            </a:fld>
            <a:endParaRPr lang="ru-RU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1325"/>
            <a:ext cx="8496300" cy="792163"/>
          </a:xfrm>
        </p:spPr>
        <p:txBody>
          <a:bodyPr/>
          <a:lstStyle/>
          <a:p>
            <a:pPr algn="ctr"/>
            <a:r>
              <a:rPr lang="en-US" sz="3000" b="1"/>
              <a:t>Preparation of test section (1)</a:t>
            </a:r>
            <a:endParaRPr lang="ru-RU" sz="3000" b="1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6092825"/>
            <a:ext cx="6804025" cy="4667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/>
              <a:t>Test section in the pressure vessel of LAVA-B facility</a:t>
            </a:r>
            <a:endParaRPr lang="ru-RU" sz="2000"/>
          </a:p>
        </p:txBody>
      </p:sp>
      <p:pic>
        <p:nvPicPr>
          <p:cNvPr id="324616" name="Picture 8" descr="21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04925"/>
            <a:ext cx="6402387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3D45-2E5F-40EA-A969-E4FDF887F36D}" type="slidenum">
              <a:rPr lang="ru-RU"/>
              <a:pPr/>
              <a:t>7</a:t>
            </a:fld>
            <a:endParaRPr lang="ru-RU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/>
              <a:t>Preparation of experimental section (2)</a:t>
            </a:r>
            <a:endParaRPr lang="ru-RU" sz="3000" b="1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913438"/>
            <a:ext cx="8229600" cy="50323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Thermocouples location in RPV model</a:t>
            </a:r>
            <a:endParaRPr lang="ru-RU" sz="2000"/>
          </a:p>
        </p:txBody>
      </p:sp>
      <p:pic>
        <p:nvPicPr>
          <p:cNvPr id="353284" name="Picture 4" descr="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04925"/>
            <a:ext cx="65532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A4FF-00EC-4F48-B45F-3C9063D7A9B6}" type="slidenum">
              <a:rPr lang="ru-RU"/>
              <a:pPr/>
              <a:t>8</a:t>
            </a:fld>
            <a:endParaRPr lang="ru-RU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pPr algn="ctr"/>
            <a:r>
              <a:rPr lang="en-US" sz="3000" b="1"/>
              <a:t>Preparation of experimental section (3)</a:t>
            </a:r>
            <a:endParaRPr lang="ru-RU" sz="3000" b="1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08613"/>
            <a:ext cx="2493963" cy="4333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/>
              <a:t>Test section top view</a:t>
            </a:r>
            <a:endParaRPr lang="ru-RU" sz="1800"/>
          </a:p>
        </p:txBody>
      </p:sp>
      <p:pic>
        <p:nvPicPr>
          <p:cNvPr id="348164" name="Picture 4" descr="п 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60575"/>
            <a:ext cx="3656013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65" name="Picture 5" descr="п 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665288"/>
            <a:ext cx="5121275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4176713" y="5697538"/>
            <a:ext cx="44735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Test section in LAVA-B facility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C20C-E519-4031-AA61-A4F0DFBE61D0}" type="slidenum">
              <a:rPr lang="ru-RU"/>
              <a:pPr/>
              <a:t>9</a:t>
            </a:fld>
            <a:endParaRPr lang="ru-RU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/>
              <a:t>Preparation of experimental section (4)</a:t>
            </a:r>
            <a:endParaRPr lang="ru-RU" sz="3000" b="1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425" y="5373688"/>
            <a:ext cx="6372225" cy="4302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/>
              <a:t>Coaxial plasmatrons before test</a:t>
            </a:r>
            <a:endParaRPr lang="ru-RU" sz="2000"/>
          </a:p>
        </p:txBody>
      </p:sp>
      <p:pic>
        <p:nvPicPr>
          <p:cNvPr id="349188" name="Picture 4" descr="п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6263"/>
            <a:ext cx="6096000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4208</TotalTime>
  <Words>776</Words>
  <Application>Microsoft Office PowerPoint</Application>
  <PresentationFormat>Bildschirmpräsentation (4:3)</PresentationFormat>
  <Paragraphs>137</Paragraphs>
  <Slides>23</Slides>
  <Notes>10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Tahoma</vt:lpstr>
      <vt:lpstr>Wingdings</vt:lpstr>
      <vt:lpstr>MS PGothic</vt:lpstr>
      <vt:lpstr>Symbol</vt:lpstr>
      <vt:lpstr>Океан</vt:lpstr>
      <vt:lpstr>Документ Microsoft Office Visio</vt:lpstr>
      <vt:lpstr>ISTC project K-1265: Experimental study of core melt in-vessel retention  IN-VEssel COrium Retention (INVECOR)  </vt:lpstr>
      <vt:lpstr>Presentation contents</vt:lpstr>
      <vt:lpstr>Introduction</vt:lpstr>
      <vt:lpstr>Corium melt preparation</vt:lpstr>
      <vt:lpstr>Preparation of EMF for test</vt:lpstr>
      <vt:lpstr>Preparation of test section (1)</vt:lpstr>
      <vt:lpstr>Preparation of experimental section (2)</vt:lpstr>
      <vt:lpstr>Preparation of experimental section (3)</vt:lpstr>
      <vt:lpstr>Preparation of experimental section (4)</vt:lpstr>
      <vt:lpstr>First calibration test (1)</vt:lpstr>
      <vt:lpstr>First calibration test (2)</vt:lpstr>
      <vt:lpstr>First calibration test (3)</vt:lpstr>
      <vt:lpstr>Second calibration test (1)</vt:lpstr>
      <vt:lpstr>Second calibration test (2)</vt:lpstr>
      <vt:lpstr>First integral test (1)</vt:lpstr>
      <vt:lpstr>First integral test (2)</vt:lpstr>
      <vt:lpstr>First integral test (3)</vt:lpstr>
      <vt:lpstr>First integral test (4)</vt:lpstr>
      <vt:lpstr>First integral test (5)</vt:lpstr>
      <vt:lpstr>Condition for 2nd integral test (1)</vt:lpstr>
      <vt:lpstr>Condition for 2nd integral test (1)</vt:lpstr>
      <vt:lpstr>Condition for 3rd integral test (for discussion)</vt:lpstr>
      <vt:lpstr>Summary</vt:lpstr>
    </vt:vector>
  </TitlesOfParts>
  <Company>IAE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ISTC project proposal: Real corium experimental research (RECOREX)</dc:title>
  <dc:creator>ЖДАНОВ В.С.</dc:creator>
  <cp:lastModifiedBy>Peters, Ursula</cp:lastModifiedBy>
  <cp:revision>305</cp:revision>
  <dcterms:created xsi:type="dcterms:W3CDTF">2004-11-09T04:09:17Z</dcterms:created>
  <dcterms:modified xsi:type="dcterms:W3CDTF">2012-10-11T17:38:07Z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Status report: Experimental study of core melt in-vessel retention (INVECOR)</vt:lpwstr>
  </property>
</Properties>
</file>