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330" r:id="rId3"/>
    <p:sldId id="269" r:id="rId4"/>
    <p:sldId id="365" r:id="rId5"/>
    <p:sldId id="366" r:id="rId6"/>
    <p:sldId id="364" r:id="rId7"/>
    <p:sldId id="368" r:id="rId8"/>
    <p:sldId id="329" r:id="rId9"/>
  </p:sldIdLst>
  <p:sldSz cx="9144000" cy="6858000" type="screen4x3"/>
  <p:notesSz cx="9928225" cy="66690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FF0000"/>
    <a:srgbClr val="FFCC99"/>
    <a:srgbClr val="990000"/>
    <a:srgbClr val="0000FF"/>
    <a:srgbClr val="FFCCFF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9" autoAdjust="0"/>
    <p:restoredTop sz="99228" autoAdjust="0"/>
  </p:normalViewPr>
  <p:slideViewPr>
    <p:cSldViewPr snapToGrid="0">
      <p:cViewPr>
        <p:scale>
          <a:sx n="95" d="100"/>
          <a:sy n="95" d="100"/>
        </p:scale>
        <p:origin x="-1306" y="-29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90" y="-114"/>
      </p:cViewPr>
      <p:guideLst>
        <p:guide orient="horz" pos="210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688" y="0"/>
            <a:ext cx="4300537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43650"/>
            <a:ext cx="430053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688" y="6343650"/>
            <a:ext cx="43005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fld id="{DFC50B20-710D-470F-9E13-11ECFBAC3A6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561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7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3298825" y="501650"/>
            <a:ext cx="3332163" cy="24987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3775" y="3167063"/>
            <a:ext cx="7940675" cy="30003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305175" y="519113"/>
            <a:ext cx="3328988" cy="24971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171825"/>
            <a:ext cx="7280275" cy="30146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305175" y="519113"/>
            <a:ext cx="3328988" cy="24971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171825"/>
            <a:ext cx="7280275" cy="30146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305175" y="519113"/>
            <a:ext cx="3328988" cy="24971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171825"/>
            <a:ext cx="7280275" cy="30146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305175" y="519113"/>
            <a:ext cx="3328988" cy="24971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171825"/>
            <a:ext cx="7280275" cy="30146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305175" y="519113"/>
            <a:ext cx="3328988" cy="24971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171825"/>
            <a:ext cx="7280275" cy="30146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305175" y="519113"/>
            <a:ext cx="3328988" cy="24971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171825"/>
            <a:ext cx="7280275" cy="30146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3305175" y="519113"/>
            <a:ext cx="3328988" cy="24971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3975" y="3171825"/>
            <a:ext cx="7280275" cy="30146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DF06BC-0FDE-4AE0-B7B8-5BAF334AEE6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734110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10E348-3F9F-46F4-A9E4-311CB67F421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071389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5A3259-FD12-4B16-8716-7A684746EAC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0809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9B0DE9-9AB7-4029-8E8B-16E37AF71E7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534509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6A4EA6-D901-4372-B5E5-1FE3B60BE40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28441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2C2F06-4D4E-4516-8880-E6B2FDCCC5D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807212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227DD3-7B05-4B54-ABFE-33C99BC038C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57868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E68C71-9425-4E97-B1B7-2D7B6908A56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716442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268CB-8503-452A-9777-9BCC35F59D8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211198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22E50E-98E7-474D-A153-DA97D966DEA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079317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4D0FBD-B7CB-4697-9E43-250BE52DEB2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66697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>
                <a:solidFill>
                  <a:srgbClr val="000066"/>
                </a:solidFill>
              </a:defRPr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0">
                <a:solidFill>
                  <a:srgbClr val="000099"/>
                </a:solidFill>
              </a:defRPr>
            </a:lvl1pPr>
          </a:lstStyle>
          <a:p>
            <a:fld id="{EEA25E98-E848-434D-901F-6B7A016801DC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96063" y="6259513"/>
            <a:ext cx="1560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defTabSz="762000"/>
            <a:r>
              <a:rPr lang="en-US" sz="1400">
                <a:solidFill>
                  <a:srgbClr val="000099"/>
                </a:solidFill>
              </a:rPr>
              <a:t>St-Petersburg, Russia</a:t>
            </a:r>
            <a:br>
              <a:rPr lang="en-US" sz="1400">
                <a:solidFill>
                  <a:srgbClr val="000099"/>
                </a:solidFill>
              </a:rPr>
            </a:br>
            <a:r>
              <a:rPr lang="en-US" sz="1400">
                <a:solidFill>
                  <a:srgbClr val="000099"/>
                </a:solidFill>
              </a:rPr>
              <a:t>July 10, 2008</a:t>
            </a:r>
            <a:endParaRPr lang="en-GB" sz="1400">
              <a:solidFill>
                <a:srgbClr val="0000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>
            <a:picLocks noGrp="1"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463" y="1589088"/>
            <a:ext cx="8562975" cy="16002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>
                <a:effectLst/>
              </a:rPr>
              <a:t>Proposals on the ZrO</a:t>
            </a:r>
            <a:r>
              <a:rPr lang="en-US" baseline="-25000">
                <a:effectLst/>
              </a:rPr>
              <a:t>2</a:t>
            </a:r>
            <a:r>
              <a:rPr lang="en-US">
                <a:effectLst/>
                <a:cs typeface="Arial" pitchFamily="34" charset="0"/>
              </a:rPr>
              <a:t>–</a:t>
            </a:r>
            <a:r>
              <a:rPr lang="en-US">
                <a:effectLst/>
              </a:rPr>
              <a:t>FeO</a:t>
            </a:r>
            <a:r>
              <a:rPr lang="en-US" baseline="-25000">
                <a:effectLst/>
              </a:rPr>
              <a:t>y</a:t>
            </a:r>
            <a:r>
              <a:rPr lang="en-US">
                <a:effectLst/>
              </a:rPr>
              <a:t> system study</a:t>
            </a:r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860925" y="0"/>
            <a:ext cx="4035425" cy="939800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ISTC</a:t>
              </a:r>
              <a:r>
                <a:rPr lang="en-GB" sz="1800"/>
                <a:t> </a:t>
              </a:r>
              <a:r>
                <a:rPr lang="en-US" sz="1800"/>
                <a:t>PRECOS</a:t>
              </a:r>
              <a:r>
                <a:rPr lang="en-GB" sz="1800"/>
                <a:t> Project</a:t>
              </a:r>
              <a:endParaRPr lang="en-US" sz="1800"/>
            </a:p>
            <a:p>
              <a:r>
                <a:rPr lang="en-US" sz="1800"/>
                <a:t>#3813</a:t>
              </a:r>
              <a:endParaRPr lang="en-GB" sz="1800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0"/>
            <a:ext cx="4498975" cy="914400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179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1195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000"/>
              <a:t>Presented by Oksana </a:t>
            </a:r>
            <a:r>
              <a:rPr lang="en-US" sz="2000">
                <a:solidFill>
                  <a:srgbClr val="000000"/>
                </a:solidFill>
              </a:rPr>
              <a:t>Almjasheva</a:t>
            </a:r>
            <a:endParaRPr lang="en-GB" sz="2000">
              <a:latin typeface="Arial Unicode MS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rial Unicode MS" pitchFamily="34" charset="-128"/>
              </a:rPr>
              <a:t>1</a:t>
            </a:r>
            <a:r>
              <a:rPr lang="en-US" sz="2000" baseline="30000">
                <a:latin typeface="Arial Unicode MS" pitchFamily="34" charset="-128"/>
              </a:rPr>
              <a:t>st</a:t>
            </a:r>
            <a:r>
              <a:rPr lang="en-US" sz="2000">
                <a:latin typeface="Arial Unicode MS" pitchFamily="34" charset="-128"/>
              </a:rPr>
              <a:t>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PRECOS</a:t>
            </a:r>
            <a:r>
              <a:rPr lang="en-US" sz="2000">
                <a:latin typeface="Arial Unicode MS" pitchFamily="34" charset="-128"/>
              </a:rPr>
              <a:t> </a:t>
            </a:r>
            <a:r>
              <a:rPr lang="en-GB" sz="2000">
                <a:latin typeface="Arial Unicode MS" pitchFamily="34" charset="-128"/>
              </a:rPr>
              <a:t>Meeting</a:t>
            </a:r>
          </a:p>
        </p:txBody>
      </p:sp>
      <p:grpSp>
        <p:nvGrpSpPr>
          <p:cNvPr id="434176" name="Group 1024"/>
          <p:cNvGrpSpPr>
            <a:grpSpLocks/>
          </p:cNvGrpSpPr>
          <p:nvPr/>
        </p:nvGrpSpPr>
        <p:grpSpPr bwMode="auto">
          <a:xfrm>
            <a:off x="5084763" y="4003675"/>
            <a:ext cx="1330325" cy="774700"/>
            <a:chOff x="2308" y="2503"/>
            <a:chExt cx="838" cy="488"/>
          </a:xfrm>
        </p:grpSpPr>
        <p:sp>
          <p:nvSpPr>
            <p:cNvPr id="434177" name="Text Box 1025"/>
            <p:cNvSpPr txBox="1">
              <a:spLocks noChangeArrowheads="1"/>
            </p:cNvSpPr>
            <p:nvPr/>
          </p:nvSpPr>
          <p:spPr bwMode="auto">
            <a:xfrm>
              <a:off x="2308" y="2778"/>
              <a:ext cx="83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eaLnBrk="1" hangingPunct="1">
                <a:lnSpc>
                  <a:spcPct val="80000"/>
                </a:lnSpc>
              </a:pPr>
              <a:r>
                <a:rPr lang="en-US" sz="1600">
                  <a:latin typeface="Arial Unicode MS" pitchFamily="34" charset="-128"/>
                </a:rPr>
                <a:t>ISC</a:t>
              </a:r>
              <a:r>
                <a:rPr lang="ru-RU" sz="1600">
                  <a:latin typeface="Arial Unicode MS" pitchFamily="34" charset="-128"/>
                </a:rPr>
                <a:t> </a:t>
              </a:r>
              <a:r>
                <a:rPr lang="en-US" sz="1600">
                  <a:latin typeface="Arial Unicode MS" pitchFamily="34" charset="-128"/>
                </a:rPr>
                <a:t>RAS</a:t>
              </a:r>
              <a:endParaRPr lang="ru-RU" sz="1600">
                <a:latin typeface="Arial Unicode MS" pitchFamily="34" charset="-128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>
                  <a:latin typeface="Arial Unicode MS" pitchFamily="34" charset="-128"/>
                </a:rPr>
                <a:t>Saint</a:t>
              </a:r>
              <a:r>
                <a:rPr lang="ru-RU" sz="1200">
                  <a:latin typeface="Arial Unicode MS" pitchFamily="34" charset="-128"/>
                </a:rPr>
                <a:t>-</a:t>
              </a:r>
              <a:r>
                <a:rPr lang="en-US" sz="1200">
                  <a:latin typeface="Arial Unicode MS" pitchFamily="34" charset="-128"/>
                </a:rPr>
                <a:t>Petersburg</a:t>
              </a:r>
            </a:p>
          </p:txBody>
        </p:sp>
        <p:pic>
          <p:nvPicPr>
            <p:cNvPr id="434178" name="Picture 1026" descr="1"/>
            <p:cNvPicPr>
              <a:picLocks noChangeAspect="1" noChangeArrowheads="1"/>
            </p:cNvPicPr>
            <p:nvPr/>
          </p:nvPicPr>
          <p:blipFill>
            <a:blip r:embed="rId7" cstate="print">
              <a:lum bright="-36000" contrast="-46000"/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3" y="2503"/>
              <a:ext cx="438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97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3F465-8EEB-4F4F-9E70-1D259F80CEF3}" type="slidenum">
              <a:rPr lang="en-GB"/>
              <a:pPr/>
              <a:t>2</a:t>
            </a:fld>
            <a:endParaRPr lang="en-GB"/>
          </a:p>
        </p:txBody>
      </p:sp>
      <p:pic>
        <p:nvPicPr>
          <p:cNvPr id="395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244" name="Oval 948"/>
          <p:cNvSpPr>
            <a:spLocks noChangeArrowheads="1"/>
          </p:cNvSpPr>
          <p:nvPr/>
        </p:nvSpPr>
        <p:spPr bwMode="auto">
          <a:xfrm>
            <a:off x="290513" y="1657350"/>
            <a:ext cx="452437" cy="1173163"/>
          </a:xfrm>
          <a:prstGeom prst="ellipse">
            <a:avLst/>
          </a:prstGeom>
          <a:gradFill rotWithShape="1">
            <a:gsLst>
              <a:gs pos="0">
                <a:srgbClr val="990000">
                  <a:alpha val="0"/>
                </a:srgbClr>
              </a:gs>
              <a:gs pos="100000">
                <a:srgbClr val="990000">
                  <a:gamma/>
                  <a:shade val="46275"/>
                  <a:invGamma/>
                  <a:alpha val="28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99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9698" name="AutoShape 402"/>
          <p:cNvSpPr>
            <a:spLocks noChangeArrowheads="1"/>
          </p:cNvSpPr>
          <p:nvPr/>
        </p:nvSpPr>
        <p:spPr bwMode="auto">
          <a:xfrm>
            <a:off x="1731963" y="1289050"/>
            <a:ext cx="4454525" cy="3852863"/>
          </a:xfrm>
          <a:prstGeom prst="triangle">
            <a:avLst>
              <a:gd name="adj" fmla="val 50000"/>
            </a:avLst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" y="-57150"/>
            <a:ext cx="8982075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US">
                <a:effectLst/>
              </a:rPr>
              <a:t>Research objectives</a:t>
            </a:r>
            <a:endParaRPr lang="ru-RU">
              <a:effectLst/>
            </a:endParaRPr>
          </a:p>
        </p:txBody>
      </p:sp>
      <p:sp>
        <p:nvSpPr>
          <p:cNvPr id="439304" name="Rectangle 8"/>
          <p:cNvSpPr>
            <a:spLocks noChangeArrowheads="1"/>
          </p:cNvSpPr>
          <p:nvPr/>
        </p:nvSpPr>
        <p:spPr bwMode="auto">
          <a:xfrm>
            <a:off x="231775" y="769938"/>
            <a:ext cx="145415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ZrO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  <a:cs typeface="Arial" pitchFamily="34" charset="0"/>
              </a:rPr>
              <a:t>–</a:t>
            </a:r>
            <a:r>
              <a:rPr lang="en-US" sz="2000">
                <a:solidFill>
                  <a:srgbClr val="660033"/>
                </a:solidFill>
              </a:rPr>
              <a:t>FeO</a:t>
            </a:r>
            <a:r>
              <a:rPr lang="en-US" sz="2000" baseline="-25000">
                <a:solidFill>
                  <a:srgbClr val="660033"/>
                </a:solidFill>
              </a:rPr>
              <a:t>y</a:t>
            </a:r>
            <a:endParaRPr lang="ru-RU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2000" baseline="-25000">
              <a:solidFill>
                <a:srgbClr val="660033"/>
              </a:solidFill>
            </a:endParaRPr>
          </a:p>
        </p:txBody>
      </p:sp>
      <p:sp>
        <p:nvSpPr>
          <p:cNvPr id="439305" name="Text Box 9"/>
          <p:cNvSpPr txBox="1">
            <a:spLocks noChangeArrowheads="1"/>
          </p:cNvSpPr>
          <p:nvPr/>
        </p:nvSpPr>
        <p:spPr bwMode="auto">
          <a:xfrm>
            <a:off x="3533775" y="835025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ZrO</a:t>
            </a:r>
            <a:r>
              <a:rPr lang="en-US" baseline="-25000">
                <a:latin typeface="Arial" pitchFamily="34" charset="0"/>
              </a:rPr>
              <a:t>2</a:t>
            </a:r>
            <a:endParaRPr lang="ru-RU" baseline="-25000">
              <a:latin typeface="Arial" pitchFamily="34" charset="0"/>
            </a:endParaRPr>
          </a:p>
        </p:txBody>
      </p:sp>
      <p:sp>
        <p:nvSpPr>
          <p:cNvPr id="439572" name="Line 276"/>
          <p:cNvSpPr>
            <a:spLocks noChangeShapeType="1"/>
          </p:cNvSpPr>
          <p:nvPr/>
        </p:nvSpPr>
        <p:spPr bwMode="auto">
          <a:xfrm flipH="1" flipV="1">
            <a:off x="8096250" y="3476625"/>
            <a:ext cx="282575" cy="369888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73" name="Rectangle 277"/>
          <p:cNvSpPr>
            <a:spLocks noChangeAspect="1" noChangeArrowheads="1"/>
          </p:cNvSpPr>
          <p:nvPr/>
        </p:nvSpPr>
        <p:spPr bwMode="auto">
          <a:xfrm flipH="1">
            <a:off x="6767513" y="3287713"/>
            <a:ext cx="56356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Т</a:t>
            </a:r>
            <a:r>
              <a:rPr lang="en-US" sz="1400">
                <a:solidFill>
                  <a:srgbClr val="000000"/>
                </a:solidFill>
              </a:rPr>
              <a:t>, </a:t>
            </a:r>
            <a:r>
              <a:rPr lang="en-US" sz="140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en-US" sz="1400">
                <a:solidFill>
                  <a:srgbClr val="000000"/>
                </a:solidFill>
              </a:rPr>
              <a:t>C</a:t>
            </a:r>
            <a:endParaRPr lang="ru-RU" sz="1400"/>
          </a:p>
        </p:txBody>
      </p:sp>
      <p:sp>
        <p:nvSpPr>
          <p:cNvPr id="439574" name="Rectangle 278"/>
          <p:cNvSpPr>
            <a:spLocks noChangeAspect="1" noChangeArrowheads="1"/>
          </p:cNvSpPr>
          <p:nvPr/>
        </p:nvSpPr>
        <p:spPr bwMode="auto">
          <a:xfrm flipH="1">
            <a:off x="7548563" y="5413375"/>
            <a:ext cx="604837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mol </a:t>
            </a:r>
            <a:r>
              <a:rPr lang="ru-RU" sz="1000">
                <a:solidFill>
                  <a:srgbClr val="000000"/>
                </a:solidFill>
              </a:rPr>
              <a:t>%</a:t>
            </a:r>
            <a:endParaRPr lang="ru-RU" sz="1000"/>
          </a:p>
        </p:txBody>
      </p:sp>
      <p:sp>
        <p:nvSpPr>
          <p:cNvPr id="439575" name="Line 279"/>
          <p:cNvSpPr>
            <a:spLocks noChangeShapeType="1"/>
          </p:cNvSpPr>
          <p:nvPr/>
        </p:nvSpPr>
        <p:spPr bwMode="auto">
          <a:xfrm flipH="1" flipV="1">
            <a:off x="7515225" y="3559175"/>
            <a:ext cx="269875" cy="288925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76" name="Line 280"/>
          <p:cNvSpPr>
            <a:spLocks noChangeShapeType="1"/>
          </p:cNvSpPr>
          <p:nvPr/>
        </p:nvSpPr>
        <p:spPr bwMode="auto">
          <a:xfrm flipH="1" flipV="1">
            <a:off x="8232775" y="3608388"/>
            <a:ext cx="236538" cy="319087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77" name="Line 281"/>
          <p:cNvSpPr>
            <a:spLocks noChangeAspect="1" noChangeShapeType="1"/>
          </p:cNvSpPr>
          <p:nvPr/>
        </p:nvSpPr>
        <p:spPr bwMode="auto">
          <a:xfrm flipH="1">
            <a:off x="6953250" y="5280025"/>
            <a:ext cx="18065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78" name="Line 282"/>
          <p:cNvSpPr>
            <a:spLocks noChangeAspect="1" noChangeShapeType="1"/>
          </p:cNvSpPr>
          <p:nvPr/>
        </p:nvSpPr>
        <p:spPr bwMode="auto">
          <a:xfrm flipH="1" flipV="1">
            <a:off x="8218488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79" name="Line 283"/>
          <p:cNvSpPr>
            <a:spLocks noChangeAspect="1" noChangeShapeType="1"/>
          </p:cNvSpPr>
          <p:nvPr/>
        </p:nvSpPr>
        <p:spPr bwMode="auto">
          <a:xfrm flipH="1" flipV="1">
            <a:off x="7675563" y="5253038"/>
            <a:ext cx="1587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80" name="Line 284"/>
          <p:cNvSpPr>
            <a:spLocks noChangeAspect="1" noChangeShapeType="1"/>
          </p:cNvSpPr>
          <p:nvPr/>
        </p:nvSpPr>
        <p:spPr bwMode="auto">
          <a:xfrm flipH="1" flipV="1">
            <a:off x="7134225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81" name="Rectangle 285"/>
          <p:cNvSpPr>
            <a:spLocks noChangeAspect="1" noChangeArrowheads="1"/>
          </p:cNvSpPr>
          <p:nvPr/>
        </p:nvSpPr>
        <p:spPr bwMode="auto">
          <a:xfrm flipH="1">
            <a:off x="7935913" y="5286375"/>
            <a:ext cx="203200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60</a:t>
            </a:r>
            <a:endParaRPr lang="ru-RU" sz="1000"/>
          </a:p>
        </p:txBody>
      </p:sp>
      <p:sp>
        <p:nvSpPr>
          <p:cNvPr id="439582" name="Rectangle 286"/>
          <p:cNvSpPr>
            <a:spLocks noChangeAspect="1" noChangeArrowheads="1"/>
          </p:cNvSpPr>
          <p:nvPr/>
        </p:nvSpPr>
        <p:spPr bwMode="auto">
          <a:xfrm flipH="1">
            <a:off x="7572375" y="5286375"/>
            <a:ext cx="203200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40</a:t>
            </a:r>
            <a:endParaRPr lang="ru-RU" sz="1000"/>
          </a:p>
        </p:txBody>
      </p:sp>
      <p:sp>
        <p:nvSpPr>
          <p:cNvPr id="439583" name="Rectangle 287"/>
          <p:cNvSpPr>
            <a:spLocks noChangeAspect="1" noChangeArrowheads="1"/>
          </p:cNvSpPr>
          <p:nvPr/>
        </p:nvSpPr>
        <p:spPr bwMode="auto">
          <a:xfrm flipH="1">
            <a:off x="7216775" y="5286375"/>
            <a:ext cx="201613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20</a:t>
            </a:r>
            <a:endParaRPr lang="ru-RU" sz="1000"/>
          </a:p>
        </p:txBody>
      </p:sp>
      <p:sp>
        <p:nvSpPr>
          <p:cNvPr id="439584" name="Rectangle 288"/>
          <p:cNvSpPr>
            <a:spLocks noChangeAspect="1" noChangeArrowheads="1"/>
          </p:cNvSpPr>
          <p:nvPr/>
        </p:nvSpPr>
        <p:spPr bwMode="auto">
          <a:xfrm flipH="1">
            <a:off x="8569325" y="5297488"/>
            <a:ext cx="374650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FeO</a:t>
            </a:r>
            <a:r>
              <a:rPr lang="en-US" sz="1000" baseline="-25000">
                <a:solidFill>
                  <a:srgbClr val="000000"/>
                </a:solidFill>
              </a:rPr>
              <a:t>1.5</a:t>
            </a:r>
            <a:endParaRPr lang="ru-RU" sz="1000"/>
          </a:p>
        </p:txBody>
      </p:sp>
      <p:sp>
        <p:nvSpPr>
          <p:cNvPr id="439585" name="Line 289"/>
          <p:cNvSpPr>
            <a:spLocks noChangeAspect="1" noChangeShapeType="1"/>
          </p:cNvSpPr>
          <p:nvPr/>
        </p:nvSpPr>
        <p:spPr bwMode="auto">
          <a:xfrm>
            <a:off x="8758238" y="3484563"/>
            <a:ext cx="1587" cy="17954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86" name="Line 290"/>
          <p:cNvSpPr>
            <a:spLocks noChangeAspect="1" noChangeShapeType="1"/>
          </p:cNvSpPr>
          <p:nvPr/>
        </p:nvSpPr>
        <p:spPr bwMode="auto">
          <a:xfrm>
            <a:off x="6953250" y="5176838"/>
            <a:ext cx="11969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87" name="Line 291"/>
          <p:cNvSpPr>
            <a:spLocks noChangeAspect="1" noChangeShapeType="1"/>
          </p:cNvSpPr>
          <p:nvPr/>
        </p:nvSpPr>
        <p:spPr bwMode="auto">
          <a:xfrm>
            <a:off x="6953250" y="4738688"/>
            <a:ext cx="1714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88" name="Line 292"/>
          <p:cNvSpPr>
            <a:spLocks noChangeAspect="1" noChangeShapeType="1"/>
          </p:cNvSpPr>
          <p:nvPr/>
        </p:nvSpPr>
        <p:spPr bwMode="auto">
          <a:xfrm>
            <a:off x="6953250" y="4068763"/>
            <a:ext cx="1936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89" name="Line 293"/>
          <p:cNvSpPr>
            <a:spLocks noChangeAspect="1" noChangeShapeType="1"/>
          </p:cNvSpPr>
          <p:nvPr/>
        </p:nvSpPr>
        <p:spPr bwMode="auto">
          <a:xfrm>
            <a:off x="6953250" y="4024313"/>
            <a:ext cx="1174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0" name="Line 294"/>
          <p:cNvSpPr>
            <a:spLocks noChangeAspect="1" noChangeShapeType="1"/>
          </p:cNvSpPr>
          <p:nvPr/>
        </p:nvSpPr>
        <p:spPr bwMode="auto">
          <a:xfrm>
            <a:off x="6953250" y="3848100"/>
            <a:ext cx="698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1" name="Freeform 295"/>
          <p:cNvSpPr>
            <a:spLocks noChangeAspect="1"/>
          </p:cNvSpPr>
          <p:nvPr/>
        </p:nvSpPr>
        <p:spPr bwMode="auto">
          <a:xfrm flipH="1">
            <a:off x="6959600" y="3595688"/>
            <a:ext cx="60325" cy="252412"/>
          </a:xfrm>
          <a:custGeom>
            <a:avLst/>
            <a:gdLst>
              <a:gd name="T0" fmla="*/ 0 w 283"/>
              <a:gd name="T1" fmla="*/ 678 h 678"/>
              <a:gd name="T2" fmla="*/ 283 w 283"/>
              <a:gd name="T3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3" h="678">
                <a:moveTo>
                  <a:pt x="0" y="678"/>
                </a:moveTo>
                <a:cubicBezTo>
                  <a:pt x="93" y="297"/>
                  <a:pt x="283" y="0"/>
                  <a:pt x="283" y="0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2" name="Freeform 296"/>
          <p:cNvSpPr>
            <a:spLocks noChangeAspect="1"/>
          </p:cNvSpPr>
          <p:nvPr/>
        </p:nvSpPr>
        <p:spPr bwMode="auto">
          <a:xfrm>
            <a:off x="7102475" y="4067175"/>
            <a:ext cx="95250" cy="1109663"/>
          </a:xfrm>
          <a:custGeom>
            <a:avLst/>
            <a:gdLst>
              <a:gd name="T0" fmla="*/ 99 w 99"/>
              <a:gd name="T1" fmla="*/ 2940 h 2940"/>
              <a:gd name="T2" fmla="*/ 48 w 99"/>
              <a:gd name="T3" fmla="*/ 0 h 29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" h="2940">
                <a:moveTo>
                  <a:pt x="99" y="2940"/>
                </a:moveTo>
                <a:cubicBezTo>
                  <a:pt x="9" y="2187"/>
                  <a:pt x="0" y="1479"/>
                  <a:pt x="48" y="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3" name="Freeform 297"/>
          <p:cNvSpPr>
            <a:spLocks noChangeAspect="1"/>
          </p:cNvSpPr>
          <p:nvPr/>
        </p:nvSpPr>
        <p:spPr bwMode="auto">
          <a:xfrm>
            <a:off x="7019925" y="3848100"/>
            <a:ext cx="50800" cy="174625"/>
          </a:xfrm>
          <a:custGeom>
            <a:avLst/>
            <a:gdLst>
              <a:gd name="T0" fmla="*/ 0 w 53"/>
              <a:gd name="T1" fmla="*/ 0 h 404"/>
              <a:gd name="T2" fmla="*/ 53 w 53"/>
              <a:gd name="T3" fmla="*/ 404 h 4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3" h="404">
                <a:moveTo>
                  <a:pt x="0" y="0"/>
                </a:moveTo>
                <a:cubicBezTo>
                  <a:pt x="0" y="129"/>
                  <a:pt x="24" y="303"/>
                  <a:pt x="53" y="404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4" name="Line 298"/>
          <p:cNvSpPr>
            <a:spLocks noChangeShapeType="1"/>
          </p:cNvSpPr>
          <p:nvPr/>
        </p:nvSpPr>
        <p:spPr bwMode="auto">
          <a:xfrm>
            <a:off x="7070725" y="4022725"/>
            <a:ext cx="15875" cy="460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5" name="Line 299"/>
          <p:cNvSpPr>
            <a:spLocks noChangeAspect="1" noChangeShapeType="1"/>
          </p:cNvSpPr>
          <p:nvPr/>
        </p:nvSpPr>
        <p:spPr bwMode="auto">
          <a:xfrm>
            <a:off x="7612063" y="3990975"/>
            <a:ext cx="5429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6" name="Freeform 300"/>
          <p:cNvSpPr>
            <a:spLocks noChangeAspect="1"/>
          </p:cNvSpPr>
          <p:nvPr/>
        </p:nvSpPr>
        <p:spPr bwMode="auto">
          <a:xfrm>
            <a:off x="7197725" y="3990975"/>
            <a:ext cx="476250" cy="1185863"/>
          </a:xfrm>
          <a:custGeom>
            <a:avLst/>
            <a:gdLst>
              <a:gd name="T0" fmla="*/ 0 w 495"/>
              <a:gd name="T1" fmla="*/ 3180 h 3180"/>
              <a:gd name="T2" fmla="*/ 495 w 495"/>
              <a:gd name="T3" fmla="*/ 0 h 31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95" h="3180">
                <a:moveTo>
                  <a:pt x="0" y="3180"/>
                </a:moveTo>
                <a:cubicBezTo>
                  <a:pt x="225" y="2562"/>
                  <a:pt x="417" y="153"/>
                  <a:pt x="495" y="0"/>
                </a:cubicBezTo>
              </a:path>
            </a:pathLst>
          </a:custGeom>
          <a:noFill/>
          <a:ln w="19050" cap="flat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7" name="Freeform 301"/>
          <p:cNvSpPr>
            <a:spLocks noChangeAspect="1"/>
          </p:cNvSpPr>
          <p:nvPr/>
        </p:nvSpPr>
        <p:spPr bwMode="auto">
          <a:xfrm>
            <a:off x="7086600" y="3990975"/>
            <a:ext cx="525463" cy="77788"/>
          </a:xfrm>
          <a:custGeom>
            <a:avLst/>
            <a:gdLst>
              <a:gd name="T0" fmla="*/ 547 w 547"/>
              <a:gd name="T1" fmla="*/ 0 h 244"/>
              <a:gd name="T2" fmla="*/ 0 w 547"/>
              <a:gd name="T3" fmla="*/ 244 h 2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7" h="244">
                <a:moveTo>
                  <a:pt x="547" y="0"/>
                </a:moveTo>
                <a:cubicBezTo>
                  <a:pt x="326" y="101"/>
                  <a:pt x="0" y="244"/>
                  <a:pt x="0" y="244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8" name="Freeform 302"/>
          <p:cNvSpPr>
            <a:spLocks noChangeAspect="1"/>
          </p:cNvSpPr>
          <p:nvPr/>
        </p:nvSpPr>
        <p:spPr bwMode="auto">
          <a:xfrm>
            <a:off x="7146925" y="3992563"/>
            <a:ext cx="527050" cy="76200"/>
          </a:xfrm>
          <a:custGeom>
            <a:avLst/>
            <a:gdLst>
              <a:gd name="T0" fmla="*/ 548 w 548"/>
              <a:gd name="T1" fmla="*/ 0 h 245"/>
              <a:gd name="T2" fmla="*/ 0 w 548"/>
              <a:gd name="T3" fmla="*/ 245 h 2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8" h="245">
                <a:moveTo>
                  <a:pt x="548" y="0"/>
                </a:moveTo>
                <a:cubicBezTo>
                  <a:pt x="344" y="104"/>
                  <a:pt x="0" y="245"/>
                  <a:pt x="0" y="245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599" name="Line 303"/>
          <p:cNvSpPr>
            <a:spLocks noChangeAspect="1" noChangeShapeType="1"/>
          </p:cNvSpPr>
          <p:nvPr/>
        </p:nvSpPr>
        <p:spPr bwMode="auto">
          <a:xfrm flipV="1">
            <a:off x="8154988" y="3744913"/>
            <a:ext cx="0" cy="15335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0" name="Freeform 304"/>
          <p:cNvSpPr>
            <a:spLocks noChangeAspect="1"/>
          </p:cNvSpPr>
          <p:nvPr/>
        </p:nvSpPr>
        <p:spPr bwMode="auto">
          <a:xfrm>
            <a:off x="7612063" y="3744913"/>
            <a:ext cx="539750" cy="247650"/>
          </a:xfrm>
          <a:custGeom>
            <a:avLst/>
            <a:gdLst>
              <a:gd name="T0" fmla="*/ 683 w 683"/>
              <a:gd name="T1" fmla="*/ 0 h 534"/>
              <a:gd name="T2" fmla="*/ 0 w 683"/>
              <a:gd name="T3" fmla="*/ 534 h 53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83" h="534">
                <a:moveTo>
                  <a:pt x="683" y="0"/>
                </a:moveTo>
                <a:cubicBezTo>
                  <a:pt x="390" y="2"/>
                  <a:pt x="72" y="338"/>
                  <a:pt x="0" y="534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1" name="Freeform 305"/>
          <p:cNvSpPr>
            <a:spLocks noChangeAspect="1"/>
          </p:cNvSpPr>
          <p:nvPr/>
        </p:nvSpPr>
        <p:spPr bwMode="auto">
          <a:xfrm>
            <a:off x="8154988" y="3744913"/>
            <a:ext cx="176212" cy="195262"/>
          </a:xfrm>
          <a:custGeom>
            <a:avLst/>
            <a:gdLst>
              <a:gd name="T0" fmla="*/ 0 w 251"/>
              <a:gd name="T1" fmla="*/ 0 h 147"/>
              <a:gd name="T2" fmla="*/ 251 w 251"/>
              <a:gd name="T3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51" h="147">
                <a:moveTo>
                  <a:pt x="0" y="0"/>
                </a:moveTo>
                <a:cubicBezTo>
                  <a:pt x="65" y="55"/>
                  <a:pt x="99" y="99"/>
                  <a:pt x="251" y="147"/>
                </a:cubicBezTo>
              </a:path>
            </a:pathLst>
          </a:custGeom>
          <a:noFill/>
          <a:ln w="1905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2" name="Freeform 306"/>
          <p:cNvSpPr>
            <a:spLocks noChangeAspect="1"/>
          </p:cNvSpPr>
          <p:nvPr/>
        </p:nvSpPr>
        <p:spPr bwMode="auto">
          <a:xfrm>
            <a:off x="8156575" y="3940175"/>
            <a:ext cx="176213" cy="1128713"/>
          </a:xfrm>
          <a:custGeom>
            <a:avLst/>
            <a:gdLst>
              <a:gd name="T0" fmla="*/ 310 w 310"/>
              <a:gd name="T1" fmla="*/ 0 h 4478"/>
              <a:gd name="T2" fmla="*/ 0 w 310"/>
              <a:gd name="T3" fmla="*/ 4478 h 447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0" h="4478">
                <a:moveTo>
                  <a:pt x="310" y="0"/>
                </a:moveTo>
                <a:cubicBezTo>
                  <a:pt x="124" y="417"/>
                  <a:pt x="13" y="2769"/>
                  <a:pt x="0" y="44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3" name="Freeform 307"/>
          <p:cNvSpPr>
            <a:spLocks/>
          </p:cNvSpPr>
          <p:nvPr/>
        </p:nvSpPr>
        <p:spPr bwMode="auto">
          <a:xfrm>
            <a:off x="8721725" y="3938588"/>
            <a:ext cx="38100" cy="452437"/>
          </a:xfrm>
          <a:custGeom>
            <a:avLst/>
            <a:gdLst>
              <a:gd name="T0" fmla="*/ 2 w 39"/>
              <a:gd name="T1" fmla="*/ 0 h 1565"/>
              <a:gd name="T2" fmla="*/ 38 w 39"/>
              <a:gd name="T3" fmla="*/ 1565 h 156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" h="1565">
                <a:moveTo>
                  <a:pt x="2" y="0"/>
                </a:moveTo>
                <a:cubicBezTo>
                  <a:pt x="0" y="0"/>
                  <a:pt x="39" y="1560"/>
                  <a:pt x="38" y="1565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4" name="Line 308"/>
          <p:cNvSpPr>
            <a:spLocks noChangeAspect="1" noChangeShapeType="1"/>
          </p:cNvSpPr>
          <p:nvPr/>
        </p:nvSpPr>
        <p:spPr bwMode="auto">
          <a:xfrm flipH="1">
            <a:off x="8177213" y="4657725"/>
            <a:ext cx="57785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5" name="Freeform 309"/>
          <p:cNvSpPr>
            <a:spLocks noChangeAspect="1"/>
          </p:cNvSpPr>
          <p:nvPr/>
        </p:nvSpPr>
        <p:spPr bwMode="auto">
          <a:xfrm>
            <a:off x="8196263" y="4475163"/>
            <a:ext cx="558800" cy="1587"/>
          </a:xfrm>
          <a:custGeom>
            <a:avLst/>
            <a:gdLst>
              <a:gd name="T0" fmla="*/ 979 w 979"/>
              <a:gd name="T1" fmla="*/ 4 h 4"/>
              <a:gd name="T2" fmla="*/ 0 w 979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79" h="4">
                <a:moveTo>
                  <a:pt x="979" y="4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6" name="Freeform 310"/>
          <p:cNvSpPr>
            <a:spLocks noChangeAspect="1"/>
          </p:cNvSpPr>
          <p:nvPr/>
        </p:nvSpPr>
        <p:spPr bwMode="auto">
          <a:xfrm>
            <a:off x="8232775" y="4235450"/>
            <a:ext cx="517525" cy="0"/>
          </a:xfrm>
          <a:custGeom>
            <a:avLst/>
            <a:gdLst>
              <a:gd name="T0" fmla="*/ 907 w 907"/>
              <a:gd name="T1" fmla="*/ 0 h 1"/>
              <a:gd name="T2" fmla="*/ 0 w 907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07" h="1">
                <a:moveTo>
                  <a:pt x="907" y="0"/>
                </a:moveTo>
                <a:lnTo>
                  <a:pt x="0" y="1"/>
                </a:lnTo>
              </a:path>
            </a:pathLst>
          </a:cu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7" name="Line 311"/>
          <p:cNvSpPr>
            <a:spLocks noChangeAspect="1" noChangeShapeType="1"/>
          </p:cNvSpPr>
          <p:nvPr/>
        </p:nvSpPr>
        <p:spPr bwMode="auto">
          <a:xfrm flipH="1">
            <a:off x="8278813" y="4037013"/>
            <a:ext cx="446087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8" name="Line 312"/>
          <p:cNvSpPr>
            <a:spLocks noChangeAspect="1" noChangeShapeType="1"/>
          </p:cNvSpPr>
          <p:nvPr/>
        </p:nvSpPr>
        <p:spPr bwMode="auto">
          <a:xfrm flipH="1">
            <a:off x="8331200" y="3959225"/>
            <a:ext cx="39052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09" name="Line 313"/>
          <p:cNvSpPr>
            <a:spLocks noChangeShapeType="1"/>
          </p:cNvSpPr>
          <p:nvPr/>
        </p:nvSpPr>
        <p:spPr bwMode="auto">
          <a:xfrm flipH="1" flipV="1">
            <a:off x="8218488" y="3846513"/>
            <a:ext cx="61912" cy="19050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0" name="Freeform 314"/>
          <p:cNvSpPr>
            <a:spLocks/>
          </p:cNvSpPr>
          <p:nvPr/>
        </p:nvSpPr>
        <p:spPr bwMode="auto">
          <a:xfrm>
            <a:off x="8153400" y="3760788"/>
            <a:ext cx="79375" cy="474662"/>
          </a:xfrm>
          <a:custGeom>
            <a:avLst/>
            <a:gdLst>
              <a:gd name="T0" fmla="*/ 139 w 139"/>
              <a:gd name="T1" fmla="*/ 1913 h 1913"/>
              <a:gd name="T2" fmla="*/ 0 w 139"/>
              <a:gd name="T3" fmla="*/ 0 h 191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9" h="1913">
                <a:moveTo>
                  <a:pt x="139" y="1913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1" name="Freeform 315"/>
          <p:cNvSpPr>
            <a:spLocks/>
          </p:cNvSpPr>
          <p:nvPr/>
        </p:nvSpPr>
        <p:spPr bwMode="auto">
          <a:xfrm>
            <a:off x="8153400" y="3851275"/>
            <a:ext cx="42863" cy="623888"/>
          </a:xfrm>
          <a:custGeom>
            <a:avLst/>
            <a:gdLst>
              <a:gd name="T0" fmla="*/ 75 w 75"/>
              <a:gd name="T1" fmla="*/ 2511 h 2511"/>
              <a:gd name="T2" fmla="*/ 0 w 75"/>
              <a:gd name="T3" fmla="*/ 0 h 251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2511">
                <a:moveTo>
                  <a:pt x="75" y="2511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2" name="Line 316"/>
          <p:cNvSpPr>
            <a:spLocks noChangeShapeType="1"/>
          </p:cNvSpPr>
          <p:nvPr/>
        </p:nvSpPr>
        <p:spPr bwMode="auto">
          <a:xfrm flipH="1" flipV="1">
            <a:off x="8158163" y="4000500"/>
            <a:ext cx="19050" cy="657225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3" name="Line 317"/>
          <p:cNvSpPr>
            <a:spLocks noChangeShapeType="1"/>
          </p:cNvSpPr>
          <p:nvPr/>
        </p:nvSpPr>
        <p:spPr bwMode="auto">
          <a:xfrm flipH="1" flipV="1">
            <a:off x="8313738" y="3930650"/>
            <a:ext cx="9525" cy="2540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4" name="Freeform 318"/>
          <p:cNvSpPr>
            <a:spLocks/>
          </p:cNvSpPr>
          <p:nvPr/>
        </p:nvSpPr>
        <p:spPr bwMode="auto">
          <a:xfrm>
            <a:off x="7831138" y="3551238"/>
            <a:ext cx="180975" cy="209550"/>
          </a:xfrm>
          <a:custGeom>
            <a:avLst/>
            <a:gdLst>
              <a:gd name="T0" fmla="*/ 188 w 188"/>
              <a:gd name="T1" fmla="*/ 556 h 556"/>
              <a:gd name="T2" fmla="*/ 0 w 188"/>
              <a:gd name="T3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556">
                <a:moveTo>
                  <a:pt x="188" y="556"/>
                </a:moveTo>
                <a:cubicBezTo>
                  <a:pt x="94" y="278"/>
                  <a:pt x="0" y="0"/>
                  <a:pt x="0" y="0"/>
                </a:cubicBezTo>
              </a:path>
            </a:pathLst>
          </a:cu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5" name="Line 319"/>
          <p:cNvSpPr>
            <a:spLocks noChangeAspect="1" noChangeShapeType="1"/>
          </p:cNvSpPr>
          <p:nvPr/>
        </p:nvSpPr>
        <p:spPr bwMode="auto">
          <a:xfrm flipH="1">
            <a:off x="7791450" y="3849688"/>
            <a:ext cx="363538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6" name="Line 320"/>
          <p:cNvSpPr>
            <a:spLocks noChangeAspect="1" noChangeShapeType="1"/>
          </p:cNvSpPr>
          <p:nvPr/>
        </p:nvSpPr>
        <p:spPr bwMode="auto">
          <a:xfrm flipH="1">
            <a:off x="8164513" y="4816475"/>
            <a:ext cx="59055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7" name="Line 321"/>
          <p:cNvSpPr>
            <a:spLocks noChangeAspect="1" noChangeShapeType="1"/>
          </p:cNvSpPr>
          <p:nvPr/>
        </p:nvSpPr>
        <p:spPr bwMode="auto">
          <a:xfrm flipH="1">
            <a:off x="8164513" y="4954588"/>
            <a:ext cx="59055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8" name="Line 322"/>
          <p:cNvSpPr>
            <a:spLocks noChangeAspect="1" noChangeShapeType="1"/>
          </p:cNvSpPr>
          <p:nvPr/>
        </p:nvSpPr>
        <p:spPr bwMode="auto">
          <a:xfrm flipH="1">
            <a:off x="8153400" y="5062538"/>
            <a:ext cx="601663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19" name="Line 323"/>
          <p:cNvSpPr>
            <a:spLocks noChangeAspect="1" noChangeShapeType="1"/>
          </p:cNvSpPr>
          <p:nvPr/>
        </p:nvSpPr>
        <p:spPr bwMode="auto">
          <a:xfrm flipH="1">
            <a:off x="7481888" y="4529138"/>
            <a:ext cx="66357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0" name="Line 324"/>
          <p:cNvSpPr>
            <a:spLocks noChangeAspect="1" noChangeShapeType="1"/>
          </p:cNvSpPr>
          <p:nvPr/>
        </p:nvSpPr>
        <p:spPr bwMode="auto">
          <a:xfrm flipH="1">
            <a:off x="7532688" y="4371975"/>
            <a:ext cx="6223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1" name="Line 325"/>
          <p:cNvSpPr>
            <a:spLocks noChangeAspect="1" noChangeShapeType="1"/>
          </p:cNvSpPr>
          <p:nvPr/>
        </p:nvSpPr>
        <p:spPr bwMode="auto">
          <a:xfrm flipH="1">
            <a:off x="7599363" y="4194175"/>
            <a:ext cx="550862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2" name="Line 326"/>
          <p:cNvSpPr>
            <a:spLocks noChangeShapeType="1"/>
          </p:cNvSpPr>
          <p:nvPr/>
        </p:nvSpPr>
        <p:spPr bwMode="auto">
          <a:xfrm flipH="1" flipV="1">
            <a:off x="7189788" y="3608388"/>
            <a:ext cx="387350" cy="388937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3" name="Line 327"/>
          <p:cNvSpPr>
            <a:spLocks noChangeShapeType="1"/>
          </p:cNvSpPr>
          <p:nvPr/>
        </p:nvSpPr>
        <p:spPr bwMode="auto">
          <a:xfrm flipH="1" flipV="1">
            <a:off x="7000875" y="3748088"/>
            <a:ext cx="298450" cy="288925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4" name="Line 328"/>
          <p:cNvSpPr>
            <a:spLocks noChangeShapeType="1"/>
          </p:cNvSpPr>
          <p:nvPr/>
        </p:nvSpPr>
        <p:spPr bwMode="auto">
          <a:xfrm flipH="1" flipV="1">
            <a:off x="7370763" y="4037013"/>
            <a:ext cx="215900" cy="157162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5" name="Line 329"/>
          <p:cNvSpPr>
            <a:spLocks noChangeShapeType="1"/>
          </p:cNvSpPr>
          <p:nvPr/>
        </p:nvSpPr>
        <p:spPr bwMode="auto">
          <a:xfrm flipH="1" flipV="1">
            <a:off x="7162800" y="4067175"/>
            <a:ext cx="369888" cy="30480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6" name="Line 330"/>
          <p:cNvSpPr>
            <a:spLocks noChangeShapeType="1"/>
          </p:cNvSpPr>
          <p:nvPr/>
        </p:nvSpPr>
        <p:spPr bwMode="auto">
          <a:xfrm flipH="1" flipV="1">
            <a:off x="7132638" y="4313238"/>
            <a:ext cx="349250" cy="21590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7" name="Line 331"/>
          <p:cNvSpPr>
            <a:spLocks noChangeAspect="1" noChangeShapeType="1"/>
          </p:cNvSpPr>
          <p:nvPr/>
        </p:nvSpPr>
        <p:spPr bwMode="auto">
          <a:xfrm flipH="1">
            <a:off x="6954838" y="4313238"/>
            <a:ext cx="1778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8" name="Line 332"/>
          <p:cNvSpPr>
            <a:spLocks noChangeShapeType="1"/>
          </p:cNvSpPr>
          <p:nvPr/>
        </p:nvSpPr>
        <p:spPr bwMode="auto">
          <a:xfrm flipH="1" flipV="1">
            <a:off x="7078663" y="4030663"/>
            <a:ext cx="34925" cy="3175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29" name="Line 333"/>
          <p:cNvSpPr>
            <a:spLocks noChangeShapeType="1"/>
          </p:cNvSpPr>
          <p:nvPr/>
        </p:nvSpPr>
        <p:spPr bwMode="auto">
          <a:xfrm flipH="1" flipV="1">
            <a:off x="8154988" y="4194175"/>
            <a:ext cx="9525" cy="62230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30" name="Line 334"/>
          <p:cNvSpPr>
            <a:spLocks noChangeShapeType="1"/>
          </p:cNvSpPr>
          <p:nvPr/>
        </p:nvSpPr>
        <p:spPr bwMode="auto">
          <a:xfrm flipH="1" flipV="1">
            <a:off x="8153400" y="4376738"/>
            <a:ext cx="1588" cy="57785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31" name="Line 335"/>
          <p:cNvSpPr>
            <a:spLocks noChangeShapeType="1"/>
          </p:cNvSpPr>
          <p:nvPr/>
        </p:nvSpPr>
        <p:spPr bwMode="auto">
          <a:xfrm flipH="1" flipV="1">
            <a:off x="8150225" y="4529138"/>
            <a:ext cx="6350" cy="53340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32" name="Rectangle 336"/>
          <p:cNvSpPr>
            <a:spLocks noChangeAspect="1" noChangeArrowheads="1"/>
          </p:cNvSpPr>
          <p:nvPr/>
        </p:nvSpPr>
        <p:spPr bwMode="auto">
          <a:xfrm flipH="1">
            <a:off x="8415338" y="5035550"/>
            <a:ext cx="128587" cy="650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-7</a:t>
            </a:r>
            <a:endParaRPr lang="ru-RU" sz="400" b="0"/>
          </a:p>
        </p:txBody>
      </p:sp>
      <p:sp>
        <p:nvSpPr>
          <p:cNvPr id="439633" name="Rectangle 337"/>
          <p:cNvSpPr>
            <a:spLocks noChangeAspect="1" noChangeArrowheads="1"/>
          </p:cNvSpPr>
          <p:nvPr/>
        </p:nvSpPr>
        <p:spPr bwMode="auto">
          <a:xfrm flipH="1">
            <a:off x="8408988" y="4919663"/>
            <a:ext cx="141287" cy="6826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-5</a:t>
            </a:r>
            <a:endParaRPr lang="ru-RU" sz="400" b="0"/>
          </a:p>
        </p:txBody>
      </p:sp>
      <p:sp>
        <p:nvSpPr>
          <p:cNvPr id="439634" name="Rectangle 338"/>
          <p:cNvSpPr>
            <a:spLocks noChangeAspect="1" noChangeArrowheads="1"/>
          </p:cNvSpPr>
          <p:nvPr/>
        </p:nvSpPr>
        <p:spPr bwMode="auto">
          <a:xfrm flipH="1">
            <a:off x="8424863" y="4792663"/>
            <a:ext cx="115887" cy="603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-3</a:t>
            </a:r>
            <a:endParaRPr lang="ru-RU" sz="400" b="0"/>
          </a:p>
        </p:txBody>
      </p:sp>
      <p:sp>
        <p:nvSpPr>
          <p:cNvPr id="439635" name="Rectangle 339"/>
          <p:cNvSpPr>
            <a:spLocks noChangeAspect="1" noChangeArrowheads="1"/>
          </p:cNvSpPr>
          <p:nvPr/>
        </p:nvSpPr>
        <p:spPr bwMode="auto">
          <a:xfrm flipH="1">
            <a:off x="8424863" y="4637088"/>
            <a:ext cx="115887" cy="603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</a:t>
            </a:r>
            <a:r>
              <a:rPr lang="en-US" sz="400" b="0" baseline="30000">
                <a:solidFill>
                  <a:srgbClr val="000000"/>
                </a:solidFill>
              </a:rPr>
              <a:t>1</a:t>
            </a:r>
            <a:endParaRPr lang="en-US" sz="400" b="0" baseline="30000"/>
          </a:p>
          <a:p>
            <a:endParaRPr lang="ru-RU" sz="400" b="0"/>
          </a:p>
        </p:txBody>
      </p:sp>
      <p:sp>
        <p:nvSpPr>
          <p:cNvPr id="439636" name="Rectangle 340"/>
          <p:cNvSpPr>
            <a:spLocks noChangeAspect="1" noChangeArrowheads="1"/>
          </p:cNvSpPr>
          <p:nvPr/>
        </p:nvSpPr>
        <p:spPr bwMode="auto">
          <a:xfrm flipH="1">
            <a:off x="8405813" y="4446588"/>
            <a:ext cx="152400" cy="603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en-US" sz="400" b="0" baseline="30000">
                <a:solidFill>
                  <a:srgbClr val="000000"/>
                </a:solidFill>
              </a:rPr>
              <a:t>1</a:t>
            </a:r>
            <a:endParaRPr lang="en-US" sz="400" b="0" baseline="30000"/>
          </a:p>
          <a:p>
            <a:endParaRPr lang="ru-RU" sz="400" b="0"/>
          </a:p>
        </p:txBody>
      </p:sp>
      <p:sp>
        <p:nvSpPr>
          <p:cNvPr id="439637" name="Rectangle 341"/>
          <p:cNvSpPr>
            <a:spLocks noChangeAspect="1" noChangeArrowheads="1"/>
          </p:cNvSpPr>
          <p:nvPr/>
        </p:nvSpPr>
        <p:spPr bwMode="auto">
          <a:xfrm flipH="1">
            <a:off x="8424863" y="4208463"/>
            <a:ext cx="115887" cy="603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3</a:t>
            </a:r>
            <a:endParaRPr lang="ru-RU" sz="400" b="0"/>
          </a:p>
        </p:txBody>
      </p:sp>
      <p:sp>
        <p:nvSpPr>
          <p:cNvPr id="439638" name="Rectangle 342"/>
          <p:cNvSpPr>
            <a:spLocks noChangeArrowheads="1"/>
          </p:cNvSpPr>
          <p:nvPr/>
        </p:nvSpPr>
        <p:spPr bwMode="auto">
          <a:xfrm flipH="1">
            <a:off x="8426450" y="3998913"/>
            <a:ext cx="123825" cy="650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400" b="0">
                <a:solidFill>
                  <a:srgbClr val="000000"/>
                </a:solidFill>
              </a:rPr>
              <a:t>air</a:t>
            </a:r>
            <a:endParaRPr lang="ru-RU" sz="400" b="0"/>
          </a:p>
        </p:txBody>
      </p:sp>
      <p:sp>
        <p:nvSpPr>
          <p:cNvPr id="439639" name="AutoShape 343"/>
          <p:cNvSpPr>
            <a:spLocks noChangeArrowheads="1"/>
          </p:cNvSpPr>
          <p:nvPr/>
        </p:nvSpPr>
        <p:spPr bwMode="auto">
          <a:xfrm flipH="1">
            <a:off x="7188200" y="5165725"/>
            <a:ext cx="22225" cy="22225"/>
          </a:xfrm>
          <a:prstGeom prst="diamond">
            <a:avLst/>
          </a:prstGeom>
          <a:solidFill>
            <a:srgbClr val="FFFF00"/>
          </a:solidFill>
          <a:ln w="31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9640" name="Freeform 344"/>
          <p:cNvSpPr>
            <a:spLocks/>
          </p:cNvSpPr>
          <p:nvPr/>
        </p:nvSpPr>
        <p:spPr bwMode="auto">
          <a:xfrm>
            <a:off x="8480425" y="3827463"/>
            <a:ext cx="279400" cy="112712"/>
          </a:xfrm>
          <a:custGeom>
            <a:avLst/>
            <a:gdLst>
              <a:gd name="T0" fmla="*/ 0 w 449"/>
              <a:gd name="T1" fmla="*/ 514 h 514"/>
              <a:gd name="T2" fmla="*/ 449 w 449"/>
              <a:gd name="T3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49" h="514">
                <a:moveTo>
                  <a:pt x="0" y="514"/>
                </a:moveTo>
                <a:cubicBezTo>
                  <a:pt x="177" y="235"/>
                  <a:pt x="219" y="184"/>
                  <a:pt x="449" y="0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41" name="Freeform 345"/>
          <p:cNvSpPr>
            <a:spLocks/>
          </p:cNvSpPr>
          <p:nvPr/>
        </p:nvSpPr>
        <p:spPr bwMode="auto">
          <a:xfrm>
            <a:off x="8724900" y="3825875"/>
            <a:ext cx="36513" cy="112713"/>
          </a:xfrm>
          <a:custGeom>
            <a:avLst/>
            <a:gdLst>
              <a:gd name="T0" fmla="*/ 0 w 63"/>
              <a:gd name="T1" fmla="*/ 521 h 521"/>
              <a:gd name="T2" fmla="*/ 62 w 63"/>
              <a:gd name="T3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3" h="521">
                <a:moveTo>
                  <a:pt x="0" y="521"/>
                </a:moveTo>
                <a:cubicBezTo>
                  <a:pt x="30" y="411"/>
                  <a:pt x="63" y="12"/>
                  <a:pt x="62" y="0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42" name="Line 346"/>
          <p:cNvSpPr>
            <a:spLocks noChangeAspect="1" noChangeShapeType="1"/>
          </p:cNvSpPr>
          <p:nvPr/>
        </p:nvSpPr>
        <p:spPr bwMode="auto">
          <a:xfrm flipH="1">
            <a:off x="8031163" y="3760788"/>
            <a:ext cx="12382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43" name="AutoShape 347"/>
          <p:cNvSpPr>
            <a:spLocks noChangeArrowheads="1"/>
          </p:cNvSpPr>
          <p:nvPr/>
        </p:nvSpPr>
        <p:spPr bwMode="auto">
          <a:xfrm flipH="1">
            <a:off x="8147050" y="5272088"/>
            <a:ext cx="15875" cy="15875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9644" name="Rectangle 348"/>
          <p:cNvSpPr>
            <a:spLocks noChangeAspect="1" noChangeArrowheads="1"/>
          </p:cNvSpPr>
          <p:nvPr/>
        </p:nvSpPr>
        <p:spPr bwMode="auto">
          <a:xfrm flipH="1">
            <a:off x="7043738" y="5181600"/>
            <a:ext cx="3238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500" b="0">
                <a:solidFill>
                  <a:srgbClr val="000000"/>
                </a:solidFill>
              </a:rPr>
              <a:t>Fe</a:t>
            </a:r>
            <a:r>
              <a:rPr lang="ru-RU" sz="500" b="0" baseline="-25000">
                <a:solidFill>
                  <a:srgbClr val="000000"/>
                </a:solidFill>
              </a:rPr>
              <a:t>0.938</a:t>
            </a:r>
            <a:r>
              <a:rPr lang="en-US" sz="500" b="0">
                <a:solidFill>
                  <a:srgbClr val="000000"/>
                </a:solidFill>
              </a:rPr>
              <a:t>O</a:t>
            </a:r>
            <a:endParaRPr lang="ru-RU" sz="500" b="0"/>
          </a:p>
        </p:txBody>
      </p:sp>
      <p:sp>
        <p:nvSpPr>
          <p:cNvPr id="439645" name="Line 349"/>
          <p:cNvSpPr>
            <a:spLocks noChangeAspect="1" noChangeShapeType="1"/>
          </p:cNvSpPr>
          <p:nvPr/>
        </p:nvSpPr>
        <p:spPr bwMode="auto">
          <a:xfrm flipH="1">
            <a:off x="6953250" y="3486150"/>
            <a:ext cx="1588" cy="17938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46" name="Rectangle 350"/>
          <p:cNvSpPr>
            <a:spLocks noChangeAspect="1" noChangeArrowheads="1"/>
          </p:cNvSpPr>
          <p:nvPr/>
        </p:nvSpPr>
        <p:spPr bwMode="auto">
          <a:xfrm flipH="1">
            <a:off x="6597650" y="5187950"/>
            <a:ext cx="331788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500</a:t>
            </a:r>
            <a:endParaRPr lang="ru-RU" sz="1000"/>
          </a:p>
        </p:txBody>
      </p:sp>
      <p:sp>
        <p:nvSpPr>
          <p:cNvPr id="439647" name="Rectangle 351"/>
          <p:cNvSpPr>
            <a:spLocks noChangeAspect="1" noChangeArrowheads="1"/>
          </p:cNvSpPr>
          <p:nvPr/>
        </p:nvSpPr>
        <p:spPr bwMode="auto">
          <a:xfrm flipH="1">
            <a:off x="6629400" y="4935538"/>
            <a:ext cx="3000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700</a:t>
            </a:r>
            <a:endParaRPr lang="ru-RU" sz="1000"/>
          </a:p>
        </p:txBody>
      </p:sp>
      <p:sp>
        <p:nvSpPr>
          <p:cNvPr id="439648" name="Rectangle 352"/>
          <p:cNvSpPr>
            <a:spLocks noChangeAspect="1" noChangeArrowheads="1"/>
          </p:cNvSpPr>
          <p:nvPr/>
        </p:nvSpPr>
        <p:spPr bwMode="auto">
          <a:xfrm flipH="1">
            <a:off x="6627813" y="4654550"/>
            <a:ext cx="301625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900</a:t>
            </a:r>
            <a:endParaRPr lang="ru-RU" sz="1000"/>
          </a:p>
        </p:txBody>
      </p:sp>
      <p:sp>
        <p:nvSpPr>
          <p:cNvPr id="439649" name="Rectangle 353"/>
          <p:cNvSpPr>
            <a:spLocks noChangeAspect="1" noChangeArrowheads="1"/>
          </p:cNvSpPr>
          <p:nvPr/>
        </p:nvSpPr>
        <p:spPr bwMode="auto">
          <a:xfrm flipH="1">
            <a:off x="6534150" y="4378325"/>
            <a:ext cx="39528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1100</a:t>
            </a:r>
            <a:endParaRPr lang="ru-RU" sz="1000"/>
          </a:p>
        </p:txBody>
      </p:sp>
      <p:sp>
        <p:nvSpPr>
          <p:cNvPr id="439650" name="Rectangle 354"/>
          <p:cNvSpPr>
            <a:spLocks noChangeAspect="1" noChangeArrowheads="1"/>
          </p:cNvSpPr>
          <p:nvPr/>
        </p:nvSpPr>
        <p:spPr bwMode="auto">
          <a:xfrm flipH="1">
            <a:off x="6492875" y="4108450"/>
            <a:ext cx="43656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1300</a:t>
            </a:r>
            <a:endParaRPr lang="ru-RU" sz="1000"/>
          </a:p>
        </p:txBody>
      </p:sp>
      <p:sp>
        <p:nvSpPr>
          <p:cNvPr id="439651" name="Rectangle 355"/>
          <p:cNvSpPr>
            <a:spLocks noChangeAspect="1" noChangeArrowheads="1"/>
          </p:cNvSpPr>
          <p:nvPr/>
        </p:nvSpPr>
        <p:spPr bwMode="auto">
          <a:xfrm flipH="1">
            <a:off x="6519863" y="3859213"/>
            <a:ext cx="409575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1500</a:t>
            </a:r>
            <a:endParaRPr lang="ru-RU" sz="1000"/>
          </a:p>
        </p:txBody>
      </p:sp>
      <p:sp>
        <p:nvSpPr>
          <p:cNvPr id="439652" name="Rectangle 356"/>
          <p:cNvSpPr>
            <a:spLocks noChangeAspect="1" noChangeArrowheads="1"/>
          </p:cNvSpPr>
          <p:nvPr/>
        </p:nvSpPr>
        <p:spPr bwMode="auto">
          <a:xfrm flipH="1">
            <a:off x="6442075" y="3543300"/>
            <a:ext cx="4873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1700</a:t>
            </a:r>
            <a:endParaRPr lang="ru-RU" sz="1000"/>
          </a:p>
        </p:txBody>
      </p:sp>
      <p:sp>
        <p:nvSpPr>
          <p:cNvPr id="439653" name="Rectangle 357"/>
          <p:cNvSpPr>
            <a:spLocks noChangeAspect="1" noChangeArrowheads="1"/>
          </p:cNvSpPr>
          <p:nvPr/>
        </p:nvSpPr>
        <p:spPr bwMode="auto">
          <a:xfrm flipH="1">
            <a:off x="6797675" y="5297488"/>
            <a:ext cx="311150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FeO</a:t>
            </a:r>
            <a:endParaRPr lang="ru-RU" sz="1000"/>
          </a:p>
        </p:txBody>
      </p:sp>
      <p:grpSp>
        <p:nvGrpSpPr>
          <p:cNvPr id="439654" name="Group 358"/>
          <p:cNvGrpSpPr>
            <a:grpSpLocks/>
          </p:cNvGrpSpPr>
          <p:nvPr/>
        </p:nvGrpSpPr>
        <p:grpSpPr bwMode="auto">
          <a:xfrm>
            <a:off x="6953250" y="3609975"/>
            <a:ext cx="30163" cy="1392238"/>
            <a:chOff x="7531" y="11325"/>
            <a:chExt cx="230" cy="5603"/>
          </a:xfrm>
        </p:grpSpPr>
        <p:sp>
          <p:nvSpPr>
            <p:cNvPr id="439655" name="Line 359"/>
            <p:cNvSpPr>
              <a:spLocks noChangeAspect="1" noChangeShapeType="1"/>
            </p:cNvSpPr>
            <p:nvPr/>
          </p:nvSpPr>
          <p:spPr bwMode="auto">
            <a:xfrm rot="-5400000" flipH="1" flipV="1">
              <a:off x="7645" y="16812"/>
              <a:ext cx="2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56" name="Line 360"/>
            <p:cNvSpPr>
              <a:spLocks noChangeAspect="1" noChangeShapeType="1"/>
            </p:cNvSpPr>
            <p:nvPr/>
          </p:nvSpPr>
          <p:spPr bwMode="auto">
            <a:xfrm rot="-5400000" flipH="1" flipV="1">
              <a:off x="7645" y="15687"/>
              <a:ext cx="2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57" name="Line 361"/>
            <p:cNvSpPr>
              <a:spLocks noChangeAspect="1" noChangeShapeType="1"/>
            </p:cNvSpPr>
            <p:nvPr/>
          </p:nvSpPr>
          <p:spPr bwMode="auto">
            <a:xfrm rot="-5400000" flipH="1" flipV="1">
              <a:off x="7645" y="14564"/>
              <a:ext cx="2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58" name="Line 362"/>
            <p:cNvSpPr>
              <a:spLocks noChangeAspect="1" noChangeShapeType="1"/>
            </p:cNvSpPr>
            <p:nvPr/>
          </p:nvSpPr>
          <p:spPr bwMode="auto">
            <a:xfrm rot="-5400000" flipH="1" flipV="1">
              <a:off x="7645" y="13439"/>
              <a:ext cx="2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59" name="Line 363"/>
            <p:cNvSpPr>
              <a:spLocks noChangeAspect="1" noChangeShapeType="1"/>
            </p:cNvSpPr>
            <p:nvPr/>
          </p:nvSpPr>
          <p:spPr bwMode="auto">
            <a:xfrm rot="-5400000" flipH="1" flipV="1">
              <a:off x="7645" y="12324"/>
              <a:ext cx="2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60" name="Line 364"/>
            <p:cNvSpPr>
              <a:spLocks noChangeAspect="1" noChangeShapeType="1"/>
            </p:cNvSpPr>
            <p:nvPr/>
          </p:nvSpPr>
          <p:spPr bwMode="auto">
            <a:xfrm rot="-5400000" flipH="1" flipV="1">
              <a:off x="7645" y="11211"/>
              <a:ext cx="2" cy="2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39661" name="Group 365"/>
          <p:cNvGrpSpPr>
            <a:grpSpLocks/>
          </p:cNvGrpSpPr>
          <p:nvPr/>
        </p:nvGrpSpPr>
        <p:grpSpPr bwMode="auto">
          <a:xfrm>
            <a:off x="8728075" y="3609975"/>
            <a:ext cx="30163" cy="1392238"/>
            <a:chOff x="14030" y="11325"/>
            <a:chExt cx="231" cy="5603"/>
          </a:xfrm>
        </p:grpSpPr>
        <p:sp>
          <p:nvSpPr>
            <p:cNvPr id="439662" name="Line 366"/>
            <p:cNvSpPr>
              <a:spLocks noChangeAspect="1" noChangeShapeType="1"/>
            </p:cNvSpPr>
            <p:nvPr/>
          </p:nvSpPr>
          <p:spPr bwMode="auto">
            <a:xfrm rot="-5400000" flipH="1" flipV="1">
              <a:off x="14145" y="16811"/>
              <a:ext cx="2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63" name="Line 367"/>
            <p:cNvSpPr>
              <a:spLocks noChangeAspect="1" noChangeShapeType="1"/>
            </p:cNvSpPr>
            <p:nvPr/>
          </p:nvSpPr>
          <p:spPr bwMode="auto">
            <a:xfrm rot="-5400000" flipH="1" flipV="1">
              <a:off x="14145" y="15686"/>
              <a:ext cx="2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64" name="Line 368"/>
            <p:cNvSpPr>
              <a:spLocks noChangeAspect="1" noChangeShapeType="1"/>
            </p:cNvSpPr>
            <p:nvPr/>
          </p:nvSpPr>
          <p:spPr bwMode="auto">
            <a:xfrm rot="-5400000" flipH="1" flipV="1">
              <a:off x="14145" y="14563"/>
              <a:ext cx="2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65" name="Line 369"/>
            <p:cNvSpPr>
              <a:spLocks noChangeAspect="1" noChangeShapeType="1"/>
            </p:cNvSpPr>
            <p:nvPr/>
          </p:nvSpPr>
          <p:spPr bwMode="auto">
            <a:xfrm rot="-5400000" flipH="1" flipV="1">
              <a:off x="14145" y="13438"/>
              <a:ext cx="2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66" name="Line 370"/>
            <p:cNvSpPr>
              <a:spLocks noChangeAspect="1" noChangeShapeType="1"/>
            </p:cNvSpPr>
            <p:nvPr/>
          </p:nvSpPr>
          <p:spPr bwMode="auto">
            <a:xfrm rot="-5400000" flipH="1" flipV="1">
              <a:off x="14145" y="12323"/>
              <a:ext cx="2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67" name="Line 371"/>
            <p:cNvSpPr>
              <a:spLocks noChangeAspect="1" noChangeShapeType="1"/>
            </p:cNvSpPr>
            <p:nvPr/>
          </p:nvSpPr>
          <p:spPr bwMode="auto">
            <a:xfrm rot="-5400000" flipH="1" flipV="1">
              <a:off x="14145" y="11210"/>
              <a:ext cx="2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39668" name="Freeform 372"/>
          <p:cNvSpPr>
            <a:spLocks noChangeAspect="1"/>
          </p:cNvSpPr>
          <p:nvPr/>
        </p:nvSpPr>
        <p:spPr bwMode="auto">
          <a:xfrm>
            <a:off x="8151813" y="3744913"/>
            <a:ext cx="328612" cy="195262"/>
          </a:xfrm>
          <a:custGeom>
            <a:avLst/>
            <a:gdLst>
              <a:gd name="T0" fmla="*/ 0 w 617"/>
              <a:gd name="T1" fmla="*/ 0 h 846"/>
              <a:gd name="T2" fmla="*/ 617 w 617"/>
              <a:gd name="T3" fmla="*/ 846 h 8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17" h="846">
                <a:moveTo>
                  <a:pt x="0" y="0"/>
                </a:moveTo>
                <a:cubicBezTo>
                  <a:pt x="200" y="9"/>
                  <a:pt x="485" y="525"/>
                  <a:pt x="617" y="846"/>
                </a:cubicBezTo>
              </a:path>
            </a:pathLst>
          </a:custGeom>
          <a:noFill/>
          <a:ln w="1905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69" name="Oval 373"/>
          <p:cNvSpPr>
            <a:spLocks noChangeArrowheads="1"/>
          </p:cNvSpPr>
          <p:nvPr/>
        </p:nvSpPr>
        <p:spPr bwMode="auto">
          <a:xfrm flipH="1">
            <a:off x="8143875" y="3735388"/>
            <a:ext cx="22225" cy="20637"/>
          </a:xfrm>
          <a:prstGeom prst="ellipse">
            <a:avLst/>
          </a:prstGeom>
          <a:solidFill>
            <a:srgbClr val="FFFF00"/>
          </a:solidFill>
          <a:ln w="31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9670" name="Oval 374"/>
          <p:cNvSpPr>
            <a:spLocks noChangeArrowheads="1"/>
          </p:cNvSpPr>
          <p:nvPr/>
        </p:nvSpPr>
        <p:spPr bwMode="auto">
          <a:xfrm flipH="1">
            <a:off x="8747125" y="3819525"/>
            <a:ext cx="22225" cy="22225"/>
          </a:xfrm>
          <a:prstGeom prst="ellipse">
            <a:avLst/>
          </a:prstGeom>
          <a:solidFill>
            <a:srgbClr val="FFFF00"/>
          </a:solidFill>
          <a:ln w="31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9671" name="Freeform 375"/>
          <p:cNvSpPr>
            <a:spLocks/>
          </p:cNvSpPr>
          <p:nvPr/>
        </p:nvSpPr>
        <p:spPr bwMode="auto">
          <a:xfrm>
            <a:off x="8218488" y="3846513"/>
            <a:ext cx="158750" cy="0"/>
          </a:xfrm>
          <a:custGeom>
            <a:avLst/>
            <a:gdLst>
              <a:gd name="T0" fmla="*/ 0 w 277"/>
              <a:gd name="T1" fmla="*/ 0 h 2"/>
              <a:gd name="T2" fmla="*/ 277 w 277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7" h="2">
                <a:moveTo>
                  <a:pt x="0" y="0"/>
                </a:moveTo>
                <a:lnTo>
                  <a:pt x="277" y="2"/>
                </a:lnTo>
              </a:path>
            </a:pathLst>
          </a:custGeom>
          <a:noFill/>
          <a:ln w="3175" cap="flat" cmpd="sng">
            <a:solidFill>
              <a:srgbClr val="000000"/>
            </a:solidFill>
            <a:prstDash val="lgDash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72" name="Line 376"/>
          <p:cNvSpPr>
            <a:spLocks noChangeShapeType="1"/>
          </p:cNvSpPr>
          <p:nvPr/>
        </p:nvSpPr>
        <p:spPr bwMode="auto">
          <a:xfrm>
            <a:off x="8313738" y="3930650"/>
            <a:ext cx="15557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73" name="Line 377"/>
          <p:cNvSpPr>
            <a:spLocks noChangeAspect="1" noChangeShapeType="1"/>
          </p:cNvSpPr>
          <p:nvPr/>
        </p:nvSpPr>
        <p:spPr bwMode="auto">
          <a:xfrm>
            <a:off x="8331200" y="3940175"/>
            <a:ext cx="3937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74" name="Line 378"/>
          <p:cNvSpPr>
            <a:spLocks noChangeShapeType="1"/>
          </p:cNvSpPr>
          <p:nvPr/>
        </p:nvSpPr>
        <p:spPr bwMode="auto">
          <a:xfrm flipH="1">
            <a:off x="7113588" y="4064000"/>
            <a:ext cx="4762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75" name="Line 379"/>
          <p:cNvSpPr>
            <a:spLocks noChangeShapeType="1"/>
          </p:cNvSpPr>
          <p:nvPr/>
        </p:nvSpPr>
        <p:spPr bwMode="auto">
          <a:xfrm flipH="1">
            <a:off x="7294563" y="4035425"/>
            <a:ext cx="762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76" name="Oval 380"/>
          <p:cNvSpPr>
            <a:spLocks noChangeArrowheads="1"/>
          </p:cNvSpPr>
          <p:nvPr/>
        </p:nvSpPr>
        <p:spPr bwMode="auto">
          <a:xfrm flipH="1">
            <a:off x="6945313" y="4041775"/>
            <a:ext cx="22225" cy="22225"/>
          </a:xfrm>
          <a:prstGeom prst="ellipse">
            <a:avLst/>
          </a:prstGeom>
          <a:solidFill>
            <a:srgbClr val="FFFF00"/>
          </a:solidFill>
          <a:ln w="31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9677" name="Line 381"/>
          <p:cNvSpPr>
            <a:spLocks noChangeAspect="1" noChangeShapeType="1"/>
          </p:cNvSpPr>
          <p:nvPr/>
        </p:nvSpPr>
        <p:spPr bwMode="auto">
          <a:xfrm flipH="1" flipV="1">
            <a:off x="7315200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78" name="Line 382"/>
          <p:cNvSpPr>
            <a:spLocks noChangeAspect="1" noChangeShapeType="1"/>
          </p:cNvSpPr>
          <p:nvPr/>
        </p:nvSpPr>
        <p:spPr bwMode="auto">
          <a:xfrm flipH="1" flipV="1">
            <a:off x="7496175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79" name="Line 383"/>
          <p:cNvSpPr>
            <a:spLocks noChangeAspect="1" noChangeShapeType="1"/>
          </p:cNvSpPr>
          <p:nvPr/>
        </p:nvSpPr>
        <p:spPr bwMode="auto">
          <a:xfrm flipH="1" flipV="1">
            <a:off x="7858125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80" name="Line 384"/>
          <p:cNvSpPr>
            <a:spLocks noChangeAspect="1" noChangeShapeType="1"/>
          </p:cNvSpPr>
          <p:nvPr/>
        </p:nvSpPr>
        <p:spPr bwMode="auto">
          <a:xfrm flipH="1" flipV="1">
            <a:off x="8039100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81" name="Line 385"/>
          <p:cNvSpPr>
            <a:spLocks noChangeAspect="1" noChangeShapeType="1"/>
          </p:cNvSpPr>
          <p:nvPr/>
        </p:nvSpPr>
        <p:spPr bwMode="auto">
          <a:xfrm flipH="1" flipV="1">
            <a:off x="8397875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82" name="Line 386"/>
          <p:cNvSpPr>
            <a:spLocks noChangeAspect="1" noChangeShapeType="1"/>
          </p:cNvSpPr>
          <p:nvPr/>
        </p:nvSpPr>
        <p:spPr bwMode="auto">
          <a:xfrm flipH="1" flipV="1">
            <a:off x="8578850" y="5253038"/>
            <a:ext cx="0" cy="26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83" name="Rectangle 387"/>
          <p:cNvSpPr>
            <a:spLocks noChangeAspect="1" noChangeArrowheads="1"/>
          </p:cNvSpPr>
          <p:nvPr/>
        </p:nvSpPr>
        <p:spPr bwMode="auto">
          <a:xfrm flipH="1">
            <a:off x="8296275" y="5286375"/>
            <a:ext cx="203200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80</a:t>
            </a:r>
            <a:endParaRPr lang="ru-RU" sz="1000"/>
          </a:p>
        </p:txBody>
      </p:sp>
      <p:sp>
        <p:nvSpPr>
          <p:cNvPr id="439684" name="Rectangle 388"/>
          <p:cNvSpPr>
            <a:spLocks noChangeAspect="1" noChangeArrowheads="1"/>
          </p:cNvSpPr>
          <p:nvPr/>
        </p:nvSpPr>
        <p:spPr bwMode="auto">
          <a:xfrm flipH="1">
            <a:off x="7834313" y="4003675"/>
            <a:ext cx="123825" cy="619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</a:t>
            </a:r>
            <a:r>
              <a:rPr lang="en-US" sz="400" b="0" baseline="30000">
                <a:solidFill>
                  <a:srgbClr val="000000"/>
                </a:solidFill>
              </a:rPr>
              <a:t>1</a:t>
            </a:r>
            <a:endParaRPr lang="ru-RU" sz="400" b="0"/>
          </a:p>
        </p:txBody>
      </p:sp>
      <p:sp>
        <p:nvSpPr>
          <p:cNvPr id="439685" name="Rectangle 389"/>
          <p:cNvSpPr>
            <a:spLocks noChangeAspect="1" noChangeArrowheads="1"/>
          </p:cNvSpPr>
          <p:nvPr/>
        </p:nvSpPr>
        <p:spPr bwMode="auto">
          <a:xfrm flipH="1">
            <a:off x="7534275" y="3651250"/>
            <a:ext cx="163513" cy="619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en-US" sz="400" b="0" baseline="30000">
                <a:solidFill>
                  <a:srgbClr val="000000"/>
                </a:solidFill>
              </a:rPr>
              <a:t>1</a:t>
            </a:r>
            <a:endParaRPr lang="en-US" sz="400" b="0" baseline="30000"/>
          </a:p>
          <a:p>
            <a:endParaRPr lang="ru-RU" sz="400" b="0"/>
          </a:p>
        </p:txBody>
      </p:sp>
      <p:sp>
        <p:nvSpPr>
          <p:cNvPr id="439686" name="Rectangle 390"/>
          <p:cNvSpPr>
            <a:spLocks noChangeAspect="1" noChangeArrowheads="1"/>
          </p:cNvSpPr>
          <p:nvPr/>
        </p:nvSpPr>
        <p:spPr bwMode="auto">
          <a:xfrm flipH="1">
            <a:off x="7761288" y="4503738"/>
            <a:ext cx="150812" cy="619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-7</a:t>
            </a:r>
            <a:endParaRPr lang="ru-RU" sz="400" b="0"/>
          </a:p>
        </p:txBody>
      </p:sp>
      <p:sp>
        <p:nvSpPr>
          <p:cNvPr id="439687" name="Rectangle 391"/>
          <p:cNvSpPr>
            <a:spLocks noChangeAspect="1" noChangeArrowheads="1"/>
          </p:cNvSpPr>
          <p:nvPr/>
        </p:nvSpPr>
        <p:spPr bwMode="auto">
          <a:xfrm flipH="1">
            <a:off x="7761288" y="4341813"/>
            <a:ext cx="150812" cy="650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-5</a:t>
            </a:r>
            <a:endParaRPr lang="ru-RU" sz="400" b="0"/>
          </a:p>
        </p:txBody>
      </p:sp>
      <p:sp>
        <p:nvSpPr>
          <p:cNvPr id="439688" name="Rectangle 392"/>
          <p:cNvSpPr>
            <a:spLocks noChangeAspect="1" noChangeArrowheads="1"/>
          </p:cNvSpPr>
          <p:nvPr/>
        </p:nvSpPr>
        <p:spPr bwMode="auto">
          <a:xfrm flipH="1">
            <a:off x="7761288" y="4167188"/>
            <a:ext cx="123825" cy="603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-3</a:t>
            </a:r>
            <a:endParaRPr lang="ru-RU" sz="400" b="0"/>
          </a:p>
        </p:txBody>
      </p:sp>
      <p:sp>
        <p:nvSpPr>
          <p:cNvPr id="439689" name="Rectangle 393"/>
          <p:cNvSpPr>
            <a:spLocks noChangeAspect="1" noChangeArrowheads="1"/>
          </p:cNvSpPr>
          <p:nvPr/>
        </p:nvSpPr>
        <p:spPr bwMode="auto">
          <a:xfrm flipH="1">
            <a:off x="7353300" y="3781425"/>
            <a:ext cx="112713" cy="619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</a:t>
            </a:r>
            <a:r>
              <a:rPr lang="en-US" sz="400" b="0" baseline="30000">
                <a:solidFill>
                  <a:srgbClr val="000000"/>
                </a:solidFill>
              </a:rPr>
              <a:t>1</a:t>
            </a:r>
            <a:endParaRPr lang="en-US" sz="400" b="0" baseline="30000"/>
          </a:p>
          <a:p>
            <a:endParaRPr lang="ru-RU" sz="400" b="0"/>
          </a:p>
        </p:txBody>
      </p:sp>
      <p:sp>
        <p:nvSpPr>
          <p:cNvPr id="439690" name="Rectangle 394"/>
          <p:cNvSpPr>
            <a:spLocks noChangeAspect="1" noChangeArrowheads="1"/>
          </p:cNvSpPr>
          <p:nvPr/>
        </p:nvSpPr>
        <p:spPr bwMode="auto">
          <a:xfrm flipH="1">
            <a:off x="7826375" y="3614738"/>
            <a:ext cx="115888" cy="619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3</a:t>
            </a:r>
            <a:endParaRPr lang="ru-RU" sz="400" b="0"/>
          </a:p>
        </p:txBody>
      </p:sp>
      <p:sp>
        <p:nvSpPr>
          <p:cNvPr id="439691" name="Rectangle 395"/>
          <p:cNvSpPr>
            <a:spLocks noChangeAspect="1" noChangeArrowheads="1"/>
          </p:cNvSpPr>
          <p:nvPr/>
        </p:nvSpPr>
        <p:spPr bwMode="auto">
          <a:xfrm flipH="1">
            <a:off x="7156450" y="3913188"/>
            <a:ext cx="115888" cy="619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-3</a:t>
            </a:r>
            <a:endParaRPr lang="ru-RU" sz="400" b="0"/>
          </a:p>
        </p:txBody>
      </p:sp>
      <p:sp>
        <p:nvSpPr>
          <p:cNvPr id="439692" name="Rectangle 396"/>
          <p:cNvSpPr>
            <a:spLocks noChangeAspect="1" noChangeArrowheads="1"/>
          </p:cNvSpPr>
          <p:nvPr/>
        </p:nvSpPr>
        <p:spPr bwMode="auto">
          <a:xfrm flipH="1">
            <a:off x="8293100" y="3678238"/>
            <a:ext cx="107950" cy="6667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5</a:t>
            </a:r>
            <a:endParaRPr lang="ru-RU" sz="400" b="0"/>
          </a:p>
        </p:txBody>
      </p:sp>
      <p:sp>
        <p:nvSpPr>
          <p:cNvPr id="439693" name="Rectangle 397"/>
          <p:cNvSpPr>
            <a:spLocks noChangeAspect="1" noChangeArrowheads="1"/>
          </p:cNvSpPr>
          <p:nvPr/>
        </p:nvSpPr>
        <p:spPr bwMode="auto">
          <a:xfrm flipH="1">
            <a:off x="8558213" y="3943350"/>
            <a:ext cx="107950" cy="619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400" b="0">
                <a:solidFill>
                  <a:srgbClr val="000000"/>
                </a:solidFill>
              </a:rPr>
              <a:t>10</a:t>
            </a:r>
            <a:r>
              <a:rPr lang="ru-RU" sz="400" b="0" baseline="30000">
                <a:solidFill>
                  <a:srgbClr val="000000"/>
                </a:solidFill>
              </a:rPr>
              <a:t>5</a:t>
            </a:r>
            <a:endParaRPr lang="ru-RU" sz="400" b="0"/>
          </a:p>
        </p:txBody>
      </p:sp>
      <p:sp>
        <p:nvSpPr>
          <p:cNvPr id="439694" name="Rectangle 398"/>
          <p:cNvSpPr>
            <a:spLocks noChangeArrowheads="1"/>
          </p:cNvSpPr>
          <p:nvPr/>
        </p:nvSpPr>
        <p:spPr bwMode="auto">
          <a:xfrm flipH="1">
            <a:off x="8123238" y="3554413"/>
            <a:ext cx="134937" cy="6667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400" b="0">
                <a:solidFill>
                  <a:srgbClr val="000000"/>
                </a:solidFill>
              </a:rPr>
              <a:t>air</a:t>
            </a:r>
            <a:endParaRPr lang="ru-RU" sz="400" b="0"/>
          </a:p>
        </p:txBody>
      </p:sp>
      <p:sp>
        <p:nvSpPr>
          <p:cNvPr id="439695" name="Line 399"/>
          <p:cNvSpPr>
            <a:spLocks noChangeAspect="1" noChangeShapeType="1"/>
          </p:cNvSpPr>
          <p:nvPr/>
        </p:nvSpPr>
        <p:spPr bwMode="auto">
          <a:xfrm flipH="1">
            <a:off x="7577138" y="3997325"/>
            <a:ext cx="57467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96" name="Text Box 400"/>
          <p:cNvSpPr txBox="1">
            <a:spLocks noChangeArrowheads="1"/>
          </p:cNvSpPr>
          <p:nvPr/>
        </p:nvSpPr>
        <p:spPr bwMode="auto">
          <a:xfrm>
            <a:off x="6743700" y="5386388"/>
            <a:ext cx="2236788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de-DE" sz="1400">
                <a:solidFill>
                  <a:srgbClr val="FF0000"/>
                </a:solidFill>
                <a:latin typeface="Arial" pitchFamily="34" charset="0"/>
              </a:rPr>
              <a:t>Darken L.S. Gurry R.W.</a:t>
            </a:r>
            <a:r>
              <a:rPr lang="ru-RU" sz="2800">
                <a:solidFill>
                  <a:srgbClr val="FF0000"/>
                </a:solidFill>
                <a:latin typeface="Arial" pitchFamily="34" charset="0"/>
              </a:rPr>
              <a:t> </a:t>
            </a:r>
            <a:endParaRPr lang="en-US" sz="1400">
              <a:solidFill>
                <a:srgbClr val="FF0000"/>
              </a:solidFill>
              <a:latin typeface="Arial" pitchFamily="34" charset="0"/>
            </a:endParaRPr>
          </a:p>
          <a:p>
            <a:pPr algn="ctr"/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(1945, 1946)</a:t>
            </a:r>
            <a:endParaRPr lang="ru-RU" sz="1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39697" name="Freeform 401"/>
          <p:cNvSpPr>
            <a:spLocks/>
          </p:cNvSpPr>
          <p:nvPr/>
        </p:nvSpPr>
        <p:spPr bwMode="auto">
          <a:xfrm>
            <a:off x="2614613" y="2216150"/>
            <a:ext cx="3149600" cy="2209800"/>
          </a:xfrm>
          <a:custGeom>
            <a:avLst/>
            <a:gdLst>
              <a:gd name="T0" fmla="*/ 1984 w 1984"/>
              <a:gd name="T1" fmla="*/ 1392 h 1392"/>
              <a:gd name="T2" fmla="*/ 136 w 1984"/>
              <a:gd name="T3" fmla="*/ 1032 h 1392"/>
              <a:gd name="T4" fmla="*/ 1168 w 1984"/>
              <a:gd name="T5" fmla="*/ 0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84" h="1392">
                <a:moveTo>
                  <a:pt x="1984" y="1392"/>
                </a:moveTo>
                <a:cubicBezTo>
                  <a:pt x="1677" y="1332"/>
                  <a:pt x="272" y="1264"/>
                  <a:pt x="136" y="1032"/>
                </a:cubicBezTo>
                <a:cubicBezTo>
                  <a:pt x="0" y="800"/>
                  <a:pt x="953" y="215"/>
                  <a:pt x="1168" y="0"/>
                </a:cubicBezTo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rgbClr val="FF3300">
                  <a:alpha val="14000"/>
                </a:srgbClr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rgbClr val="FF0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699" name="Text Box 403"/>
          <p:cNvSpPr txBox="1">
            <a:spLocks noChangeArrowheads="1"/>
          </p:cNvSpPr>
          <p:nvPr/>
        </p:nvSpPr>
        <p:spPr bwMode="auto">
          <a:xfrm>
            <a:off x="1316038" y="5175250"/>
            <a:ext cx="776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FeO</a:t>
            </a:r>
            <a:endParaRPr lang="ru-RU">
              <a:latin typeface="Arial" pitchFamily="34" charset="0"/>
            </a:endParaRPr>
          </a:p>
        </p:txBody>
      </p:sp>
      <p:sp>
        <p:nvSpPr>
          <p:cNvPr id="439700" name="Text Box 404"/>
          <p:cNvSpPr txBox="1">
            <a:spLocks noChangeArrowheads="1"/>
          </p:cNvSpPr>
          <p:nvPr/>
        </p:nvSpPr>
        <p:spPr bwMode="auto">
          <a:xfrm>
            <a:off x="5697538" y="5164138"/>
            <a:ext cx="100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Fe</a:t>
            </a:r>
            <a:r>
              <a:rPr lang="en-US" baseline="-25000">
                <a:latin typeface="Arial" pitchFamily="34" charset="0"/>
              </a:rPr>
              <a:t>2</a:t>
            </a:r>
            <a:r>
              <a:rPr lang="en-US">
                <a:latin typeface="Arial" pitchFamily="34" charset="0"/>
              </a:rPr>
              <a:t>O</a:t>
            </a:r>
            <a:r>
              <a:rPr lang="en-US" baseline="-25000">
                <a:latin typeface="Arial" pitchFamily="34" charset="0"/>
              </a:rPr>
              <a:t>3</a:t>
            </a:r>
            <a:endParaRPr lang="ru-RU" baseline="-25000">
              <a:latin typeface="Arial" pitchFamily="34" charset="0"/>
            </a:endParaRPr>
          </a:p>
        </p:txBody>
      </p:sp>
      <p:sp>
        <p:nvSpPr>
          <p:cNvPr id="439701" name="Line 405"/>
          <p:cNvSpPr>
            <a:spLocks noChangeShapeType="1"/>
          </p:cNvSpPr>
          <p:nvPr/>
        </p:nvSpPr>
        <p:spPr bwMode="auto">
          <a:xfrm flipH="1">
            <a:off x="2747963" y="1274763"/>
            <a:ext cx="1216025" cy="3867150"/>
          </a:xfrm>
          <a:prstGeom prst="line">
            <a:avLst/>
          </a:prstGeom>
          <a:noFill/>
          <a:ln w="25400">
            <a:solidFill>
              <a:srgbClr val="0000FF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702" name="Text Box 406"/>
          <p:cNvSpPr txBox="1">
            <a:spLocks noChangeArrowheads="1"/>
          </p:cNvSpPr>
          <p:nvPr/>
        </p:nvSpPr>
        <p:spPr bwMode="auto">
          <a:xfrm>
            <a:off x="2262188" y="5141913"/>
            <a:ext cx="100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Fe</a:t>
            </a:r>
            <a:r>
              <a:rPr lang="en-US" baseline="-25000">
                <a:latin typeface="Arial" pitchFamily="34" charset="0"/>
              </a:rPr>
              <a:t>3</a:t>
            </a:r>
            <a:r>
              <a:rPr lang="en-US">
                <a:latin typeface="Arial" pitchFamily="34" charset="0"/>
              </a:rPr>
              <a:t>O</a:t>
            </a:r>
            <a:r>
              <a:rPr lang="en-US" baseline="-25000">
                <a:latin typeface="Arial" pitchFamily="34" charset="0"/>
              </a:rPr>
              <a:t>4</a:t>
            </a:r>
            <a:endParaRPr lang="ru-RU" baseline="-25000">
              <a:latin typeface="Arial" pitchFamily="34" charset="0"/>
            </a:endParaRPr>
          </a:p>
        </p:txBody>
      </p:sp>
      <p:sp>
        <p:nvSpPr>
          <p:cNvPr id="439703" name="Line 407"/>
          <p:cNvSpPr>
            <a:spLocks noChangeShapeType="1"/>
          </p:cNvSpPr>
          <p:nvPr/>
        </p:nvSpPr>
        <p:spPr bwMode="auto">
          <a:xfrm flipH="1">
            <a:off x="2233613" y="1263650"/>
            <a:ext cx="1720850" cy="3878263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704" name="Line 408"/>
          <p:cNvSpPr>
            <a:spLocks noChangeShapeType="1"/>
          </p:cNvSpPr>
          <p:nvPr/>
        </p:nvSpPr>
        <p:spPr bwMode="auto">
          <a:xfrm flipH="1">
            <a:off x="2914650" y="1289050"/>
            <a:ext cx="1039813" cy="3838575"/>
          </a:xfrm>
          <a:prstGeom prst="line">
            <a:avLst/>
          </a:prstGeom>
          <a:noFill/>
          <a:ln w="25400">
            <a:solidFill>
              <a:srgbClr val="0000FF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705" name="Text Box 409"/>
          <p:cNvSpPr txBox="1">
            <a:spLocks noChangeArrowheads="1"/>
          </p:cNvSpPr>
          <p:nvPr/>
        </p:nvSpPr>
        <p:spPr bwMode="auto">
          <a:xfrm>
            <a:off x="3879850" y="3149600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FF0000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39706" name="Line 410"/>
          <p:cNvSpPr>
            <a:spLocks noChangeShapeType="1"/>
          </p:cNvSpPr>
          <p:nvPr/>
        </p:nvSpPr>
        <p:spPr bwMode="auto">
          <a:xfrm flipH="1">
            <a:off x="1731963" y="1274763"/>
            <a:ext cx="2205037" cy="3852862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707" name="Line 411"/>
          <p:cNvSpPr>
            <a:spLocks noChangeShapeType="1"/>
          </p:cNvSpPr>
          <p:nvPr/>
        </p:nvSpPr>
        <p:spPr bwMode="auto">
          <a:xfrm>
            <a:off x="1716088" y="5141913"/>
            <a:ext cx="446563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708" name="Oval 412"/>
          <p:cNvSpPr>
            <a:spLocks noChangeArrowheads="1"/>
          </p:cNvSpPr>
          <p:nvPr/>
        </p:nvSpPr>
        <p:spPr bwMode="auto">
          <a:xfrm>
            <a:off x="4262438" y="1835150"/>
            <a:ext cx="122237" cy="122238"/>
          </a:xfrm>
          <a:prstGeom prst="ellipse">
            <a:avLst/>
          </a:prstGeom>
          <a:solidFill>
            <a:srgbClr val="3366FF"/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9709" name="Text Box 413"/>
          <p:cNvSpPr txBox="1">
            <a:spLocks noChangeArrowheads="1"/>
          </p:cNvSpPr>
          <p:nvPr/>
        </p:nvSpPr>
        <p:spPr bwMode="auto">
          <a:xfrm>
            <a:off x="4344988" y="16160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ss</a:t>
            </a:r>
            <a:endParaRPr lang="ru-RU">
              <a:latin typeface="Arial" pitchFamily="34" charset="0"/>
            </a:endParaRPr>
          </a:p>
        </p:txBody>
      </p:sp>
      <p:sp>
        <p:nvSpPr>
          <p:cNvPr id="439710" name="Text Box 414"/>
          <p:cNvSpPr txBox="1">
            <a:spLocks noChangeArrowheads="1"/>
          </p:cNvSpPr>
          <p:nvPr/>
        </p:nvSpPr>
        <p:spPr bwMode="auto">
          <a:xfrm rot="-3600000">
            <a:off x="1884363" y="2690813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solidFill>
                  <a:srgbClr val="008000"/>
                </a:solidFill>
                <a:latin typeface="Arial" pitchFamily="34" charset="0"/>
              </a:rPr>
              <a:t>CORPHAD</a:t>
            </a:r>
            <a:endParaRPr lang="ru-RU">
              <a:solidFill>
                <a:srgbClr val="008000"/>
              </a:solidFill>
              <a:latin typeface="Arial" pitchFamily="34" charset="0"/>
            </a:endParaRPr>
          </a:p>
        </p:txBody>
      </p:sp>
      <p:sp>
        <p:nvSpPr>
          <p:cNvPr id="439711" name="Line 415"/>
          <p:cNvSpPr>
            <a:spLocks noChangeShapeType="1"/>
          </p:cNvSpPr>
          <p:nvPr/>
        </p:nvSpPr>
        <p:spPr bwMode="auto">
          <a:xfrm flipH="1">
            <a:off x="3173413" y="3081338"/>
            <a:ext cx="4297362" cy="1352550"/>
          </a:xfrm>
          <a:prstGeom prst="line">
            <a:avLst/>
          </a:prstGeom>
          <a:noFill/>
          <a:ln w="12700">
            <a:solidFill>
              <a:srgbClr val="0033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712" name="Line 416"/>
          <p:cNvSpPr>
            <a:spLocks noChangeShapeType="1"/>
          </p:cNvSpPr>
          <p:nvPr/>
        </p:nvSpPr>
        <p:spPr bwMode="auto">
          <a:xfrm flipH="1">
            <a:off x="5222875" y="4473575"/>
            <a:ext cx="1290638" cy="4048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439713" name="Group 417"/>
          <p:cNvGrpSpPr>
            <a:grpSpLocks/>
          </p:cNvGrpSpPr>
          <p:nvPr/>
        </p:nvGrpSpPr>
        <p:grpSpPr bwMode="auto">
          <a:xfrm>
            <a:off x="90488" y="1303338"/>
            <a:ext cx="2112962" cy="2244725"/>
            <a:chOff x="43" y="785"/>
            <a:chExt cx="1444" cy="1414"/>
          </a:xfrm>
        </p:grpSpPr>
        <p:sp>
          <p:nvSpPr>
            <p:cNvPr id="439714" name="Line 418"/>
            <p:cNvSpPr>
              <a:spLocks noChangeShapeType="1"/>
            </p:cNvSpPr>
            <p:nvPr/>
          </p:nvSpPr>
          <p:spPr bwMode="auto">
            <a:xfrm flipH="1">
              <a:off x="351" y="1881"/>
              <a:ext cx="11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15" name="Rectangle 419"/>
            <p:cNvSpPr>
              <a:spLocks noChangeArrowheads="1"/>
            </p:cNvSpPr>
            <p:nvPr/>
          </p:nvSpPr>
          <p:spPr bwMode="auto">
            <a:xfrm>
              <a:off x="605" y="2129"/>
              <a:ext cx="511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FeO mol %</a:t>
              </a:r>
              <a:endParaRPr lang="ru-RU" sz="1000"/>
            </a:p>
          </p:txBody>
        </p:sp>
        <p:sp>
          <p:nvSpPr>
            <p:cNvPr id="439716" name="Line 420"/>
            <p:cNvSpPr>
              <a:spLocks noChangeShapeType="1"/>
            </p:cNvSpPr>
            <p:nvPr/>
          </p:nvSpPr>
          <p:spPr bwMode="auto">
            <a:xfrm flipH="1" flipV="1">
              <a:off x="251" y="1972"/>
              <a:ext cx="24" cy="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17" name="Line 421"/>
            <p:cNvSpPr>
              <a:spLocks noChangeShapeType="1"/>
            </p:cNvSpPr>
            <p:nvPr/>
          </p:nvSpPr>
          <p:spPr bwMode="auto">
            <a:xfrm>
              <a:off x="278" y="1877"/>
              <a:ext cx="1183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18" name="Line 422"/>
            <p:cNvSpPr>
              <a:spLocks noChangeShapeType="1"/>
            </p:cNvSpPr>
            <p:nvPr/>
          </p:nvSpPr>
          <p:spPr bwMode="auto">
            <a:xfrm flipH="1">
              <a:off x="251" y="929"/>
              <a:ext cx="0" cy="1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19" name="Line 423"/>
            <p:cNvSpPr>
              <a:spLocks noChangeShapeType="1"/>
            </p:cNvSpPr>
            <p:nvPr/>
          </p:nvSpPr>
          <p:spPr bwMode="auto">
            <a:xfrm flipH="1">
              <a:off x="251" y="201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0" name="Line 424"/>
            <p:cNvSpPr>
              <a:spLocks noChangeShapeType="1"/>
            </p:cNvSpPr>
            <p:nvPr/>
          </p:nvSpPr>
          <p:spPr bwMode="auto">
            <a:xfrm flipH="1">
              <a:off x="251" y="195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1" name="Line 425"/>
            <p:cNvSpPr>
              <a:spLocks noChangeShapeType="1"/>
            </p:cNvSpPr>
            <p:nvPr/>
          </p:nvSpPr>
          <p:spPr bwMode="auto">
            <a:xfrm flipH="1">
              <a:off x="251" y="1896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2" name="Line 426"/>
            <p:cNvSpPr>
              <a:spLocks noChangeShapeType="1"/>
            </p:cNvSpPr>
            <p:nvPr/>
          </p:nvSpPr>
          <p:spPr bwMode="auto">
            <a:xfrm flipH="1">
              <a:off x="251" y="183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3" name="Line 427"/>
            <p:cNvSpPr>
              <a:spLocks noChangeShapeType="1"/>
            </p:cNvSpPr>
            <p:nvPr/>
          </p:nvSpPr>
          <p:spPr bwMode="auto">
            <a:xfrm flipH="1">
              <a:off x="251" y="177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4" name="Line 428"/>
            <p:cNvSpPr>
              <a:spLocks noChangeShapeType="1"/>
            </p:cNvSpPr>
            <p:nvPr/>
          </p:nvSpPr>
          <p:spPr bwMode="auto">
            <a:xfrm flipH="1">
              <a:off x="251" y="1715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5" name="Line 429"/>
            <p:cNvSpPr>
              <a:spLocks noChangeShapeType="1"/>
            </p:cNvSpPr>
            <p:nvPr/>
          </p:nvSpPr>
          <p:spPr bwMode="auto">
            <a:xfrm flipH="1">
              <a:off x="251" y="165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6" name="Line 430"/>
            <p:cNvSpPr>
              <a:spLocks noChangeShapeType="1"/>
            </p:cNvSpPr>
            <p:nvPr/>
          </p:nvSpPr>
          <p:spPr bwMode="auto">
            <a:xfrm flipH="1">
              <a:off x="251" y="159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7" name="Line 431"/>
            <p:cNvSpPr>
              <a:spLocks noChangeShapeType="1"/>
            </p:cNvSpPr>
            <p:nvPr/>
          </p:nvSpPr>
          <p:spPr bwMode="auto">
            <a:xfrm flipH="1">
              <a:off x="251" y="1533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8" name="Line 432"/>
            <p:cNvSpPr>
              <a:spLocks noChangeShapeType="1"/>
            </p:cNvSpPr>
            <p:nvPr/>
          </p:nvSpPr>
          <p:spPr bwMode="auto">
            <a:xfrm flipH="1">
              <a:off x="251" y="147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29" name="Line 433"/>
            <p:cNvSpPr>
              <a:spLocks noChangeShapeType="1"/>
            </p:cNvSpPr>
            <p:nvPr/>
          </p:nvSpPr>
          <p:spPr bwMode="auto">
            <a:xfrm flipH="1">
              <a:off x="251" y="141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0" name="Line 434"/>
            <p:cNvSpPr>
              <a:spLocks noChangeShapeType="1"/>
            </p:cNvSpPr>
            <p:nvPr/>
          </p:nvSpPr>
          <p:spPr bwMode="auto">
            <a:xfrm flipH="1">
              <a:off x="251" y="135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1" name="Line 435"/>
            <p:cNvSpPr>
              <a:spLocks noChangeShapeType="1"/>
            </p:cNvSpPr>
            <p:nvPr/>
          </p:nvSpPr>
          <p:spPr bwMode="auto">
            <a:xfrm flipH="1">
              <a:off x="251" y="1292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2" name="Line 436"/>
            <p:cNvSpPr>
              <a:spLocks noChangeShapeType="1"/>
            </p:cNvSpPr>
            <p:nvPr/>
          </p:nvSpPr>
          <p:spPr bwMode="auto">
            <a:xfrm flipH="1">
              <a:off x="251" y="1231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3" name="Line 437"/>
            <p:cNvSpPr>
              <a:spLocks noChangeShapeType="1"/>
            </p:cNvSpPr>
            <p:nvPr/>
          </p:nvSpPr>
          <p:spPr bwMode="auto">
            <a:xfrm flipH="1">
              <a:off x="251" y="117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4" name="Line 438"/>
            <p:cNvSpPr>
              <a:spLocks noChangeShapeType="1"/>
            </p:cNvSpPr>
            <p:nvPr/>
          </p:nvSpPr>
          <p:spPr bwMode="auto">
            <a:xfrm flipH="1">
              <a:off x="251" y="111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5" name="Line 439"/>
            <p:cNvSpPr>
              <a:spLocks noChangeShapeType="1"/>
            </p:cNvSpPr>
            <p:nvPr/>
          </p:nvSpPr>
          <p:spPr bwMode="auto">
            <a:xfrm flipH="1">
              <a:off x="251" y="1050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6" name="Line 440"/>
            <p:cNvSpPr>
              <a:spLocks noChangeShapeType="1"/>
            </p:cNvSpPr>
            <p:nvPr/>
          </p:nvSpPr>
          <p:spPr bwMode="auto">
            <a:xfrm flipH="1">
              <a:off x="1462" y="916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7" name="Line 441"/>
            <p:cNvSpPr>
              <a:spLocks noChangeShapeType="1"/>
            </p:cNvSpPr>
            <p:nvPr/>
          </p:nvSpPr>
          <p:spPr bwMode="auto">
            <a:xfrm>
              <a:off x="1452" y="201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8" name="Line 442"/>
            <p:cNvSpPr>
              <a:spLocks noChangeShapeType="1"/>
            </p:cNvSpPr>
            <p:nvPr/>
          </p:nvSpPr>
          <p:spPr bwMode="auto">
            <a:xfrm>
              <a:off x="1452" y="195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39" name="Line 443"/>
            <p:cNvSpPr>
              <a:spLocks noChangeShapeType="1"/>
            </p:cNvSpPr>
            <p:nvPr/>
          </p:nvSpPr>
          <p:spPr bwMode="auto">
            <a:xfrm>
              <a:off x="1452" y="1896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0" name="Line 444"/>
            <p:cNvSpPr>
              <a:spLocks noChangeShapeType="1"/>
            </p:cNvSpPr>
            <p:nvPr/>
          </p:nvSpPr>
          <p:spPr bwMode="auto">
            <a:xfrm>
              <a:off x="1452" y="183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1" name="Line 445"/>
            <p:cNvSpPr>
              <a:spLocks noChangeShapeType="1"/>
            </p:cNvSpPr>
            <p:nvPr/>
          </p:nvSpPr>
          <p:spPr bwMode="auto">
            <a:xfrm>
              <a:off x="1452" y="177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2" name="Line 446"/>
            <p:cNvSpPr>
              <a:spLocks noChangeShapeType="1"/>
            </p:cNvSpPr>
            <p:nvPr/>
          </p:nvSpPr>
          <p:spPr bwMode="auto">
            <a:xfrm>
              <a:off x="1452" y="1715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3" name="Line 447"/>
            <p:cNvSpPr>
              <a:spLocks noChangeShapeType="1"/>
            </p:cNvSpPr>
            <p:nvPr/>
          </p:nvSpPr>
          <p:spPr bwMode="auto">
            <a:xfrm>
              <a:off x="1452" y="165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4" name="Line 448"/>
            <p:cNvSpPr>
              <a:spLocks noChangeShapeType="1"/>
            </p:cNvSpPr>
            <p:nvPr/>
          </p:nvSpPr>
          <p:spPr bwMode="auto">
            <a:xfrm>
              <a:off x="1452" y="159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5" name="Line 449"/>
            <p:cNvSpPr>
              <a:spLocks noChangeShapeType="1"/>
            </p:cNvSpPr>
            <p:nvPr/>
          </p:nvSpPr>
          <p:spPr bwMode="auto">
            <a:xfrm>
              <a:off x="1452" y="1533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6" name="Line 450"/>
            <p:cNvSpPr>
              <a:spLocks noChangeShapeType="1"/>
            </p:cNvSpPr>
            <p:nvPr/>
          </p:nvSpPr>
          <p:spPr bwMode="auto">
            <a:xfrm>
              <a:off x="1452" y="147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7" name="Line 451"/>
            <p:cNvSpPr>
              <a:spLocks noChangeShapeType="1"/>
            </p:cNvSpPr>
            <p:nvPr/>
          </p:nvSpPr>
          <p:spPr bwMode="auto">
            <a:xfrm>
              <a:off x="1452" y="141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8" name="Line 452"/>
            <p:cNvSpPr>
              <a:spLocks noChangeShapeType="1"/>
            </p:cNvSpPr>
            <p:nvPr/>
          </p:nvSpPr>
          <p:spPr bwMode="auto">
            <a:xfrm>
              <a:off x="1452" y="135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49" name="Line 453"/>
            <p:cNvSpPr>
              <a:spLocks noChangeShapeType="1"/>
            </p:cNvSpPr>
            <p:nvPr/>
          </p:nvSpPr>
          <p:spPr bwMode="auto">
            <a:xfrm>
              <a:off x="1452" y="1292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0" name="Line 454"/>
            <p:cNvSpPr>
              <a:spLocks noChangeShapeType="1"/>
            </p:cNvSpPr>
            <p:nvPr/>
          </p:nvSpPr>
          <p:spPr bwMode="auto">
            <a:xfrm>
              <a:off x="1452" y="1231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1" name="Line 455"/>
            <p:cNvSpPr>
              <a:spLocks noChangeShapeType="1"/>
            </p:cNvSpPr>
            <p:nvPr/>
          </p:nvSpPr>
          <p:spPr bwMode="auto">
            <a:xfrm>
              <a:off x="1452" y="117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2" name="Line 456"/>
            <p:cNvSpPr>
              <a:spLocks noChangeShapeType="1"/>
            </p:cNvSpPr>
            <p:nvPr/>
          </p:nvSpPr>
          <p:spPr bwMode="auto">
            <a:xfrm flipH="1">
              <a:off x="253" y="2017"/>
              <a:ext cx="120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3" name="Line 457"/>
            <p:cNvSpPr>
              <a:spLocks noChangeShapeType="1"/>
            </p:cNvSpPr>
            <p:nvPr/>
          </p:nvSpPr>
          <p:spPr bwMode="auto">
            <a:xfrm flipH="1" flipV="1">
              <a:off x="1341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4" name="Line 458"/>
            <p:cNvSpPr>
              <a:spLocks noChangeShapeType="1"/>
            </p:cNvSpPr>
            <p:nvPr/>
          </p:nvSpPr>
          <p:spPr bwMode="auto">
            <a:xfrm flipH="1" flipV="1">
              <a:off x="1220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5" name="Line 459"/>
            <p:cNvSpPr>
              <a:spLocks noChangeShapeType="1"/>
            </p:cNvSpPr>
            <p:nvPr/>
          </p:nvSpPr>
          <p:spPr bwMode="auto">
            <a:xfrm flipH="1" flipV="1">
              <a:off x="1099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6" name="Line 460"/>
            <p:cNvSpPr>
              <a:spLocks noChangeShapeType="1"/>
            </p:cNvSpPr>
            <p:nvPr/>
          </p:nvSpPr>
          <p:spPr bwMode="auto">
            <a:xfrm flipH="1" flipV="1">
              <a:off x="978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7" name="Line 461"/>
            <p:cNvSpPr>
              <a:spLocks noChangeShapeType="1"/>
            </p:cNvSpPr>
            <p:nvPr/>
          </p:nvSpPr>
          <p:spPr bwMode="auto">
            <a:xfrm flipH="1" flipV="1">
              <a:off x="857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8" name="Line 462"/>
            <p:cNvSpPr>
              <a:spLocks noChangeShapeType="1"/>
            </p:cNvSpPr>
            <p:nvPr/>
          </p:nvSpPr>
          <p:spPr bwMode="auto">
            <a:xfrm flipH="1" flipV="1">
              <a:off x="736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59" name="Line 463"/>
            <p:cNvSpPr>
              <a:spLocks noChangeShapeType="1"/>
            </p:cNvSpPr>
            <p:nvPr/>
          </p:nvSpPr>
          <p:spPr bwMode="auto">
            <a:xfrm flipH="1" flipV="1">
              <a:off x="615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60" name="Line 464"/>
            <p:cNvSpPr>
              <a:spLocks noChangeShapeType="1"/>
            </p:cNvSpPr>
            <p:nvPr/>
          </p:nvSpPr>
          <p:spPr bwMode="auto">
            <a:xfrm flipH="1" flipV="1">
              <a:off x="495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61" name="Line 465"/>
            <p:cNvSpPr>
              <a:spLocks noChangeShapeType="1"/>
            </p:cNvSpPr>
            <p:nvPr/>
          </p:nvSpPr>
          <p:spPr bwMode="auto">
            <a:xfrm flipH="1" flipV="1">
              <a:off x="373" y="2005"/>
              <a:ext cx="1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62" name="Freeform 466"/>
            <p:cNvSpPr>
              <a:spLocks/>
            </p:cNvSpPr>
            <p:nvPr/>
          </p:nvSpPr>
          <p:spPr bwMode="auto">
            <a:xfrm flipH="1">
              <a:off x="905" y="1455"/>
              <a:ext cx="170" cy="143"/>
            </a:xfrm>
            <a:custGeom>
              <a:avLst/>
              <a:gdLst>
                <a:gd name="T0" fmla="*/ 0 w 902"/>
                <a:gd name="T1" fmla="*/ 562 h 562"/>
                <a:gd name="T2" fmla="*/ 24 w 902"/>
                <a:gd name="T3" fmla="*/ 549 h 562"/>
                <a:gd name="T4" fmla="*/ 49 w 902"/>
                <a:gd name="T5" fmla="*/ 535 h 562"/>
                <a:gd name="T6" fmla="*/ 77 w 902"/>
                <a:gd name="T7" fmla="*/ 520 h 562"/>
                <a:gd name="T8" fmla="*/ 105 w 902"/>
                <a:gd name="T9" fmla="*/ 504 h 562"/>
                <a:gd name="T10" fmla="*/ 163 w 902"/>
                <a:gd name="T11" fmla="*/ 469 h 562"/>
                <a:gd name="T12" fmla="*/ 224 w 902"/>
                <a:gd name="T13" fmla="*/ 431 h 562"/>
                <a:gd name="T14" fmla="*/ 289 w 902"/>
                <a:gd name="T15" fmla="*/ 391 h 562"/>
                <a:gd name="T16" fmla="*/ 354 w 902"/>
                <a:gd name="T17" fmla="*/ 351 h 562"/>
                <a:gd name="T18" fmla="*/ 420 w 902"/>
                <a:gd name="T19" fmla="*/ 308 h 562"/>
                <a:gd name="T20" fmla="*/ 487 w 902"/>
                <a:gd name="T21" fmla="*/ 266 h 562"/>
                <a:gd name="T22" fmla="*/ 551 w 902"/>
                <a:gd name="T23" fmla="*/ 224 h 562"/>
                <a:gd name="T24" fmla="*/ 614 w 902"/>
                <a:gd name="T25" fmla="*/ 183 h 562"/>
                <a:gd name="T26" fmla="*/ 674 w 902"/>
                <a:gd name="T27" fmla="*/ 143 h 562"/>
                <a:gd name="T28" fmla="*/ 703 w 902"/>
                <a:gd name="T29" fmla="*/ 126 h 562"/>
                <a:gd name="T30" fmla="*/ 730 w 902"/>
                <a:gd name="T31" fmla="*/ 107 h 562"/>
                <a:gd name="T32" fmla="*/ 757 w 902"/>
                <a:gd name="T33" fmla="*/ 91 h 562"/>
                <a:gd name="T34" fmla="*/ 782 w 902"/>
                <a:gd name="T35" fmla="*/ 75 h 562"/>
                <a:gd name="T36" fmla="*/ 806 w 902"/>
                <a:gd name="T37" fmla="*/ 59 h 562"/>
                <a:gd name="T38" fmla="*/ 829 w 902"/>
                <a:gd name="T39" fmla="*/ 44 h 562"/>
                <a:gd name="T40" fmla="*/ 849 w 902"/>
                <a:gd name="T41" fmla="*/ 32 h 562"/>
                <a:gd name="T42" fmla="*/ 868 w 902"/>
                <a:gd name="T43" fmla="*/ 19 h 562"/>
                <a:gd name="T44" fmla="*/ 886 w 902"/>
                <a:gd name="T45" fmla="*/ 9 h 562"/>
                <a:gd name="T46" fmla="*/ 902 w 902"/>
                <a:gd name="T47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2" h="562">
                  <a:moveTo>
                    <a:pt x="0" y="562"/>
                  </a:moveTo>
                  <a:lnTo>
                    <a:pt x="24" y="549"/>
                  </a:lnTo>
                  <a:lnTo>
                    <a:pt x="49" y="535"/>
                  </a:lnTo>
                  <a:lnTo>
                    <a:pt x="77" y="520"/>
                  </a:lnTo>
                  <a:lnTo>
                    <a:pt x="105" y="504"/>
                  </a:lnTo>
                  <a:lnTo>
                    <a:pt x="163" y="469"/>
                  </a:lnTo>
                  <a:lnTo>
                    <a:pt x="224" y="431"/>
                  </a:lnTo>
                  <a:lnTo>
                    <a:pt x="289" y="391"/>
                  </a:lnTo>
                  <a:lnTo>
                    <a:pt x="354" y="351"/>
                  </a:lnTo>
                  <a:lnTo>
                    <a:pt x="420" y="308"/>
                  </a:lnTo>
                  <a:lnTo>
                    <a:pt x="487" y="266"/>
                  </a:lnTo>
                  <a:lnTo>
                    <a:pt x="551" y="224"/>
                  </a:lnTo>
                  <a:lnTo>
                    <a:pt x="614" y="183"/>
                  </a:lnTo>
                  <a:lnTo>
                    <a:pt x="674" y="143"/>
                  </a:lnTo>
                  <a:lnTo>
                    <a:pt x="703" y="126"/>
                  </a:lnTo>
                  <a:lnTo>
                    <a:pt x="730" y="107"/>
                  </a:lnTo>
                  <a:lnTo>
                    <a:pt x="757" y="91"/>
                  </a:lnTo>
                  <a:lnTo>
                    <a:pt x="782" y="75"/>
                  </a:lnTo>
                  <a:lnTo>
                    <a:pt x="806" y="59"/>
                  </a:lnTo>
                  <a:lnTo>
                    <a:pt x="829" y="44"/>
                  </a:lnTo>
                  <a:lnTo>
                    <a:pt x="849" y="32"/>
                  </a:lnTo>
                  <a:lnTo>
                    <a:pt x="868" y="19"/>
                  </a:lnTo>
                  <a:lnTo>
                    <a:pt x="886" y="9"/>
                  </a:lnTo>
                  <a:lnTo>
                    <a:pt x="9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63" name="Oval 467"/>
            <p:cNvSpPr>
              <a:spLocks noChangeArrowheads="1"/>
            </p:cNvSpPr>
            <p:nvPr/>
          </p:nvSpPr>
          <p:spPr bwMode="auto">
            <a:xfrm flipH="1">
              <a:off x="246" y="1965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9764" name="Rectangle 468"/>
            <p:cNvSpPr>
              <a:spLocks noChangeArrowheads="1"/>
            </p:cNvSpPr>
            <p:nvPr/>
          </p:nvSpPr>
          <p:spPr bwMode="auto">
            <a:xfrm flipH="1">
              <a:off x="43" y="1849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1300</a:t>
              </a:r>
              <a:endParaRPr lang="ru-RU" sz="1000"/>
            </a:p>
          </p:txBody>
        </p:sp>
        <p:sp>
          <p:nvSpPr>
            <p:cNvPr id="439765" name="Rectangle 469"/>
            <p:cNvSpPr>
              <a:spLocks noChangeArrowheads="1"/>
            </p:cNvSpPr>
            <p:nvPr/>
          </p:nvSpPr>
          <p:spPr bwMode="auto">
            <a:xfrm flipH="1">
              <a:off x="43" y="1607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1700</a:t>
              </a:r>
              <a:endParaRPr lang="ru-RU" sz="1000"/>
            </a:p>
          </p:txBody>
        </p:sp>
        <p:sp>
          <p:nvSpPr>
            <p:cNvPr id="439766" name="Rectangle 470"/>
            <p:cNvSpPr>
              <a:spLocks noChangeArrowheads="1"/>
            </p:cNvSpPr>
            <p:nvPr/>
          </p:nvSpPr>
          <p:spPr bwMode="auto">
            <a:xfrm flipH="1">
              <a:off x="43" y="1365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2100</a:t>
              </a:r>
              <a:endParaRPr lang="ru-RU" sz="1000"/>
            </a:p>
          </p:txBody>
        </p:sp>
        <p:sp>
          <p:nvSpPr>
            <p:cNvPr id="439767" name="Rectangle 471"/>
            <p:cNvSpPr>
              <a:spLocks noChangeArrowheads="1"/>
            </p:cNvSpPr>
            <p:nvPr/>
          </p:nvSpPr>
          <p:spPr bwMode="auto">
            <a:xfrm flipH="1">
              <a:off x="43" y="1123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2500</a:t>
              </a:r>
              <a:endParaRPr lang="ru-RU" sz="1000"/>
            </a:p>
          </p:txBody>
        </p:sp>
        <p:sp>
          <p:nvSpPr>
            <p:cNvPr id="439768" name="Rectangle 472"/>
            <p:cNvSpPr>
              <a:spLocks noChangeArrowheads="1"/>
            </p:cNvSpPr>
            <p:nvPr/>
          </p:nvSpPr>
          <p:spPr bwMode="auto">
            <a:xfrm flipH="1">
              <a:off x="1198" y="203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80</a:t>
              </a:r>
              <a:endParaRPr lang="ru-RU" sz="1000"/>
            </a:p>
          </p:txBody>
        </p:sp>
        <p:sp>
          <p:nvSpPr>
            <p:cNvPr id="439769" name="Rectangle 473"/>
            <p:cNvSpPr>
              <a:spLocks noChangeArrowheads="1"/>
            </p:cNvSpPr>
            <p:nvPr/>
          </p:nvSpPr>
          <p:spPr bwMode="auto">
            <a:xfrm flipH="1">
              <a:off x="956" y="203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60</a:t>
              </a:r>
              <a:endParaRPr lang="ru-RU" sz="1000"/>
            </a:p>
          </p:txBody>
        </p:sp>
        <p:sp>
          <p:nvSpPr>
            <p:cNvPr id="439770" name="Rectangle 474"/>
            <p:cNvSpPr>
              <a:spLocks noChangeArrowheads="1"/>
            </p:cNvSpPr>
            <p:nvPr/>
          </p:nvSpPr>
          <p:spPr bwMode="auto">
            <a:xfrm flipH="1">
              <a:off x="717" y="2038"/>
              <a:ext cx="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40</a:t>
              </a:r>
              <a:endParaRPr lang="ru-RU" sz="1000"/>
            </a:p>
          </p:txBody>
        </p:sp>
        <p:sp>
          <p:nvSpPr>
            <p:cNvPr id="439771" name="Rectangle 475"/>
            <p:cNvSpPr>
              <a:spLocks noChangeArrowheads="1"/>
            </p:cNvSpPr>
            <p:nvPr/>
          </p:nvSpPr>
          <p:spPr bwMode="auto">
            <a:xfrm flipH="1">
              <a:off x="475" y="2038"/>
              <a:ext cx="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20</a:t>
              </a:r>
              <a:endParaRPr lang="ru-RU" sz="1000"/>
            </a:p>
          </p:txBody>
        </p:sp>
        <p:sp>
          <p:nvSpPr>
            <p:cNvPr id="439772" name="Rectangle 476"/>
            <p:cNvSpPr>
              <a:spLocks noChangeArrowheads="1"/>
            </p:cNvSpPr>
            <p:nvPr/>
          </p:nvSpPr>
          <p:spPr bwMode="auto">
            <a:xfrm flipH="1">
              <a:off x="134" y="785"/>
              <a:ext cx="259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T, </a:t>
              </a:r>
              <a:r>
                <a:rPr lang="en-US" sz="1000">
                  <a:sym typeface="Symbol" pitchFamily="18" charset="2"/>
                </a:rPr>
                <a:t></a:t>
              </a:r>
              <a:r>
                <a:rPr lang="en-US" sz="1000"/>
                <a:t>C</a:t>
              </a:r>
              <a:endParaRPr lang="ru-RU" sz="1000"/>
            </a:p>
          </p:txBody>
        </p:sp>
        <p:sp>
          <p:nvSpPr>
            <p:cNvPr id="439773" name="Rectangle 477"/>
            <p:cNvSpPr>
              <a:spLocks noChangeArrowheads="1"/>
            </p:cNvSpPr>
            <p:nvPr/>
          </p:nvSpPr>
          <p:spPr bwMode="auto">
            <a:xfrm flipH="1">
              <a:off x="1410" y="2018"/>
              <a:ext cx="77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sz="1000"/>
                <a:t>FeO</a:t>
              </a:r>
              <a:endParaRPr lang="ru-RU" sz="1000"/>
            </a:p>
          </p:txBody>
        </p:sp>
        <p:sp>
          <p:nvSpPr>
            <p:cNvPr id="439774" name="Rectangle 478"/>
            <p:cNvSpPr>
              <a:spLocks noChangeArrowheads="1"/>
            </p:cNvSpPr>
            <p:nvPr/>
          </p:nvSpPr>
          <p:spPr bwMode="auto">
            <a:xfrm flipH="1">
              <a:off x="193" y="2030"/>
              <a:ext cx="20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000"/>
                <a:t>ZrO</a:t>
              </a:r>
              <a:r>
                <a:rPr lang="en-US" sz="1000" baseline="-25000"/>
                <a:t>2</a:t>
              </a:r>
              <a:endParaRPr lang="ru-RU" sz="1000"/>
            </a:p>
          </p:txBody>
        </p:sp>
        <p:sp>
          <p:nvSpPr>
            <p:cNvPr id="439775" name="Line 479"/>
            <p:cNvSpPr>
              <a:spLocks noChangeShapeType="1"/>
            </p:cNvSpPr>
            <p:nvPr/>
          </p:nvSpPr>
          <p:spPr bwMode="auto">
            <a:xfrm>
              <a:off x="251" y="2001"/>
              <a:ext cx="121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76" name="Rectangle 480"/>
            <p:cNvSpPr>
              <a:spLocks noChangeArrowheads="1"/>
            </p:cNvSpPr>
            <p:nvPr/>
          </p:nvSpPr>
          <p:spPr bwMode="auto">
            <a:xfrm flipH="1">
              <a:off x="784" y="1785"/>
              <a:ext cx="47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000" b="0"/>
                <a:t>(133</a:t>
              </a:r>
              <a:r>
                <a:rPr lang="ru-RU" sz="1000" b="0"/>
                <a:t>2±5</a:t>
              </a:r>
              <a:r>
                <a:rPr lang="en-US" sz="1000" b="0"/>
                <a:t>)</a:t>
              </a:r>
              <a:r>
                <a:rPr lang="en-US" sz="1000" b="0">
                  <a:sym typeface="Symbol" pitchFamily="18" charset="2"/>
                </a:rPr>
                <a:t></a:t>
              </a:r>
              <a:r>
                <a:rPr lang="en-US" sz="1000" b="0"/>
                <a:t>C</a:t>
              </a:r>
              <a:endParaRPr lang="ru-RU" sz="1000"/>
            </a:p>
          </p:txBody>
        </p:sp>
        <p:sp>
          <p:nvSpPr>
            <p:cNvPr id="439777" name="Line 481"/>
            <p:cNvSpPr>
              <a:spLocks noChangeShapeType="1"/>
            </p:cNvSpPr>
            <p:nvPr/>
          </p:nvSpPr>
          <p:spPr bwMode="auto">
            <a:xfrm flipH="1">
              <a:off x="1337" y="1849"/>
              <a:ext cx="121" cy="28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78" name="Line 482"/>
            <p:cNvSpPr>
              <a:spLocks noChangeShapeType="1"/>
            </p:cNvSpPr>
            <p:nvPr/>
          </p:nvSpPr>
          <p:spPr bwMode="auto">
            <a:xfrm>
              <a:off x="281" y="1596"/>
              <a:ext cx="93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79" name="Freeform 483"/>
            <p:cNvSpPr>
              <a:spLocks/>
            </p:cNvSpPr>
            <p:nvPr/>
          </p:nvSpPr>
          <p:spPr bwMode="auto">
            <a:xfrm>
              <a:off x="251" y="1043"/>
              <a:ext cx="146" cy="552"/>
            </a:xfrm>
            <a:custGeom>
              <a:avLst/>
              <a:gdLst>
                <a:gd name="T0" fmla="*/ 0 w 774"/>
                <a:gd name="T1" fmla="*/ 0 h 2172"/>
                <a:gd name="T2" fmla="*/ 774 w 774"/>
                <a:gd name="T3" fmla="*/ 2172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2172">
                  <a:moveTo>
                    <a:pt x="0" y="0"/>
                  </a:moveTo>
                  <a:cubicBezTo>
                    <a:pt x="723" y="690"/>
                    <a:pt x="645" y="1233"/>
                    <a:pt x="774" y="2172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80" name="Freeform 484"/>
            <p:cNvSpPr>
              <a:spLocks/>
            </p:cNvSpPr>
            <p:nvPr/>
          </p:nvSpPr>
          <p:spPr bwMode="auto">
            <a:xfrm>
              <a:off x="256" y="1270"/>
              <a:ext cx="140" cy="325"/>
            </a:xfrm>
            <a:custGeom>
              <a:avLst/>
              <a:gdLst>
                <a:gd name="T0" fmla="*/ 0 w 747"/>
                <a:gd name="T1" fmla="*/ 0 h 1280"/>
                <a:gd name="T2" fmla="*/ 747 w 747"/>
                <a:gd name="T3" fmla="*/ 128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7" h="1280">
                  <a:moveTo>
                    <a:pt x="0" y="0"/>
                  </a:moveTo>
                  <a:cubicBezTo>
                    <a:pt x="327" y="200"/>
                    <a:pt x="651" y="1043"/>
                    <a:pt x="747" y="128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81" name="Freeform 485"/>
            <p:cNvSpPr>
              <a:spLocks/>
            </p:cNvSpPr>
            <p:nvPr/>
          </p:nvSpPr>
          <p:spPr bwMode="auto">
            <a:xfrm flipH="1">
              <a:off x="254" y="1262"/>
              <a:ext cx="27" cy="740"/>
            </a:xfrm>
            <a:custGeom>
              <a:avLst/>
              <a:gdLst>
                <a:gd name="T0" fmla="*/ 141 w 141"/>
                <a:gd name="T1" fmla="*/ 0 h 2871"/>
                <a:gd name="T2" fmla="*/ 20 w 141"/>
                <a:gd name="T3" fmla="*/ 1507 h 2871"/>
                <a:gd name="T4" fmla="*/ 20 w 141"/>
                <a:gd name="T5" fmla="*/ 2871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2871">
                  <a:moveTo>
                    <a:pt x="141" y="0"/>
                  </a:moveTo>
                  <a:cubicBezTo>
                    <a:pt x="90" y="514"/>
                    <a:pt x="40" y="1029"/>
                    <a:pt x="20" y="1507"/>
                  </a:cubicBezTo>
                  <a:cubicBezTo>
                    <a:pt x="0" y="1985"/>
                    <a:pt x="20" y="2644"/>
                    <a:pt x="20" y="2871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82" name="Freeform 486"/>
            <p:cNvSpPr>
              <a:spLocks/>
            </p:cNvSpPr>
            <p:nvPr/>
          </p:nvSpPr>
          <p:spPr bwMode="auto">
            <a:xfrm>
              <a:off x="255" y="1043"/>
              <a:ext cx="954" cy="553"/>
            </a:xfrm>
            <a:custGeom>
              <a:avLst/>
              <a:gdLst>
                <a:gd name="T0" fmla="*/ 5089 w 5089"/>
                <a:gd name="T1" fmla="*/ 2175 h 2175"/>
                <a:gd name="T2" fmla="*/ 0 w 5089"/>
                <a:gd name="T3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89" h="2175">
                  <a:moveTo>
                    <a:pt x="5089" y="2175"/>
                  </a:moveTo>
                  <a:cubicBezTo>
                    <a:pt x="4548" y="1688"/>
                    <a:pt x="2412" y="70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83" name="Oval 487"/>
            <p:cNvSpPr>
              <a:spLocks noChangeArrowheads="1"/>
            </p:cNvSpPr>
            <p:nvPr/>
          </p:nvSpPr>
          <p:spPr bwMode="auto">
            <a:xfrm flipH="1">
              <a:off x="246" y="1036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9784" name="Freeform 488"/>
            <p:cNvSpPr>
              <a:spLocks/>
            </p:cNvSpPr>
            <p:nvPr/>
          </p:nvSpPr>
          <p:spPr bwMode="auto">
            <a:xfrm>
              <a:off x="1209" y="1595"/>
              <a:ext cx="127" cy="282"/>
            </a:xfrm>
            <a:custGeom>
              <a:avLst/>
              <a:gdLst>
                <a:gd name="T0" fmla="*/ 653 w 653"/>
                <a:gd name="T1" fmla="*/ 1107 h 1107"/>
                <a:gd name="T2" fmla="*/ 0 w 653"/>
                <a:gd name="T3" fmla="*/ 0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53" h="1107">
                  <a:moveTo>
                    <a:pt x="653" y="1107"/>
                  </a:moveTo>
                  <a:cubicBezTo>
                    <a:pt x="509" y="573"/>
                    <a:pt x="239" y="81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85" name="Oval 489"/>
            <p:cNvSpPr>
              <a:spLocks noChangeArrowheads="1"/>
            </p:cNvSpPr>
            <p:nvPr/>
          </p:nvSpPr>
          <p:spPr bwMode="auto">
            <a:xfrm flipH="1">
              <a:off x="246" y="1255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9786" name="Rectangle 490"/>
            <p:cNvSpPr>
              <a:spLocks noChangeArrowheads="1"/>
            </p:cNvSpPr>
            <p:nvPr/>
          </p:nvSpPr>
          <p:spPr bwMode="auto">
            <a:xfrm flipH="1">
              <a:off x="43" y="881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2900</a:t>
              </a:r>
              <a:endParaRPr lang="ru-RU" sz="1000"/>
            </a:p>
          </p:txBody>
        </p:sp>
      </p:grpSp>
      <p:sp>
        <p:nvSpPr>
          <p:cNvPr id="439787" name="Text Box 491"/>
          <p:cNvSpPr txBox="1">
            <a:spLocks noChangeArrowheads="1"/>
          </p:cNvSpPr>
          <p:nvPr/>
        </p:nvSpPr>
        <p:spPr bwMode="auto">
          <a:xfrm>
            <a:off x="1141413" y="1157288"/>
            <a:ext cx="103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sp>
        <p:nvSpPr>
          <p:cNvPr id="439788" name="Line 492"/>
          <p:cNvSpPr>
            <a:spLocks noChangeShapeType="1"/>
          </p:cNvSpPr>
          <p:nvPr/>
        </p:nvSpPr>
        <p:spPr bwMode="auto">
          <a:xfrm>
            <a:off x="1866900" y="3490913"/>
            <a:ext cx="433388" cy="582612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9789" name="Line 493"/>
          <p:cNvSpPr>
            <a:spLocks noChangeShapeType="1"/>
          </p:cNvSpPr>
          <p:nvPr/>
        </p:nvSpPr>
        <p:spPr bwMode="auto">
          <a:xfrm flipH="1">
            <a:off x="3308350" y="2500313"/>
            <a:ext cx="1660525" cy="9239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032" name="Oval 736"/>
          <p:cNvSpPr>
            <a:spLocks noChangeArrowheads="1"/>
          </p:cNvSpPr>
          <p:nvPr/>
        </p:nvSpPr>
        <p:spPr bwMode="auto">
          <a:xfrm>
            <a:off x="3851275" y="4456113"/>
            <a:ext cx="709613" cy="777875"/>
          </a:xfrm>
          <a:prstGeom prst="ellipse">
            <a:avLst/>
          </a:prstGeom>
          <a:gradFill rotWithShape="1">
            <a:gsLst>
              <a:gs pos="0">
                <a:srgbClr val="0000FF">
                  <a:alpha val="0"/>
                </a:srgbClr>
              </a:gs>
              <a:gs pos="100000">
                <a:srgbClr val="0000FF">
                  <a:gamma/>
                  <a:shade val="46275"/>
                  <a:invGamma/>
                  <a:alpha val="16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00008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034" name="Text Box 738"/>
          <p:cNvSpPr txBox="1">
            <a:spLocks noChangeArrowheads="1"/>
          </p:cNvSpPr>
          <p:nvPr/>
        </p:nvSpPr>
        <p:spPr bwMode="auto">
          <a:xfrm>
            <a:off x="3967163" y="4492625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0000FF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440127" name="Rectangle 831"/>
          <p:cNvSpPr>
            <a:spLocks noChangeArrowheads="1"/>
          </p:cNvSpPr>
          <p:nvPr/>
        </p:nvSpPr>
        <p:spPr bwMode="auto">
          <a:xfrm>
            <a:off x="6550025" y="2260600"/>
            <a:ext cx="417513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900">
                <a:solidFill>
                  <a:srgbClr val="000000"/>
                </a:solidFill>
              </a:rPr>
              <a:t>1597</a:t>
            </a:r>
            <a:endParaRPr lang="ru-RU" sz="900"/>
          </a:p>
        </p:txBody>
      </p:sp>
      <p:sp>
        <p:nvSpPr>
          <p:cNvPr id="440245" name="Text Box 949"/>
          <p:cNvSpPr txBox="1">
            <a:spLocks noChangeArrowheads="1"/>
          </p:cNvSpPr>
          <p:nvPr/>
        </p:nvSpPr>
        <p:spPr bwMode="auto">
          <a:xfrm>
            <a:off x="561975" y="1828800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990000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990000"/>
              </a:solidFill>
              <a:latin typeface="Arial" pitchFamily="34" charset="0"/>
            </a:endParaRPr>
          </a:p>
        </p:txBody>
      </p:sp>
      <p:grpSp>
        <p:nvGrpSpPr>
          <p:cNvPr id="440298" name="Group 1002"/>
          <p:cNvGrpSpPr>
            <a:grpSpLocks/>
          </p:cNvGrpSpPr>
          <p:nvPr/>
        </p:nvGrpSpPr>
        <p:grpSpPr bwMode="auto">
          <a:xfrm>
            <a:off x="4903788" y="676275"/>
            <a:ext cx="2266950" cy="2609850"/>
            <a:chOff x="3089" y="360"/>
            <a:chExt cx="1428" cy="1644"/>
          </a:xfrm>
        </p:grpSpPr>
        <p:grpSp>
          <p:nvGrpSpPr>
            <p:cNvPr id="440248" name="Group 952"/>
            <p:cNvGrpSpPr>
              <a:grpSpLocks/>
            </p:cNvGrpSpPr>
            <p:nvPr/>
          </p:nvGrpSpPr>
          <p:grpSpPr bwMode="auto">
            <a:xfrm flipH="1">
              <a:off x="4315" y="490"/>
              <a:ext cx="24" cy="1307"/>
              <a:chOff x="7350" y="1066"/>
              <a:chExt cx="24" cy="1307"/>
            </a:xfrm>
          </p:grpSpPr>
          <p:sp>
            <p:nvSpPr>
              <p:cNvPr id="440249" name="Line 953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0" name="Line 954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0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1" name="Line 955"/>
              <p:cNvSpPr>
                <a:spLocks noChangeAspect="1" noChangeShapeType="1"/>
              </p:cNvSpPr>
              <p:nvPr/>
            </p:nvSpPr>
            <p:spPr bwMode="auto">
              <a:xfrm flipH="1">
                <a:off x="7351" y="212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2" name="Line 956"/>
              <p:cNvSpPr>
                <a:spLocks noChangeAspect="1" noChangeShapeType="1"/>
              </p:cNvSpPr>
              <p:nvPr/>
            </p:nvSpPr>
            <p:spPr bwMode="auto">
              <a:xfrm flipH="1">
                <a:off x="7351" y="204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3" name="Line 957"/>
              <p:cNvSpPr>
                <a:spLocks noChangeAspect="1" noChangeShapeType="1"/>
              </p:cNvSpPr>
              <p:nvPr/>
            </p:nvSpPr>
            <p:spPr bwMode="auto">
              <a:xfrm flipH="1">
                <a:off x="7351" y="196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4" name="Line 958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82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5" name="Line 959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0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6" name="Line 960"/>
              <p:cNvSpPr>
                <a:spLocks noChangeAspect="1" noChangeShapeType="1"/>
              </p:cNvSpPr>
              <p:nvPr/>
            </p:nvSpPr>
            <p:spPr bwMode="auto">
              <a:xfrm flipH="1">
                <a:off x="7351" y="171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7" name="Line 961"/>
              <p:cNvSpPr>
                <a:spLocks noChangeAspect="1" noChangeShapeType="1"/>
              </p:cNvSpPr>
              <p:nvPr/>
            </p:nvSpPr>
            <p:spPr bwMode="auto">
              <a:xfrm flipH="1">
                <a:off x="7350" y="1066"/>
                <a:ext cx="0" cy="13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8" name="Line 962"/>
              <p:cNvSpPr>
                <a:spLocks noChangeAspect="1" noChangeShapeType="1"/>
              </p:cNvSpPr>
              <p:nvPr/>
            </p:nvSpPr>
            <p:spPr bwMode="auto">
              <a:xfrm>
                <a:off x="7350" y="163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59" name="Line 963"/>
              <p:cNvSpPr>
                <a:spLocks noChangeAspect="1" noChangeShapeType="1"/>
              </p:cNvSpPr>
              <p:nvPr/>
            </p:nvSpPr>
            <p:spPr bwMode="auto">
              <a:xfrm>
                <a:off x="7350" y="155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60" name="Line 964"/>
              <p:cNvSpPr>
                <a:spLocks noChangeAspect="1" noChangeShapeType="1"/>
              </p:cNvSpPr>
              <p:nvPr/>
            </p:nvSpPr>
            <p:spPr bwMode="auto">
              <a:xfrm flipH="1">
                <a:off x="7351" y="1473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61" name="Line 965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62" name="Line 966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1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63" name="Line 967"/>
              <p:cNvSpPr>
                <a:spLocks noChangeAspect="1" noChangeShapeType="1"/>
              </p:cNvSpPr>
              <p:nvPr/>
            </p:nvSpPr>
            <p:spPr bwMode="auto">
              <a:xfrm flipH="1">
                <a:off x="7351" y="122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64" name="Line 968"/>
              <p:cNvSpPr>
                <a:spLocks noChangeAspect="1" noChangeShapeType="1"/>
              </p:cNvSpPr>
              <p:nvPr/>
            </p:nvSpPr>
            <p:spPr bwMode="auto">
              <a:xfrm flipH="1">
                <a:off x="7351" y="114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39396" name="Text Box 100"/>
            <p:cNvSpPr txBox="1">
              <a:spLocks noChangeArrowheads="1"/>
            </p:cNvSpPr>
            <p:nvPr/>
          </p:nvSpPr>
          <p:spPr bwMode="auto">
            <a:xfrm>
              <a:off x="3647" y="466"/>
              <a:ext cx="707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Jones T.S. 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Kimura Sh.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Muan A.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(1967)</a:t>
              </a:r>
              <a:endParaRPr lang="ru-RU" sz="14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40038" name="Rectangle 742"/>
            <p:cNvSpPr>
              <a:spLocks noChangeAspect="1" noChangeArrowheads="1"/>
            </p:cNvSpPr>
            <p:nvPr/>
          </p:nvSpPr>
          <p:spPr bwMode="auto">
            <a:xfrm flipH="1">
              <a:off x="4199" y="1802"/>
              <a:ext cx="3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r>
                <a:rPr lang="en-US" sz="1000" baseline="-25000">
                  <a:solidFill>
                    <a:srgbClr val="000000"/>
                  </a:solidFill>
                </a:rPr>
                <a:t>1.5</a:t>
              </a:r>
              <a:endParaRPr lang="ru-RU" sz="1000"/>
            </a:p>
          </p:txBody>
        </p:sp>
        <p:sp>
          <p:nvSpPr>
            <p:cNvPr id="440039" name="Rectangle 743"/>
            <p:cNvSpPr>
              <a:spLocks noChangeAspect="1" noChangeArrowheads="1"/>
            </p:cNvSpPr>
            <p:nvPr/>
          </p:nvSpPr>
          <p:spPr bwMode="auto">
            <a:xfrm>
              <a:off x="3498" y="1896"/>
              <a:ext cx="70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r>
                <a:rPr lang="en-US" sz="1000" baseline="-25000">
                  <a:solidFill>
                    <a:srgbClr val="000000"/>
                  </a:solidFill>
                </a:rPr>
                <a:t>1.5</a:t>
              </a:r>
              <a:r>
                <a:rPr lang="ru-RU" sz="1000">
                  <a:solidFill>
                    <a:srgbClr val="000000"/>
                  </a:solidFill>
                </a:rPr>
                <a:t>, </a:t>
              </a:r>
              <a:r>
                <a:rPr lang="en-US" sz="1000">
                  <a:solidFill>
                    <a:srgbClr val="000000"/>
                  </a:solidFill>
                </a:rPr>
                <a:t>mol</a:t>
              </a:r>
              <a:r>
                <a:rPr lang="ru-RU" sz="1000">
                  <a:solidFill>
                    <a:srgbClr val="000000"/>
                  </a:solidFill>
                </a:rPr>
                <a:t>. %</a:t>
              </a:r>
              <a:endParaRPr lang="ru-RU" sz="1000"/>
            </a:p>
          </p:txBody>
        </p:sp>
        <p:sp>
          <p:nvSpPr>
            <p:cNvPr id="440073" name="Line 777"/>
            <p:cNvSpPr>
              <a:spLocks noChangeAspect="1" noChangeShapeType="1"/>
            </p:cNvSpPr>
            <p:nvPr/>
          </p:nvSpPr>
          <p:spPr bwMode="auto">
            <a:xfrm>
              <a:off x="4327" y="1633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75" name="Line 779"/>
            <p:cNvSpPr>
              <a:spLocks noChangeAspect="1" noChangeShapeType="1"/>
            </p:cNvSpPr>
            <p:nvPr/>
          </p:nvSpPr>
          <p:spPr bwMode="auto">
            <a:xfrm>
              <a:off x="4327" y="1469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0" name="Line 784"/>
            <p:cNvSpPr>
              <a:spLocks noChangeAspect="1" noChangeShapeType="1"/>
            </p:cNvSpPr>
            <p:nvPr/>
          </p:nvSpPr>
          <p:spPr bwMode="auto">
            <a:xfrm flipH="1">
              <a:off x="3345" y="1797"/>
              <a:ext cx="98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1" name="Line 785"/>
            <p:cNvSpPr>
              <a:spLocks noChangeShapeType="1"/>
            </p:cNvSpPr>
            <p:nvPr/>
          </p:nvSpPr>
          <p:spPr bwMode="auto">
            <a:xfrm flipH="1" flipV="1">
              <a:off x="4234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2" name="Line 786"/>
            <p:cNvSpPr>
              <a:spLocks noChangeShapeType="1"/>
            </p:cNvSpPr>
            <p:nvPr/>
          </p:nvSpPr>
          <p:spPr bwMode="auto">
            <a:xfrm flipH="1" flipV="1">
              <a:off x="4136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3" name="Line 787"/>
            <p:cNvSpPr>
              <a:spLocks noChangeShapeType="1"/>
            </p:cNvSpPr>
            <p:nvPr/>
          </p:nvSpPr>
          <p:spPr bwMode="auto">
            <a:xfrm flipH="1" flipV="1">
              <a:off x="4036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4" name="Line 788"/>
            <p:cNvSpPr>
              <a:spLocks noChangeShapeType="1"/>
            </p:cNvSpPr>
            <p:nvPr/>
          </p:nvSpPr>
          <p:spPr bwMode="auto">
            <a:xfrm flipH="1" flipV="1">
              <a:off x="3938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5" name="Line 789"/>
            <p:cNvSpPr>
              <a:spLocks noChangeShapeType="1"/>
            </p:cNvSpPr>
            <p:nvPr/>
          </p:nvSpPr>
          <p:spPr bwMode="auto">
            <a:xfrm flipH="1" flipV="1">
              <a:off x="3838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6" name="Line 790"/>
            <p:cNvSpPr>
              <a:spLocks noChangeShapeType="1"/>
            </p:cNvSpPr>
            <p:nvPr/>
          </p:nvSpPr>
          <p:spPr bwMode="auto">
            <a:xfrm flipH="1" flipV="1">
              <a:off x="3740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7" name="Line 791"/>
            <p:cNvSpPr>
              <a:spLocks noChangeShapeType="1"/>
            </p:cNvSpPr>
            <p:nvPr/>
          </p:nvSpPr>
          <p:spPr bwMode="auto">
            <a:xfrm flipH="1" flipV="1">
              <a:off x="3640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8" name="Line 792"/>
            <p:cNvSpPr>
              <a:spLocks noChangeShapeType="1"/>
            </p:cNvSpPr>
            <p:nvPr/>
          </p:nvSpPr>
          <p:spPr bwMode="auto">
            <a:xfrm flipH="1" flipV="1">
              <a:off x="3542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89" name="Line 793"/>
            <p:cNvSpPr>
              <a:spLocks noChangeShapeType="1"/>
            </p:cNvSpPr>
            <p:nvPr/>
          </p:nvSpPr>
          <p:spPr bwMode="auto">
            <a:xfrm flipH="1" flipV="1">
              <a:off x="3443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90" name="Rectangle 794"/>
            <p:cNvSpPr>
              <a:spLocks noChangeAspect="1" noChangeArrowheads="1"/>
            </p:cNvSpPr>
            <p:nvPr/>
          </p:nvSpPr>
          <p:spPr bwMode="auto">
            <a:xfrm flipH="1">
              <a:off x="3089" y="1667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1300</a:t>
              </a:r>
              <a:endParaRPr lang="ru-RU" sz="1000"/>
            </a:p>
          </p:txBody>
        </p:sp>
        <p:sp>
          <p:nvSpPr>
            <p:cNvPr id="440091" name="Rectangle 795"/>
            <p:cNvSpPr>
              <a:spLocks noChangeAspect="1" noChangeArrowheads="1"/>
            </p:cNvSpPr>
            <p:nvPr/>
          </p:nvSpPr>
          <p:spPr bwMode="auto">
            <a:xfrm flipH="1">
              <a:off x="3089" y="1504"/>
              <a:ext cx="24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1500</a:t>
              </a:r>
              <a:endParaRPr lang="ru-RU" sz="1000"/>
            </a:p>
          </p:txBody>
        </p:sp>
        <p:sp>
          <p:nvSpPr>
            <p:cNvPr id="440092" name="Rectangle 796"/>
            <p:cNvSpPr>
              <a:spLocks noChangeAspect="1" noChangeArrowheads="1"/>
            </p:cNvSpPr>
            <p:nvPr/>
          </p:nvSpPr>
          <p:spPr bwMode="auto">
            <a:xfrm flipH="1">
              <a:off x="3089" y="1341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1700</a:t>
              </a:r>
              <a:endParaRPr lang="ru-RU" sz="1000"/>
            </a:p>
          </p:txBody>
        </p:sp>
        <p:sp>
          <p:nvSpPr>
            <p:cNvPr id="440093" name="Rectangle 797"/>
            <p:cNvSpPr>
              <a:spLocks noChangeAspect="1" noChangeArrowheads="1"/>
            </p:cNvSpPr>
            <p:nvPr/>
          </p:nvSpPr>
          <p:spPr bwMode="auto">
            <a:xfrm flipH="1">
              <a:off x="3089" y="1177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1900</a:t>
              </a:r>
              <a:endParaRPr lang="ru-RU" sz="1000"/>
            </a:p>
          </p:txBody>
        </p:sp>
        <p:sp>
          <p:nvSpPr>
            <p:cNvPr id="440094" name="Rectangle 798"/>
            <p:cNvSpPr>
              <a:spLocks noChangeAspect="1" noChangeArrowheads="1"/>
            </p:cNvSpPr>
            <p:nvPr/>
          </p:nvSpPr>
          <p:spPr bwMode="auto">
            <a:xfrm flipH="1">
              <a:off x="4055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80</a:t>
              </a:r>
              <a:endParaRPr lang="ru-RU" sz="1000"/>
            </a:p>
          </p:txBody>
        </p:sp>
        <p:sp>
          <p:nvSpPr>
            <p:cNvPr id="440095" name="Rectangle 799"/>
            <p:cNvSpPr>
              <a:spLocks noChangeAspect="1" noChangeArrowheads="1"/>
            </p:cNvSpPr>
            <p:nvPr/>
          </p:nvSpPr>
          <p:spPr bwMode="auto">
            <a:xfrm flipH="1">
              <a:off x="3857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60</a:t>
              </a:r>
              <a:endParaRPr lang="ru-RU" sz="1000"/>
            </a:p>
          </p:txBody>
        </p:sp>
        <p:sp>
          <p:nvSpPr>
            <p:cNvPr id="440096" name="Rectangle 800"/>
            <p:cNvSpPr>
              <a:spLocks noChangeAspect="1" noChangeArrowheads="1"/>
            </p:cNvSpPr>
            <p:nvPr/>
          </p:nvSpPr>
          <p:spPr bwMode="auto">
            <a:xfrm flipH="1">
              <a:off x="3659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40</a:t>
              </a:r>
              <a:endParaRPr lang="ru-RU" sz="1000"/>
            </a:p>
          </p:txBody>
        </p:sp>
        <p:sp>
          <p:nvSpPr>
            <p:cNvPr id="440097" name="Rectangle 801"/>
            <p:cNvSpPr>
              <a:spLocks noChangeAspect="1" noChangeArrowheads="1"/>
            </p:cNvSpPr>
            <p:nvPr/>
          </p:nvSpPr>
          <p:spPr bwMode="auto">
            <a:xfrm flipH="1">
              <a:off x="3461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20</a:t>
              </a:r>
              <a:endParaRPr lang="ru-RU" sz="1000"/>
            </a:p>
          </p:txBody>
        </p:sp>
        <p:sp>
          <p:nvSpPr>
            <p:cNvPr id="440098" name="Rectangle 802"/>
            <p:cNvSpPr>
              <a:spLocks noChangeAspect="1" noChangeArrowheads="1"/>
            </p:cNvSpPr>
            <p:nvPr/>
          </p:nvSpPr>
          <p:spPr bwMode="auto">
            <a:xfrm flipH="1">
              <a:off x="3185" y="360"/>
              <a:ext cx="305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400">
                  <a:solidFill>
                    <a:srgbClr val="000000"/>
                  </a:solidFill>
                </a:rPr>
                <a:t>Т</a:t>
              </a:r>
              <a:r>
                <a:rPr lang="en-US" sz="1400">
                  <a:solidFill>
                    <a:srgbClr val="000000"/>
                  </a:solidFill>
                </a:rPr>
                <a:t>, </a:t>
              </a:r>
              <a:r>
                <a:rPr lang="en-US" sz="1400">
                  <a:solidFill>
                    <a:srgbClr val="000000"/>
                  </a:solidFill>
                  <a:sym typeface="Symbol" pitchFamily="18" charset="2"/>
                </a:rPr>
                <a:t></a:t>
              </a:r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ru-RU"/>
            </a:p>
          </p:txBody>
        </p:sp>
        <p:sp>
          <p:nvSpPr>
            <p:cNvPr id="440104" name="Rectangle 808"/>
            <p:cNvSpPr>
              <a:spLocks noChangeAspect="1" noChangeArrowheads="1"/>
            </p:cNvSpPr>
            <p:nvPr/>
          </p:nvSpPr>
          <p:spPr bwMode="auto">
            <a:xfrm flipH="1">
              <a:off x="3089" y="1010"/>
              <a:ext cx="24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2100</a:t>
              </a:r>
              <a:endParaRPr lang="ru-RU" sz="1000"/>
            </a:p>
          </p:txBody>
        </p:sp>
        <p:sp>
          <p:nvSpPr>
            <p:cNvPr id="440114" name="Rectangle 818"/>
            <p:cNvSpPr>
              <a:spLocks noChangeAspect="1" noChangeArrowheads="1"/>
            </p:cNvSpPr>
            <p:nvPr/>
          </p:nvSpPr>
          <p:spPr bwMode="auto">
            <a:xfrm flipH="1">
              <a:off x="3089" y="848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2300</a:t>
              </a:r>
              <a:endParaRPr lang="ru-RU" sz="1000"/>
            </a:p>
          </p:txBody>
        </p:sp>
        <p:sp>
          <p:nvSpPr>
            <p:cNvPr id="440115" name="Rectangle 819"/>
            <p:cNvSpPr>
              <a:spLocks noChangeAspect="1" noChangeArrowheads="1"/>
            </p:cNvSpPr>
            <p:nvPr/>
          </p:nvSpPr>
          <p:spPr bwMode="auto">
            <a:xfrm flipH="1">
              <a:off x="3089" y="686"/>
              <a:ext cx="24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2500</a:t>
              </a:r>
              <a:endParaRPr lang="ru-RU" sz="1000"/>
            </a:p>
          </p:txBody>
        </p:sp>
        <p:grpSp>
          <p:nvGrpSpPr>
            <p:cNvPr id="440247" name="Group 951"/>
            <p:cNvGrpSpPr>
              <a:grpSpLocks/>
            </p:cNvGrpSpPr>
            <p:nvPr/>
          </p:nvGrpSpPr>
          <p:grpSpPr bwMode="auto">
            <a:xfrm>
              <a:off x="3343" y="490"/>
              <a:ext cx="24" cy="1307"/>
              <a:chOff x="7350" y="1066"/>
              <a:chExt cx="24" cy="1307"/>
            </a:xfrm>
          </p:grpSpPr>
          <p:sp>
            <p:nvSpPr>
              <p:cNvPr id="440052" name="Line 756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53" name="Line 757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0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54" name="Line 758"/>
              <p:cNvSpPr>
                <a:spLocks noChangeAspect="1" noChangeShapeType="1"/>
              </p:cNvSpPr>
              <p:nvPr/>
            </p:nvSpPr>
            <p:spPr bwMode="auto">
              <a:xfrm flipH="1">
                <a:off x="7351" y="212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55" name="Line 759"/>
              <p:cNvSpPr>
                <a:spLocks noChangeAspect="1" noChangeShapeType="1"/>
              </p:cNvSpPr>
              <p:nvPr/>
            </p:nvSpPr>
            <p:spPr bwMode="auto">
              <a:xfrm flipH="1">
                <a:off x="7351" y="204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56" name="Line 760"/>
              <p:cNvSpPr>
                <a:spLocks noChangeAspect="1" noChangeShapeType="1"/>
              </p:cNvSpPr>
              <p:nvPr/>
            </p:nvSpPr>
            <p:spPr bwMode="auto">
              <a:xfrm flipH="1">
                <a:off x="7351" y="196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57" name="Line 761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82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58" name="Line 762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0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59" name="Line 763"/>
              <p:cNvSpPr>
                <a:spLocks noChangeAspect="1" noChangeShapeType="1"/>
              </p:cNvSpPr>
              <p:nvPr/>
            </p:nvSpPr>
            <p:spPr bwMode="auto">
              <a:xfrm flipH="1">
                <a:off x="7351" y="171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69" name="Line 773"/>
              <p:cNvSpPr>
                <a:spLocks noChangeAspect="1" noChangeShapeType="1"/>
              </p:cNvSpPr>
              <p:nvPr/>
            </p:nvSpPr>
            <p:spPr bwMode="auto">
              <a:xfrm flipH="1">
                <a:off x="7350" y="1066"/>
                <a:ext cx="0" cy="13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02" name="Line 806"/>
              <p:cNvSpPr>
                <a:spLocks noChangeAspect="1" noChangeShapeType="1"/>
              </p:cNvSpPr>
              <p:nvPr/>
            </p:nvSpPr>
            <p:spPr bwMode="auto">
              <a:xfrm>
                <a:off x="7350" y="163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03" name="Line 807"/>
              <p:cNvSpPr>
                <a:spLocks noChangeAspect="1" noChangeShapeType="1"/>
              </p:cNvSpPr>
              <p:nvPr/>
            </p:nvSpPr>
            <p:spPr bwMode="auto">
              <a:xfrm>
                <a:off x="7350" y="155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08" name="Line 812"/>
              <p:cNvSpPr>
                <a:spLocks noChangeAspect="1" noChangeShapeType="1"/>
              </p:cNvSpPr>
              <p:nvPr/>
            </p:nvSpPr>
            <p:spPr bwMode="auto">
              <a:xfrm flipH="1">
                <a:off x="7351" y="1473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09" name="Line 813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10" name="Line 814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1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17" name="Line 821"/>
              <p:cNvSpPr>
                <a:spLocks noChangeAspect="1" noChangeShapeType="1"/>
              </p:cNvSpPr>
              <p:nvPr/>
            </p:nvSpPr>
            <p:spPr bwMode="auto">
              <a:xfrm flipH="1">
                <a:off x="7351" y="122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20" name="Line 824"/>
              <p:cNvSpPr>
                <a:spLocks noChangeAspect="1" noChangeShapeType="1"/>
              </p:cNvSpPr>
              <p:nvPr/>
            </p:nvSpPr>
            <p:spPr bwMode="auto">
              <a:xfrm flipH="1">
                <a:off x="7351" y="114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40122" name="Rectangle 826"/>
            <p:cNvSpPr>
              <a:spLocks noChangeAspect="1" noChangeArrowheads="1"/>
            </p:cNvSpPr>
            <p:nvPr/>
          </p:nvSpPr>
          <p:spPr bwMode="auto">
            <a:xfrm flipH="1">
              <a:off x="3089" y="522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2700</a:t>
              </a:r>
              <a:endParaRPr lang="ru-RU" sz="1000"/>
            </a:p>
          </p:txBody>
        </p:sp>
        <p:sp>
          <p:nvSpPr>
            <p:cNvPr id="440123" name="Line 827"/>
            <p:cNvSpPr>
              <a:spLocks noChangeShapeType="1"/>
            </p:cNvSpPr>
            <p:nvPr/>
          </p:nvSpPr>
          <p:spPr bwMode="auto">
            <a:xfrm>
              <a:off x="3437" y="1531"/>
              <a:ext cx="877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24" name="Line 828"/>
            <p:cNvSpPr>
              <a:spLocks noChangeShapeType="1"/>
            </p:cNvSpPr>
            <p:nvPr/>
          </p:nvSpPr>
          <p:spPr bwMode="auto">
            <a:xfrm>
              <a:off x="3437" y="1605"/>
              <a:ext cx="886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25" name="Freeform 829"/>
            <p:cNvSpPr>
              <a:spLocks/>
            </p:cNvSpPr>
            <p:nvPr/>
          </p:nvSpPr>
          <p:spPr bwMode="auto">
            <a:xfrm>
              <a:off x="4199" y="1471"/>
              <a:ext cx="137" cy="60"/>
            </a:xfrm>
            <a:custGeom>
              <a:avLst/>
              <a:gdLst>
                <a:gd name="T0" fmla="*/ 0 w 391"/>
                <a:gd name="T1" fmla="*/ 210 h 210"/>
                <a:gd name="T2" fmla="*/ 391 w 391"/>
                <a:gd name="T3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1" h="210">
                  <a:moveTo>
                    <a:pt x="0" y="210"/>
                  </a:moveTo>
                  <a:cubicBezTo>
                    <a:pt x="145" y="69"/>
                    <a:pt x="391" y="0"/>
                    <a:pt x="391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26" name="Line 830"/>
            <p:cNvSpPr>
              <a:spLocks noChangeShapeType="1"/>
            </p:cNvSpPr>
            <p:nvPr/>
          </p:nvSpPr>
          <p:spPr bwMode="auto">
            <a:xfrm>
              <a:off x="3437" y="1531"/>
              <a:ext cx="0" cy="7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28" name="Rectangle 832"/>
            <p:cNvSpPr>
              <a:spLocks noChangeArrowheads="1"/>
            </p:cNvSpPr>
            <p:nvPr/>
          </p:nvSpPr>
          <p:spPr bwMode="auto">
            <a:xfrm>
              <a:off x="3341" y="492"/>
              <a:ext cx="285" cy="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>
                  <a:solidFill>
                    <a:srgbClr val="000000"/>
                  </a:solidFill>
                </a:rPr>
                <a:t>2710</a:t>
              </a:r>
              <a:endParaRPr lang="ru-RU" sz="900"/>
            </a:p>
          </p:txBody>
        </p:sp>
        <p:sp>
          <p:nvSpPr>
            <p:cNvPr id="440129" name="Freeform 833"/>
            <p:cNvSpPr>
              <a:spLocks/>
            </p:cNvSpPr>
            <p:nvPr/>
          </p:nvSpPr>
          <p:spPr bwMode="auto">
            <a:xfrm>
              <a:off x="3345" y="567"/>
              <a:ext cx="856" cy="964"/>
            </a:xfrm>
            <a:custGeom>
              <a:avLst/>
              <a:gdLst>
                <a:gd name="T0" fmla="*/ 2450 w 2450"/>
                <a:gd name="T1" fmla="*/ 3335 h 3335"/>
                <a:gd name="T2" fmla="*/ 0 w 2450"/>
                <a:gd name="T3" fmla="*/ 0 h 3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50" h="3335">
                  <a:moveTo>
                    <a:pt x="2450" y="3335"/>
                  </a:moveTo>
                  <a:cubicBezTo>
                    <a:pt x="2369" y="3200"/>
                    <a:pt x="1242" y="1433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0" name="Freeform 834"/>
            <p:cNvSpPr>
              <a:spLocks/>
            </p:cNvSpPr>
            <p:nvPr/>
          </p:nvSpPr>
          <p:spPr bwMode="auto">
            <a:xfrm>
              <a:off x="3346" y="567"/>
              <a:ext cx="91" cy="964"/>
            </a:xfrm>
            <a:custGeom>
              <a:avLst/>
              <a:gdLst>
                <a:gd name="T0" fmla="*/ 260 w 260"/>
                <a:gd name="T1" fmla="*/ 3337 h 3337"/>
                <a:gd name="T2" fmla="*/ 0 w 260"/>
                <a:gd name="T3" fmla="*/ 0 h 3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0" h="3337">
                  <a:moveTo>
                    <a:pt x="260" y="3337"/>
                  </a:moveTo>
                  <a:cubicBezTo>
                    <a:pt x="113" y="3043"/>
                    <a:pt x="38" y="1573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1" name="Freeform 835"/>
            <p:cNvSpPr>
              <a:spLocks/>
            </p:cNvSpPr>
            <p:nvPr/>
          </p:nvSpPr>
          <p:spPr bwMode="auto">
            <a:xfrm>
              <a:off x="3397" y="1605"/>
              <a:ext cx="40" cy="146"/>
            </a:xfrm>
            <a:custGeom>
              <a:avLst/>
              <a:gdLst>
                <a:gd name="T0" fmla="*/ 114 w 114"/>
                <a:gd name="T1" fmla="*/ 0 h 497"/>
                <a:gd name="T2" fmla="*/ 0 w 114"/>
                <a:gd name="T3" fmla="*/ 49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4" h="497">
                  <a:moveTo>
                    <a:pt x="114" y="0"/>
                  </a:moveTo>
                  <a:cubicBezTo>
                    <a:pt x="111" y="61"/>
                    <a:pt x="72" y="241"/>
                    <a:pt x="0" y="497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2" name="Freeform 836"/>
            <p:cNvSpPr>
              <a:spLocks/>
            </p:cNvSpPr>
            <p:nvPr/>
          </p:nvSpPr>
          <p:spPr bwMode="auto">
            <a:xfrm>
              <a:off x="4313" y="1472"/>
              <a:ext cx="23" cy="58"/>
            </a:xfrm>
            <a:custGeom>
              <a:avLst/>
              <a:gdLst>
                <a:gd name="T0" fmla="*/ 0 w 66"/>
                <a:gd name="T1" fmla="*/ 201 h 201"/>
                <a:gd name="T2" fmla="*/ 66 w 66"/>
                <a:gd name="T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01">
                  <a:moveTo>
                    <a:pt x="0" y="201"/>
                  </a:moveTo>
                  <a:cubicBezTo>
                    <a:pt x="32" y="149"/>
                    <a:pt x="56" y="41"/>
                    <a:pt x="66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3" name="Freeform 837"/>
            <p:cNvSpPr>
              <a:spLocks/>
            </p:cNvSpPr>
            <p:nvPr/>
          </p:nvSpPr>
          <p:spPr bwMode="auto">
            <a:xfrm>
              <a:off x="4313" y="1531"/>
              <a:ext cx="10" cy="74"/>
            </a:xfrm>
            <a:custGeom>
              <a:avLst/>
              <a:gdLst>
                <a:gd name="T0" fmla="*/ 0 w 29"/>
                <a:gd name="T1" fmla="*/ 0 h 255"/>
                <a:gd name="T2" fmla="*/ 29 w 29"/>
                <a:gd name="T3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55">
                  <a:moveTo>
                    <a:pt x="0" y="0"/>
                  </a:moveTo>
                  <a:cubicBezTo>
                    <a:pt x="24" y="123"/>
                    <a:pt x="29" y="255"/>
                    <a:pt x="29" y="255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4" name="Line 838"/>
            <p:cNvSpPr>
              <a:spLocks noChangeShapeType="1"/>
            </p:cNvSpPr>
            <p:nvPr/>
          </p:nvSpPr>
          <p:spPr bwMode="auto">
            <a:xfrm>
              <a:off x="4323" y="1605"/>
              <a:ext cx="11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5" name="Line 839"/>
            <p:cNvSpPr>
              <a:spLocks noChangeShapeType="1"/>
            </p:cNvSpPr>
            <p:nvPr/>
          </p:nvSpPr>
          <p:spPr bwMode="auto">
            <a:xfrm flipH="1" flipV="1">
              <a:off x="4303" y="1605"/>
              <a:ext cx="32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6" name="Freeform 840"/>
            <p:cNvSpPr>
              <a:spLocks/>
            </p:cNvSpPr>
            <p:nvPr/>
          </p:nvSpPr>
          <p:spPr bwMode="auto">
            <a:xfrm>
              <a:off x="4303" y="1605"/>
              <a:ext cx="14" cy="174"/>
            </a:xfrm>
            <a:custGeom>
              <a:avLst/>
              <a:gdLst>
                <a:gd name="T0" fmla="*/ 0 w 40"/>
                <a:gd name="T1" fmla="*/ 0 h 603"/>
                <a:gd name="T2" fmla="*/ 40 w 40"/>
                <a:gd name="T3" fmla="*/ 60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" h="603">
                  <a:moveTo>
                    <a:pt x="0" y="0"/>
                  </a:moveTo>
                  <a:cubicBezTo>
                    <a:pt x="0" y="0"/>
                    <a:pt x="40" y="298"/>
                    <a:pt x="40" y="603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37" name="Oval 841"/>
            <p:cNvSpPr>
              <a:spLocks noChangeAspect="1" noChangeArrowheads="1"/>
            </p:cNvSpPr>
            <p:nvPr/>
          </p:nvSpPr>
          <p:spPr bwMode="auto">
            <a:xfrm flipH="1">
              <a:off x="4325" y="1464"/>
              <a:ext cx="20" cy="17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40138" name="Oval 842"/>
            <p:cNvSpPr>
              <a:spLocks noChangeAspect="1" noChangeArrowheads="1"/>
            </p:cNvSpPr>
            <p:nvPr/>
          </p:nvSpPr>
          <p:spPr bwMode="auto">
            <a:xfrm flipH="1">
              <a:off x="3336" y="559"/>
              <a:ext cx="20" cy="17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40139" name="Rectangle 843"/>
            <p:cNvSpPr>
              <a:spLocks noChangeArrowheads="1"/>
            </p:cNvSpPr>
            <p:nvPr/>
          </p:nvSpPr>
          <p:spPr bwMode="auto">
            <a:xfrm>
              <a:off x="3705" y="1440"/>
              <a:ext cx="210" cy="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3333CC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3333CC"/>
                  </a:solidFill>
                </a:rPr>
                <a:t>1525</a:t>
              </a:r>
              <a:endParaRPr lang="ru-RU"/>
            </a:p>
          </p:txBody>
        </p:sp>
        <p:sp>
          <p:nvSpPr>
            <p:cNvPr id="440140" name="Rectangle 844"/>
            <p:cNvSpPr>
              <a:spLocks noChangeArrowheads="1"/>
            </p:cNvSpPr>
            <p:nvPr/>
          </p:nvSpPr>
          <p:spPr bwMode="auto">
            <a:xfrm>
              <a:off x="3705" y="1609"/>
              <a:ext cx="210" cy="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3333CC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3333CC"/>
                  </a:solidFill>
                </a:rPr>
                <a:t>1434</a:t>
              </a:r>
              <a:endParaRPr lang="ru-RU"/>
            </a:p>
          </p:txBody>
        </p:sp>
        <p:sp>
          <p:nvSpPr>
            <p:cNvPr id="440269" name="Oval 973"/>
            <p:cNvSpPr>
              <a:spLocks noChangeArrowheads="1"/>
            </p:cNvSpPr>
            <p:nvPr/>
          </p:nvSpPr>
          <p:spPr bwMode="auto">
            <a:xfrm>
              <a:off x="3255" y="552"/>
              <a:ext cx="285" cy="1185"/>
            </a:xfrm>
            <a:prstGeom prst="ellipse">
              <a:avLst/>
            </a:prstGeom>
            <a:gradFill rotWithShape="1">
              <a:gsLst>
                <a:gs pos="0">
                  <a:srgbClr val="990000">
                    <a:alpha val="0"/>
                  </a:srgbClr>
                </a:gs>
                <a:gs pos="100000">
                  <a:srgbClr val="990000">
                    <a:gamma/>
                    <a:shade val="46275"/>
                    <a:invGamma/>
                    <a:alpha val="28000"/>
                  </a:srgbClr>
                </a:gs>
              </a:gsLst>
              <a:path path="shape">
                <a:fillToRect l="50000" t="50000" r="50000" b="50000"/>
              </a:path>
            </a:gradFill>
            <a:ln w="12700" algn="ctr">
              <a:solidFill>
                <a:srgbClr val="99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0270" name="Text Box 974"/>
            <p:cNvSpPr txBox="1">
              <a:spLocks noChangeArrowheads="1"/>
            </p:cNvSpPr>
            <p:nvPr/>
          </p:nvSpPr>
          <p:spPr bwMode="auto">
            <a:xfrm>
              <a:off x="3426" y="1106"/>
              <a:ext cx="2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3600">
                  <a:solidFill>
                    <a:srgbClr val="990000"/>
                  </a:solidFill>
                  <a:latin typeface="Arial" pitchFamily="34" charset="0"/>
                </a:rPr>
                <a:t>?</a:t>
              </a:r>
              <a:endParaRPr lang="ru-RU" sz="3600">
                <a:solidFill>
                  <a:srgbClr val="990000"/>
                </a:solidFill>
                <a:latin typeface="Arial" pitchFamily="34" charset="0"/>
              </a:endParaRPr>
            </a:p>
          </p:txBody>
        </p:sp>
        <p:sp>
          <p:nvSpPr>
            <p:cNvPr id="440296" name="Rectangle 1000"/>
            <p:cNvSpPr>
              <a:spLocks noChangeAspect="1" noChangeArrowheads="1"/>
            </p:cNvSpPr>
            <p:nvPr/>
          </p:nvSpPr>
          <p:spPr bwMode="auto">
            <a:xfrm flipH="1">
              <a:off x="3220" y="1802"/>
              <a:ext cx="3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ZrO</a:t>
              </a:r>
              <a:r>
                <a:rPr lang="en-US" sz="1000" baseline="-25000">
                  <a:solidFill>
                    <a:srgbClr val="000000"/>
                  </a:solidFill>
                </a:rPr>
                <a:t>2</a:t>
              </a:r>
              <a:endParaRPr lang="ru-RU" sz="1000"/>
            </a:p>
          </p:txBody>
        </p:sp>
      </p:grpSp>
      <p:sp>
        <p:nvSpPr>
          <p:cNvPr id="440302" name="Oval 1006"/>
          <p:cNvSpPr>
            <a:spLocks noChangeArrowheads="1"/>
          </p:cNvSpPr>
          <p:nvPr/>
        </p:nvSpPr>
        <p:spPr bwMode="auto">
          <a:xfrm rot="-1379714">
            <a:off x="3930650" y="1236663"/>
            <a:ext cx="476250" cy="992187"/>
          </a:xfrm>
          <a:prstGeom prst="ellipse">
            <a:avLst/>
          </a:prstGeom>
          <a:gradFill rotWithShape="1">
            <a:gsLst>
              <a:gs pos="0">
                <a:srgbClr val="990000">
                  <a:alpha val="0"/>
                </a:srgbClr>
              </a:gs>
              <a:gs pos="100000">
                <a:srgbClr val="990000">
                  <a:gamma/>
                  <a:shade val="46275"/>
                  <a:invGamma/>
                  <a:alpha val="28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99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00" name="Oval 1004"/>
          <p:cNvSpPr>
            <a:spLocks noChangeArrowheads="1"/>
          </p:cNvSpPr>
          <p:nvPr/>
        </p:nvSpPr>
        <p:spPr bwMode="auto">
          <a:xfrm>
            <a:off x="7107238" y="831850"/>
            <a:ext cx="533400" cy="1925638"/>
          </a:xfrm>
          <a:prstGeom prst="ellipse">
            <a:avLst/>
          </a:prstGeom>
          <a:gradFill rotWithShape="1">
            <a:gsLst>
              <a:gs pos="0">
                <a:srgbClr val="990000">
                  <a:alpha val="0"/>
                </a:srgbClr>
              </a:gs>
              <a:gs pos="100000">
                <a:srgbClr val="990000">
                  <a:gamma/>
                  <a:shade val="46275"/>
                  <a:invGamma/>
                  <a:alpha val="28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99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40274" name="Group 978"/>
          <p:cNvGrpSpPr>
            <a:grpSpLocks/>
          </p:cNvGrpSpPr>
          <p:nvPr/>
        </p:nvGrpSpPr>
        <p:grpSpPr bwMode="auto">
          <a:xfrm flipH="1">
            <a:off x="8804275" y="830263"/>
            <a:ext cx="38100" cy="1955800"/>
            <a:chOff x="6374" y="381"/>
            <a:chExt cx="24" cy="1232"/>
          </a:xfrm>
        </p:grpSpPr>
        <p:sp>
          <p:nvSpPr>
            <p:cNvPr id="440275" name="Line 979"/>
            <p:cNvSpPr>
              <a:spLocks noChangeAspect="1" noChangeShapeType="1"/>
            </p:cNvSpPr>
            <p:nvPr/>
          </p:nvSpPr>
          <p:spPr bwMode="auto">
            <a:xfrm flipH="1">
              <a:off x="6375" y="153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76" name="Line 980"/>
            <p:cNvSpPr>
              <a:spLocks noChangeAspect="1" noChangeShapeType="1"/>
            </p:cNvSpPr>
            <p:nvPr/>
          </p:nvSpPr>
          <p:spPr bwMode="auto">
            <a:xfrm flipH="1">
              <a:off x="6375" y="145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77" name="Line 981"/>
            <p:cNvSpPr>
              <a:spLocks noChangeAspect="1" noChangeShapeType="1"/>
            </p:cNvSpPr>
            <p:nvPr/>
          </p:nvSpPr>
          <p:spPr bwMode="auto">
            <a:xfrm flipH="1">
              <a:off x="6375" y="138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78" name="Line 982"/>
            <p:cNvSpPr>
              <a:spLocks noChangeAspect="1" noChangeShapeType="1"/>
            </p:cNvSpPr>
            <p:nvPr/>
          </p:nvSpPr>
          <p:spPr bwMode="auto">
            <a:xfrm flipH="1">
              <a:off x="6375" y="130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79" name="Line 983"/>
            <p:cNvSpPr>
              <a:spLocks noChangeAspect="1" noChangeShapeType="1"/>
            </p:cNvSpPr>
            <p:nvPr/>
          </p:nvSpPr>
          <p:spPr bwMode="auto">
            <a:xfrm flipH="1">
              <a:off x="6375" y="122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0" name="Line 984"/>
            <p:cNvSpPr>
              <a:spLocks noChangeAspect="1" noChangeShapeType="1"/>
            </p:cNvSpPr>
            <p:nvPr/>
          </p:nvSpPr>
          <p:spPr bwMode="auto">
            <a:xfrm flipH="1">
              <a:off x="6375" y="115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1" name="Line 985"/>
            <p:cNvSpPr>
              <a:spLocks noChangeAspect="1" noChangeShapeType="1"/>
            </p:cNvSpPr>
            <p:nvPr/>
          </p:nvSpPr>
          <p:spPr bwMode="auto">
            <a:xfrm flipH="1">
              <a:off x="6375" y="1073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2" name="Line 986"/>
            <p:cNvSpPr>
              <a:spLocks noChangeAspect="1" noChangeShapeType="1"/>
            </p:cNvSpPr>
            <p:nvPr/>
          </p:nvSpPr>
          <p:spPr bwMode="auto">
            <a:xfrm flipH="1">
              <a:off x="6375" y="99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3" name="Line 987"/>
            <p:cNvSpPr>
              <a:spLocks noChangeAspect="1" noChangeShapeType="1"/>
            </p:cNvSpPr>
            <p:nvPr/>
          </p:nvSpPr>
          <p:spPr bwMode="auto">
            <a:xfrm flipH="1">
              <a:off x="6374" y="381"/>
              <a:ext cx="0" cy="12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4" name="Line 988"/>
            <p:cNvSpPr>
              <a:spLocks noChangeAspect="1" noChangeShapeType="1"/>
            </p:cNvSpPr>
            <p:nvPr/>
          </p:nvSpPr>
          <p:spPr bwMode="auto">
            <a:xfrm>
              <a:off x="6374" y="918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5" name="Line 989"/>
            <p:cNvSpPr>
              <a:spLocks noChangeAspect="1" noChangeShapeType="1"/>
            </p:cNvSpPr>
            <p:nvPr/>
          </p:nvSpPr>
          <p:spPr bwMode="auto">
            <a:xfrm>
              <a:off x="6374" y="84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6" name="Line 990"/>
            <p:cNvSpPr>
              <a:spLocks noChangeAspect="1" noChangeShapeType="1"/>
            </p:cNvSpPr>
            <p:nvPr/>
          </p:nvSpPr>
          <p:spPr bwMode="auto">
            <a:xfrm flipH="1">
              <a:off x="6375" y="76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7" name="Line 991"/>
            <p:cNvSpPr>
              <a:spLocks noChangeAspect="1" noChangeShapeType="1"/>
            </p:cNvSpPr>
            <p:nvPr/>
          </p:nvSpPr>
          <p:spPr bwMode="auto">
            <a:xfrm flipH="1">
              <a:off x="6375" y="68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8" name="Line 992"/>
            <p:cNvSpPr>
              <a:spLocks noChangeAspect="1" noChangeShapeType="1"/>
            </p:cNvSpPr>
            <p:nvPr/>
          </p:nvSpPr>
          <p:spPr bwMode="auto">
            <a:xfrm flipH="1">
              <a:off x="6375" y="61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89" name="Line 993"/>
            <p:cNvSpPr>
              <a:spLocks noChangeAspect="1" noChangeShapeType="1"/>
            </p:cNvSpPr>
            <p:nvPr/>
          </p:nvSpPr>
          <p:spPr bwMode="auto">
            <a:xfrm flipH="1">
              <a:off x="6375" y="53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90" name="Line 994"/>
            <p:cNvSpPr>
              <a:spLocks noChangeAspect="1" noChangeShapeType="1"/>
            </p:cNvSpPr>
            <p:nvPr/>
          </p:nvSpPr>
          <p:spPr bwMode="auto">
            <a:xfrm flipH="1">
              <a:off x="6375" y="45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39569" name="Text Box 273"/>
          <p:cNvSpPr txBox="1">
            <a:spLocks noChangeArrowheads="1"/>
          </p:cNvSpPr>
          <p:nvPr/>
        </p:nvSpPr>
        <p:spPr bwMode="auto">
          <a:xfrm>
            <a:off x="7394575" y="7938"/>
            <a:ext cx="1563688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Petrov Yu.B.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Udalov Yu.P.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Slovak J.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Morozov Yu.G.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(2002)</a:t>
            </a:r>
            <a:endParaRPr lang="ru-RU" sz="1400">
              <a:solidFill>
                <a:srgbClr val="006600"/>
              </a:solidFill>
              <a:latin typeface="Arial" pitchFamily="34" charset="0"/>
            </a:endParaRPr>
          </a:p>
        </p:txBody>
      </p:sp>
      <p:sp>
        <p:nvSpPr>
          <p:cNvPr id="440143" name="Rectangle 847"/>
          <p:cNvSpPr>
            <a:spLocks noChangeAspect="1" noChangeArrowheads="1"/>
          </p:cNvSpPr>
          <p:nvPr/>
        </p:nvSpPr>
        <p:spPr bwMode="auto">
          <a:xfrm>
            <a:off x="7529513" y="2935288"/>
            <a:ext cx="1084262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FeO</a:t>
            </a:r>
            <a:r>
              <a:rPr lang="en-US" sz="1000" baseline="-25000">
                <a:solidFill>
                  <a:srgbClr val="000000"/>
                </a:solidFill>
              </a:rPr>
              <a:t>1.33</a:t>
            </a:r>
            <a:r>
              <a:rPr lang="ru-RU" sz="1000">
                <a:solidFill>
                  <a:srgbClr val="000000"/>
                </a:solidFill>
              </a:rPr>
              <a:t>, </a:t>
            </a:r>
            <a:r>
              <a:rPr lang="en-US" sz="1000">
                <a:solidFill>
                  <a:srgbClr val="000000"/>
                </a:solidFill>
              </a:rPr>
              <a:t>mol</a:t>
            </a:r>
            <a:r>
              <a:rPr lang="ru-RU" sz="1000">
                <a:solidFill>
                  <a:srgbClr val="000000"/>
                </a:solidFill>
              </a:rPr>
              <a:t>. %</a:t>
            </a:r>
            <a:endParaRPr lang="ru-RU" sz="1000"/>
          </a:p>
        </p:txBody>
      </p:sp>
      <p:sp>
        <p:nvSpPr>
          <p:cNvPr id="440149" name="Line 853"/>
          <p:cNvSpPr>
            <a:spLocks noChangeAspect="1" noChangeShapeType="1"/>
          </p:cNvSpPr>
          <p:nvPr/>
        </p:nvSpPr>
        <p:spPr bwMode="auto">
          <a:xfrm flipH="1">
            <a:off x="7318375" y="2417763"/>
            <a:ext cx="1520825" cy="1587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52" name="Line 856"/>
          <p:cNvSpPr>
            <a:spLocks noChangeAspect="1" noChangeShapeType="1"/>
          </p:cNvSpPr>
          <p:nvPr/>
        </p:nvSpPr>
        <p:spPr bwMode="auto">
          <a:xfrm flipH="1">
            <a:off x="7318375" y="1928813"/>
            <a:ext cx="1520825" cy="0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84" name="Line 888"/>
          <p:cNvSpPr>
            <a:spLocks noChangeAspect="1" noChangeShapeType="1"/>
          </p:cNvSpPr>
          <p:nvPr/>
        </p:nvSpPr>
        <p:spPr bwMode="auto">
          <a:xfrm flipH="1">
            <a:off x="7318375" y="2786063"/>
            <a:ext cx="1520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85" name="Line 889"/>
          <p:cNvSpPr>
            <a:spLocks noChangeShapeType="1"/>
          </p:cNvSpPr>
          <p:nvPr/>
        </p:nvSpPr>
        <p:spPr bwMode="auto">
          <a:xfrm flipH="1" flipV="1">
            <a:off x="8685213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86" name="Line 890"/>
          <p:cNvSpPr>
            <a:spLocks noChangeShapeType="1"/>
          </p:cNvSpPr>
          <p:nvPr/>
        </p:nvSpPr>
        <p:spPr bwMode="auto">
          <a:xfrm flipH="1" flipV="1">
            <a:off x="8534400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87" name="Line 891"/>
          <p:cNvSpPr>
            <a:spLocks noChangeShapeType="1"/>
          </p:cNvSpPr>
          <p:nvPr/>
        </p:nvSpPr>
        <p:spPr bwMode="auto">
          <a:xfrm flipH="1" flipV="1">
            <a:off x="8380413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88" name="Line 892"/>
          <p:cNvSpPr>
            <a:spLocks noChangeShapeType="1"/>
          </p:cNvSpPr>
          <p:nvPr/>
        </p:nvSpPr>
        <p:spPr bwMode="auto">
          <a:xfrm flipH="1" flipV="1">
            <a:off x="8229600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89" name="Line 893"/>
          <p:cNvSpPr>
            <a:spLocks noChangeShapeType="1"/>
          </p:cNvSpPr>
          <p:nvPr/>
        </p:nvSpPr>
        <p:spPr bwMode="auto">
          <a:xfrm flipH="1" flipV="1">
            <a:off x="8077200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90" name="Line 894"/>
          <p:cNvSpPr>
            <a:spLocks noChangeShapeType="1"/>
          </p:cNvSpPr>
          <p:nvPr/>
        </p:nvSpPr>
        <p:spPr bwMode="auto">
          <a:xfrm flipH="1" flipV="1">
            <a:off x="7924800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91" name="Line 895"/>
          <p:cNvSpPr>
            <a:spLocks noChangeShapeType="1"/>
          </p:cNvSpPr>
          <p:nvPr/>
        </p:nvSpPr>
        <p:spPr bwMode="auto">
          <a:xfrm flipH="1" flipV="1">
            <a:off x="7772400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92" name="Line 896"/>
          <p:cNvSpPr>
            <a:spLocks noChangeShapeType="1"/>
          </p:cNvSpPr>
          <p:nvPr/>
        </p:nvSpPr>
        <p:spPr bwMode="auto">
          <a:xfrm flipH="1" flipV="1">
            <a:off x="7620000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93" name="Line 897"/>
          <p:cNvSpPr>
            <a:spLocks noChangeShapeType="1"/>
          </p:cNvSpPr>
          <p:nvPr/>
        </p:nvSpPr>
        <p:spPr bwMode="auto">
          <a:xfrm flipH="1" flipV="1">
            <a:off x="7469188" y="2744788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194" name="Rectangle 898"/>
          <p:cNvSpPr>
            <a:spLocks noChangeAspect="1" noChangeArrowheads="1"/>
          </p:cNvSpPr>
          <p:nvPr/>
        </p:nvSpPr>
        <p:spPr bwMode="auto">
          <a:xfrm flipH="1">
            <a:off x="6924675" y="2592388"/>
            <a:ext cx="3778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1300</a:t>
            </a:r>
            <a:endParaRPr lang="ru-RU" sz="1000"/>
          </a:p>
        </p:txBody>
      </p:sp>
      <p:sp>
        <p:nvSpPr>
          <p:cNvPr id="440195" name="Rectangle 899"/>
          <p:cNvSpPr>
            <a:spLocks noChangeAspect="1" noChangeArrowheads="1"/>
          </p:cNvSpPr>
          <p:nvPr/>
        </p:nvSpPr>
        <p:spPr bwMode="auto">
          <a:xfrm flipH="1">
            <a:off x="6924675" y="2347913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1500</a:t>
            </a:r>
            <a:endParaRPr lang="ru-RU" sz="1000"/>
          </a:p>
        </p:txBody>
      </p:sp>
      <p:sp>
        <p:nvSpPr>
          <p:cNvPr id="440196" name="Rectangle 900"/>
          <p:cNvSpPr>
            <a:spLocks noChangeAspect="1" noChangeArrowheads="1"/>
          </p:cNvSpPr>
          <p:nvPr/>
        </p:nvSpPr>
        <p:spPr bwMode="auto">
          <a:xfrm flipH="1">
            <a:off x="6924675" y="2103438"/>
            <a:ext cx="3778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1700</a:t>
            </a:r>
            <a:endParaRPr lang="ru-RU" sz="1000"/>
          </a:p>
        </p:txBody>
      </p:sp>
      <p:sp>
        <p:nvSpPr>
          <p:cNvPr id="440197" name="Rectangle 901"/>
          <p:cNvSpPr>
            <a:spLocks noChangeAspect="1" noChangeArrowheads="1"/>
          </p:cNvSpPr>
          <p:nvPr/>
        </p:nvSpPr>
        <p:spPr bwMode="auto">
          <a:xfrm flipH="1">
            <a:off x="6924675" y="1857375"/>
            <a:ext cx="3778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1900</a:t>
            </a:r>
            <a:endParaRPr lang="ru-RU" sz="1000"/>
          </a:p>
        </p:txBody>
      </p:sp>
      <p:sp>
        <p:nvSpPr>
          <p:cNvPr id="440198" name="Rectangle 902"/>
          <p:cNvSpPr>
            <a:spLocks noChangeAspect="1" noChangeArrowheads="1"/>
          </p:cNvSpPr>
          <p:nvPr/>
        </p:nvSpPr>
        <p:spPr bwMode="auto">
          <a:xfrm flipH="1">
            <a:off x="8408988" y="2795588"/>
            <a:ext cx="244475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80</a:t>
            </a:r>
            <a:endParaRPr lang="ru-RU" sz="1000"/>
          </a:p>
        </p:txBody>
      </p:sp>
      <p:sp>
        <p:nvSpPr>
          <p:cNvPr id="440199" name="Rectangle 903"/>
          <p:cNvSpPr>
            <a:spLocks noChangeAspect="1" noChangeArrowheads="1"/>
          </p:cNvSpPr>
          <p:nvPr/>
        </p:nvSpPr>
        <p:spPr bwMode="auto">
          <a:xfrm flipH="1">
            <a:off x="8104188" y="2795588"/>
            <a:ext cx="244475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60</a:t>
            </a:r>
            <a:endParaRPr lang="ru-RU" sz="1000"/>
          </a:p>
        </p:txBody>
      </p:sp>
      <p:sp>
        <p:nvSpPr>
          <p:cNvPr id="440200" name="Rectangle 904"/>
          <p:cNvSpPr>
            <a:spLocks noChangeAspect="1" noChangeArrowheads="1"/>
          </p:cNvSpPr>
          <p:nvPr/>
        </p:nvSpPr>
        <p:spPr bwMode="auto">
          <a:xfrm flipH="1">
            <a:off x="7800975" y="2795588"/>
            <a:ext cx="242888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40</a:t>
            </a:r>
            <a:endParaRPr lang="ru-RU" sz="1000"/>
          </a:p>
        </p:txBody>
      </p:sp>
      <p:sp>
        <p:nvSpPr>
          <p:cNvPr id="440201" name="Rectangle 905"/>
          <p:cNvSpPr>
            <a:spLocks noChangeAspect="1" noChangeArrowheads="1"/>
          </p:cNvSpPr>
          <p:nvPr/>
        </p:nvSpPr>
        <p:spPr bwMode="auto">
          <a:xfrm flipH="1">
            <a:off x="7497763" y="2795588"/>
            <a:ext cx="242887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20</a:t>
            </a:r>
            <a:endParaRPr lang="ru-RU" sz="1000"/>
          </a:p>
        </p:txBody>
      </p:sp>
      <p:sp>
        <p:nvSpPr>
          <p:cNvPr id="440202" name="Rectangle 906"/>
          <p:cNvSpPr>
            <a:spLocks noChangeAspect="1" noChangeArrowheads="1"/>
          </p:cNvSpPr>
          <p:nvPr/>
        </p:nvSpPr>
        <p:spPr bwMode="auto">
          <a:xfrm flipH="1">
            <a:off x="7100888" y="620713"/>
            <a:ext cx="43338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Т</a:t>
            </a:r>
            <a:r>
              <a:rPr lang="en-US" sz="1400">
                <a:solidFill>
                  <a:srgbClr val="000000"/>
                </a:solidFill>
              </a:rPr>
              <a:t>, </a:t>
            </a:r>
            <a:r>
              <a:rPr lang="en-US" sz="140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en-US" sz="1400">
                <a:solidFill>
                  <a:srgbClr val="000000"/>
                </a:solidFill>
              </a:rPr>
              <a:t>C</a:t>
            </a:r>
            <a:endParaRPr lang="ru-RU"/>
          </a:p>
        </p:txBody>
      </p:sp>
      <p:sp>
        <p:nvSpPr>
          <p:cNvPr id="440208" name="Rectangle 912"/>
          <p:cNvSpPr>
            <a:spLocks noChangeAspect="1" noChangeArrowheads="1"/>
          </p:cNvSpPr>
          <p:nvPr/>
        </p:nvSpPr>
        <p:spPr bwMode="auto">
          <a:xfrm flipH="1">
            <a:off x="6924675" y="1608138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2100</a:t>
            </a:r>
            <a:endParaRPr lang="ru-RU" sz="1000"/>
          </a:p>
        </p:txBody>
      </p:sp>
      <p:sp>
        <p:nvSpPr>
          <p:cNvPr id="440218" name="Rectangle 922"/>
          <p:cNvSpPr>
            <a:spLocks noChangeAspect="1" noChangeArrowheads="1"/>
          </p:cNvSpPr>
          <p:nvPr/>
        </p:nvSpPr>
        <p:spPr bwMode="auto">
          <a:xfrm flipH="1">
            <a:off x="6924675" y="1365250"/>
            <a:ext cx="3778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219" name="Rectangle 923"/>
          <p:cNvSpPr>
            <a:spLocks noChangeAspect="1" noChangeArrowheads="1"/>
          </p:cNvSpPr>
          <p:nvPr/>
        </p:nvSpPr>
        <p:spPr bwMode="auto">
          <a:xfrm flipH="1">
            <a:off x="6924675" y="1122363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2500</a:t>
            </a:r>
            <a:endParaRPr lang="ru-RU" sz="1000"/>
          </a:p>
        </p:txBody>
      </p:sp>
      <p:sp>
        <p:nvSpPr>
          <p:cNvPr id="440230" name="Line 934"/>
          <p:cNvSpPr>
            <a:spLocks noChangeShapeType="1"/>
          </p:cNvSpPr>
          <p:nvPr/>
        </p:nvSpPr>
        <p:spPr bwMode="auto">
          <a:xfrm>
            <a:off x="7323138" y="2417763"/>
            <a:ext cx="1509712" cy="0"/>
          </a:xfrm>
          <a:prstGeom prst="line">
            <a:avLst/>
          </a:prstGeom>
          <a:noFill/>
          <a:ln w="19050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1" name="Line 935"/>
          <p:cNvSpPr>
            <a:spLocks noChangeShapeType="1"/>
          </p:cNvSpPr>
          <p:nvPr/>
        </p:nvSpPr>
        <p:spPr bwMode="auto">
          <a:xfrm flipV="1">
            <a:off x="7469188" y="1970088"/>
            <a:ext cx="0" cy="446087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2" name="Freeform 936"/>
          <p:cNvSpPr>
            <a:spLocks/>
          </p:cNvSpPr>
          <p:nvPr/>
        </p:nvSpPr>
        <p:spPr bwMode="auto">
          <a:xfrm>
            <a:off x="7318375" y="944563"/>
            <a:ext cx="150813" cy="1027112"/>
          </a:xfrm>
          <a:custGeom>
            <a:avLst/>
            <a:gdLst>
              <a:gd name="T0" fmla="*/ 283 w 283"/>
              <a:gd name="T1" fmla="*/ 2371 h 2371"/>
              <a:gd name="T2" fmla="*/ 0 w 283"/>
              <a:gd name="T3" fmla="*/ 0 h 23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3" h="2371">
                <a:moveTo>
                  <a:pt x="283" y="2371"/>
                </a:moveTo>
                <a:cubicBezTo>
                  <a:pt x="283" y="1594"/>
                  <a:pt x="37" y="148"/>
                  <a:pt x="0" y="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3" name="Freeform 937"/>
          <p:cNvSpPr>
            <a:spLocks/>
          </p:cNvSpPr>
          <p:nvPr/>
        </p:nvSpPr>
        <p:spPr bwMode="auto">
          <a:xfrm>
            <a:off x="7469188" y="1970088"/>
            <a:ext cx="1011237" cy="1587"/>
          </a:xfrm>
          <a:custGeom>
            <a:avLst/>
            <a:gdLst>
              <a:gd name="T0" fmla="*/ 0 w 1884"/>
              <a:gd name="T1" fmla="*/ 0 h 1"/>
              <a:gd name="T2" fmla="*/ 1884 w 1884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4" h="1">
                <a:moveTo>
                  <a:pt x="0" y="0"/>
                </a:moveTo>
                <a:lnTo>
                  <a:pt x="1884" y="1"/>
                </a:ln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4" name="Freeform 938"/>
          <p:cNvSpPr>
            <a:spLocks/>
          </p:cNvSpPr>
          <p:nvPr/>
        </p:nvSpPr>
        <p:spPr bwMode="auto">
          <a:xfrm>
            <a:off x="7318375" y="944563"/>
            <a:ext cx="379413" cy="1027112"/>
          </a:xfrm>
          <a:custGeom>
            <a:avLst/>
            <a:gdLst>
              <a:gd name="T0" fmla="*/ 708 w 708"/>
              <a:gd name="T1" fmla="*/ 2371 h 2371"/>
              <a:gd name="T2" fmla="*/ 0 w 708"/>
              <a:gd name="T3" fmla="*/ 0 h 23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08" h="2371">
                <a:moveTo>
                  <a:pt x="708" y="2371"/>
                </a:moveTo>
                <a:cubicBezTo>
                  <a:pt x="605" y="1324"/>
                  <a:pt x="93" y="148"/>
                  <a:pt x="0" y="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5" name="Freeform 939"/>
          <p:cNvSpPr>
            <a:spLocks/>
          </p:cNvSpPr>
          <p:nvPr/>
        </p:nvSpPr>
        <p:spPr bwMode="auto">
          <a:xfrm>
            <a:off x="7318375" y="944563"/>
            <a:ext cx="1163638" cy="1027112"/>
          </a:xfrm>
          <a:custGeom>
            <a:avLst/>
            <a:gdLst>
              <a:gd name="T0" fmla="*/ 2170 w 2170"/>
              <a:gd name="T1" fmla="*/ 2371 h 2371"/>
              <a:gd name="T2" fmla="*/ 0 w 2170"/>
              <a:gd name="T3" fmla="*/ 0 h 23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70" h="2371">
                <a:moveTo>
                  <a:pt x="2170" y="2371"/>
                </a:moveTo>
                <a:cubicBezTo>
                  <a:pt x="1502" y="835"/>
                  <a:pt x="1088" y="550"/>
                  <a:pt x="0" y="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6" name="Freeform 940"/>
          <p:cNvSpPr>
            <a:spLocks/>
          </p:cNvSpPr>
          <p:nvPr/>
        </p:nvSpPr>
        <p:spPr bwMode="auto">
          <a:xfrm>
            <a:off x="7697788" y="1162050"/>
            <a:ext cx="784225" cy="808038"/>
          </a:xfrm>
          <a:custGeom>
            <a:avLst/>
            <a:gdLst>
              <a:gd name="T0" fmla="*/ 0 w 1462"/>
              <a:gd name="T1" fmla="*/ 1868 h 1868"/>
              <a:gd name="T2" fmla="*/ 1462 w 1462"/>
              <a:gd name="T3" fmla="*/ 1868 h 18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62" h="1868">
                <a:moveTo>
                  <a:pt x="0" y="1868"/>
                </a:moveTo>
                <a:cubicBezTo>
                  <a:pt x="785" y="0"/>
                  <a:pt x="944" y="924"/>
                  <a:pt x="1462" y="1868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7" name="Freeform 941"/>
          <p:cNvSpPr>
            <a:spLocks/>
          </p:cNvSpPr>
          <p:nvPr/>
        </p:nvSpPr>
        <p:spPr bwMode="auto">
          <a:xfrm>
            <a:off x="8482013" y="1971675"/>
            <a:ext cx="184150" cy="446088"/>
          </a:xfrm>
          <a:custGeom>
            <a:avLst/>
            <a:gdLst>
              <a:gd name="T0" fmla="*/ 343 w 343"/>
              <a:gd name="T1" fmla="*/ 1034 h 1034"/>
              <a:gd name="T2" fmla="*/ 0 w 343"/>
              <a:gd name="T3" fmla="*/ 0 h 103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43" h="1034">
                <a:moveTo>
                  <a:pt x="343" y="1034"/>
                </a:moveTo>
                <a:cubicBezTo>
                  <a:pt x="200" y="567"/>
                  <a:pt x="74" y="177"/>
                  <a:pt x="0" y="0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8" name="Freeform 942"/>
          <p:cNvSpPr>
            <a:spLocks/>
          </p:cNvSpPr>
          <p:nvPr/>
        </p:nvSpPr>
        <p:spPr bwMode="auto">
          <a:xfrm>
            <a:off x="8666163" y="2298700"/>
            <a:ext cx="168275" cy="117475"/>
          </a:xfrm>
          <a:custGeom>
            <a:avLst/>
            <a:gdLst>
              <a:gd name="T0" fmla="*/ 0 w 316"/>
              <a:gd name="T1" fmla="*/ 270 h 270"/>
              <a:gd name="T2" fmla="*/ 316 w 316"/>
              <a:gd name="T3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6" h="270">
                <a:moveTo>
                  <a:pt x="0" y="270"/>
                </a:moveTo>
                <a:cubicBezTo>
                  <a:pt x="85" y="162"/>
                  <a:pt x="184" y="72"/>
                  <a:pt x="316" y="0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39" name="Freeform 943"/>
          <p:cNvSpPr>
            <a:spLocks/>
          </p:cNvSpPr>
          <p:nvPr/>
        </p:nvSpPr>
        <p:spPr bwMode="auto">
          <a:xfrm>
            <a:off x="8807450" y="2298700"/>
            <a:ext cx="25400" cy="117475"/>
          </a:xfrm>
          <a:custGeom>
            <a:avLst/>
            <a:gdLst>
              <a:gd name="T0" fmla="*/ 47 w 47"/>
              <a:gd name="T1" fmla="*/ 0 h 269"/>
              <a:gd name="T2" fmla="*/ 0 w 47"/>
              <a:gd name="T3" fmla="*/ 269 h 26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7" h="269">
                <a:moveTo>
                  <a:pt x="47" y="0"/>
                </a:moveTo>
                <a:cubicBezTo>
                  <a:pt x="47" y="0"/>
                  <a:pt x="20" y="183"/>
                  <a:pt x="0" y="269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40" name="Oval 944"/>
          <p:cNvSpPr>
            <a:spLocks noChangeAspect="1" noChangeArrowheads="1"/>
          </p:cNvSpPr>
          <p:nvPr/>
        </p:nvSpPr>
        <p:spPr bwMode="auto">
          <a:xfrm flipH="1">
            <a:off x="8821738" y="2289175"/>
            <a:ext cx="30162" cy="23813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40271" name="Rectangle 975"/>
          <p:cNvSpPr>
            <a:spLocks noChangeAspect="1" noChangeArrowheads="1"/>
          </p:cNvSpPr>
          <p:nvPr/>
        </p:nvSpPr>
        <p:spPr bwMode="auto">
          <a:xfrm flipH="1">
            <a:off x="6924675" y="1363663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2300</a:t>
            </a:r>
            <a:endParaRPr lang="ru-RU" sz="1000"/>
          </a:p>
        </p:txBody>
      </p:sp>
      <p:grpSp>
        <p:nvGrpSpPr>
          <p:cNvPr id="440273" name="Group 977"/>
          <p:cNvGrpSpPr>
            <a:grpSpLocks/>
          </p:cNvGrpSpPr>
          <p:nvPr/>
        </p:nvGrpSpPr>
        <p:grpSpPr bwMode="auto">
          <a:xfrm>
            <a:off x="7315200" y="830263"/>
            <a:ext cx="38100" cy="1955800"/>
            <a:chOff x="6374" y="381"/>
            <a:chExt cx="24" cy="1232"/>
          </a:xfrm>
        </p:grpSpPr>
        <p:sp>
          <p:nvSpPr>
            <p:cNvPr id="440156" name="Line 860"/>
            <p:cNvSpPr>
              <a:spLocks noChangeAspect="1" noChangeShapeType="1"/>
            </p:cNvSpPr>
            <p:nvPr/>
          </p:nvSpPr>
          <p:spPr bwMode="auto">
            <a:xfrm flipH="1">
              <a:off x="6375" y="153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57" name="Line 861"/>
            <p:cNvSpPr>
              <a:spLocks noChangeAspect="1" noChangeShapeType="1"/>
            </p:cNvSpPr>
            <p:nvPr/>
          </p:nvSpPr>
          <p:spPr bwMode="auto">
            <a:xfrm flipH="1">
              <a:off x="6375" y="145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58" name="Line 862"/>
            <p:cNvSpPr>
              <a:spLocks noChangeAspect="1" noChangeShapeType="1"/>
            </p:cNvSpPr>
            <p:nvPr/>
          </p:nvSpPr>
          <p:spPr bwMode="auto">
            <a:xfrm flipH="1">
              <a:off x="6375" y="138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59" name="Line 863"/>
            <p:cNvSpPr>
              <a:spLocks noChangeAspect="1" noChangeShapeType="1"/>
            </p:cNvSpPr>
            <p:nvPr/>
          </p:nvSpPr>
          <p:spPr bwMode="auto">
            <a:xfrm flipH="1">
              <a:off x="6375" y="130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60" name="Line 864"/>
            <p:cNvSpPr>
              <a:spLocks noChangeAspect="1" noChangeShapeType="1"/>
            </p:cNvSpPr>
            <p:nvPr/>
          </p:nvSpPr>
          <p:spPr bwMode="auto">
            <a:xfrm flipH="1">
              <a:off x="6375" y="122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61" name="Line 865"/>
            <p:cNvSpPr>
              <a:spLocks noChangeAspect="1" noChangeShapeType="1"/>
            </p:cNvSpPr>
            <p:nvPr/>
          </p:nvSpPr>
          <p:spPr bwMode="auto">
            <a:xfrm flipH="1">
              <a:off x="6375" y="115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62" name="Line 866"/>
            <p:cNvSpPr>
              <a:spLocks noChangeAspect="1" noChangeShapeType="1"/>
            </p:cNvSpPr>
            <p:nvPr/>
          </p:nvSpPr>
          <p:spPr bwMode="auto">
            <a:xfrm flipH="1">
              <a:off x="6375" y="1073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63" name="Line 867"/>
            <p:cNvSpPr>
              <a:spLocks noChangeAspect="1" noChangeShapeType="1"/>
            </p:cNvSpPr>
            <p:nvPr/>
          </p:nvSpPr>
          <p:spPr bwMode="auto">
            <a:xfrm flipH="1">
              <a:off x="6375" y="99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73" name="Line 877"/>
            <p:cNvSpPr>
              <a:spLocks noChangeAspect="1" noChangeShapeType="1"/>
            </p:cNvSpPr>
            <p:nvPr/>
          </p:nvSpPr>
          <p:spPr bwMode="auto">
            <a:xfrm flipH="1">
              <a:off x="6374" y="381"/>
              <a:ext cx="0" cy="12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06" name="Line 910"/>
            <p:cNvSpPr>
              <a:spLocks noChangeAspect="1" noChangeShapeType="1"/>
            </p:cNvSpPr>
            <p:nvPr/>
          </p:nvSpPr>
          <p:spPr bwMode="auto">
            <a:xfrm>
              <a:off x="6374" y="918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07" name="Line 911"/>
            <p:cNvSpPr>
              <a:spLocks noChangeAspect="1" noChangeShapeType="1"/>
            </p:cNvSpPr>
            <p:nvPr/>
          </p:nvSpPr>
          <p:spPr bwMode="auto">
            <a:xfrm>
              <a:off x="6374" y="84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12" name="Line 916"/>
            <p:cNvSpPr>
              <a:spLocks noChangeAspect="1" noChangeShapeType="1"/>
            </p:cNvSpPr>
            <p:nvPr/>
          </p:nvSpPr>
          <p:spPr bwMode="auto">
            <a:xfrm flipH="1">
              <a:off x="6375" y="76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13" name="Line 917"/>
            <p:cNvSpPr>
              <a:spLocks noChangeAspect="1" noChangeShapeType="1"/>
            </p:cNvSpPr>
            <p:nvPr/>
          </p:nvSpPr>
          <p:spPr bwMode="auto">
            <a:xfrm flipH="1">
              <a:off x="6375" y="68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14" name="Line 918"/>
            <p:cNvSpPr>
              <a:spLocks noChangeAspect="1" noChangeShapeType="1"/>
            </p:cNvSpPr>
            <p:nvPr/>
          </p:nvSpPr>
          <p:spPr bwMode="auto">
            <a:xfrm flipH="1">
              <a:off x="6375" y="61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21" name="Line 925"/>
            <p:cNvSpPr>
              <a:spLocks noChangeAspect="1" noChangeShapeType="1"/>
            </p:cNvSpPr>
            <p:nvPr/>
          </p:nvSpPr>
          <p:spPr bwMode="auto">
            <a:xfrm flipH="1">
              <a:off x="6375" y="53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24" name="Line 928"/>
            <p:cNvSpPr>
              <a:spLocks noChangeAspect="1" noChangeShapeType="1"/>
            </p:cNvSpPr>
            <p:nvPr/>
          </p:nvSpPr>
          <p:spPr bwMode="auto">
            <a:xfrm flipH="1">
              <a:off x="6375" y="45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40229" name="Oval 933"/>
          <p:cNvSpPr>
            <a:spLocks noChangeAspect="1" noChangeArrowheads="1"/>
          </p:cNvSpPr>
          <p:nvPr/>
        </p:nvSpPr>
        <p:spPr bwMode="auto">
          <a:xfrm flipH="1">
            <a:off x="7300913" y="931863"/>
            <a:ext cx="28575" cy="25400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40291" name="Line 995"/>
          <p:cNvSpPr>
            <a:spLocks noChangeShapeType="1"/>
          </p:cNvSpPr>
          <p:nvPr/>
        </p:nvSpPr>
        <p:spPr bwMode="auto">
          <a:xfrm>
            <a:off x="8069263" y="1619250"/>
            <a:ext cx="0" cy="32385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92" name="Line 996"/>
          <p:cNvSpPr>
            <a:spLocks noChangeShapeType="1"/>
          </p:cNvSpPr>
          <p:nvPr/>
        </p:nvSpPr>
        <p:spPr bwMode="auto">
          <a:xfrm flipV="1">
            <a:off x="8067675" y="1995488"/>
            <a:ext cx="0" cy="3127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293" name="Text Box 997"/>
          <p:cNvSpPr txBox="1">
            <a:spLocks noChangeArrowheads="1"/>
          </p:cNvSpPr>
          <p:nvPr/>
        </p:nvSpPr>
        <p:spPr bwMode="auto">
          <a:xfrm>
            <a:off x="8056563" y="2425700"/>
            <a:ext cx="790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~FeO</a:t>
            </a:r>
            <a:r>
              <a:rPr lang="en-US" sz="1400" baseline="-25000">
                <a:solidFill>
                  <a:srgbClr val="006600"/>
                </a:solidFill>
                <a:latin typeface="Arial" pitchFamily="34" charset="0"/>
              </a:rPr>
              <a:t>1.3</a:t>
            </a:r>
            <a:endParaRPr lang="ru-RU" sz="1400" baseline="-25000">
              <a:solidFill>
                <a:srgbClr val="006600"/>
              </a:solidFill>
              <a:latin typeface="Arial" pitchFamily="34" charset="0"/>
            </a:endParaRPr>
          </a:p>
        </p:txBody>
      </p:sp>
      <p:sp>
        <p:nvSpPr>
          <p:cNvPr id="440294" name="Rectangle 998"/>
          <p:cNvSpPr>
            <a:spLocks noChangeAspect="1" noChangeArrowheads="1"/>
          </p:cNvSpPr>
          <p:nvPr/>
        </p:nvSpPr>
        <p:spPr bwMode="auto">
          <a:xfrm flipH="1">
            <a:off x="6924675" y="881063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2700</a:t>
            </a:r>
            <a:endParaRPr lang="ru-RU" sz="1000"/>
          </a:p>
        </p:txBody>
      </p:sp>
      <p:sp>
        <p:nvSpPr>
          <p:cNvPr id="440295" name="Rectangle 999"/>
          <p:cNvSpPr>
            <a:spLocks noChangeAspect="1" noChangeArrowheads="1"/>
          </p:cNvSpPr>
          <p:nvPr/>
        </p:nvSpPr>
        <p:spPr bwMode="auto">
          <a:xfrm flipH="1">
            <a:off x="7065963" y="2795588"/>
            <a:ext cx="4413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ZrO</a:t>
            </a:r>
            <a:r>
              <a:rPr lang="en-US" sz="1000" baseline="-25000">
                <a:solidFill>
                  <a:srgbClr val="000000"/>
                </a:solidFill>
              </a:rPr>
              <a:t>2</a:t>
            </a:r>
            <a:endParaRPr lang="ru-RU" sz="1000"/>
          </a:p>
        </p:txBody>
      </p:sp>
      <p:sp>
        <p:nvSpPr>
          <p:cNvPr id="440301" name="Text Box 1005"/>
          <p:cNvSpPr txBox="1">
            <a:spLocks noChangeArrowheads="1"/>
          </p:cNvSpPr>
          <p:nvPr/>
        </p:nvSpPr>
        <p:spPr bwMode="auto">
          <a:xfrm>
            <a:off x="7431088" y="1722438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990000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990000"/>
              </a:solidFill>
              <a:latin typeface="Arial" pitchFamily="34" charset="0"/>
            </a:endParaRPr>
          </a:p>
        </p:txBody>
      </p:sp>
      <p:sp>
        <p:nvSpPr>
          <p:cNvPr id="440303" name="Oval 1007"/>
          <p:cNvSpPr>
            <a:spLocks noChangeArrowheads="1"/>
          </p:cNvSpPr>
          <p:nvPr/>
        </p:nvSpPr>
        <p:spPr bwMode="auto">
          <a:xfrm>
            <a:off x="7691438" y="1184275"/>
            <a:ext cx="709612" cy="777875"/>
          </a:xfrm>
          <a:prstGeom prst="ellipse">
            <a:avLst/>
          </a:prstGeom>
          <a:gradFill rotWithShape="1">
            <a:gsLst>
              <a:gs pos="0">
                <a:srgbClr val="FF0000">
                  <a:alpha val="0"/>
                </a:srgbClr>
              </a:gs>
              <a:gs pos="100000">
                <a:srgbClr val="FF0000">
                  <a:gamma/>
                  <a:shade val="46275"/>
                  <a:invGamma/>
                  <a:alpha val="16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304" name="Text Box 1008"/>
          <p:cNvSpPr txBox="1">
            <a:spLocks noChangeArrowheads="1"/>
          </p:cNvSpPr>
          <p:nvPr/>
        </p:nvSpPr>
        <p:spPr bwMode="auto">
          <a:xfrm>
            <a:off x="8075613" y="1176338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FF0000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40308" name="Rectangle 1012"/>
          <p:cNvSpPr>
            <a:spLocks noChangeAspect="1" noChangeArrowheads="1"/>
          </p:cNvSpPr>
          <p:nvPr/>
        </p:nvSpPr>
        <p:spPr bwMode="auto">
          <a:xfrm flipH="1">
            <a:off x="8570913" y="2805113"/>
            <a:ext cx="6111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~FeO</a:t>
            </a:r>
            <a:r>
              <a:rPr lang="en-US" sz="1000" baseline="-25000">
                <a:solidFill>
                  <a:srgbClr val="000000"/>
                </a:solidFill>
              </a:rPr>
              <a:t>1.33</a:t>
            </a:r>
            <a:endParaRPr lang="ru-RU" sz="1000" baseline="-2500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06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F8611C-E257-4E14-A52B-F5B9505B9393}" type="slidenum">
              <a:rPr lang="en-GB"/>
              <a:pPr/>
              <a:t>3</a:t>
            </a:fld>
            <a:endParaRPr lang="en-GB"/>
          </a:p>
        </p:txBody>
      </p:sp>
      <p:pic>
        <p:nvPicPr>
          <p:cNvPr id="404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433" name="Oval 1801"/>
          <p:cNvSpPr>
            <a:spLocks noChangeArrowheads="1"/>
          </p:cNvSpPr>
          <p:nvPr/>
        </p:nvSpPr>
        <p:spPr bwMode="auto">
          <a:xfrm>
            <a:off x="989013" y="3997325"/>
            <a:ext cx="739775" cy="1173163"/>
          </a:xfrm>
          <a:prstGeom prst="ellipse">
            <a:avLst/>
          </a:prstGeom>
          <a:gradFill rotWithShape="1">
            <a:gsLst>
              <a:gs pos="0">
                <a:srgbClr val="990000">
                  <a:alpha val="0"/>
                </a:srgbClr>
              </a:gs>
              <a:gs pos="100000">
                <a:srgbClr val="990000">
                  <a:gamma/>
                  <a:shade val="46275"/>
                  <a:invGamma/>
                  <a:alpha val="28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99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" y="-123825"/>
            <a:ext cx="8982075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US">
                <a:effectLst/>
              </a:rPr>
              <a:t>Research objectives</a:t>
            </a:r>
            <a:endParaRPr lang="ru-RU">
              <a:effectLst/>
            </a:endParaRPr>
          </a:p>
        </p:txBody>
      </p:sp>
      <p:graphicFrame>
        <p:nvGraphicFramePr>
          <p:cNvPr id="327156" name="Group 1524"/>
          <p:cNvGraphicFramePr>
            <a:graphicFrameLocks noGrp="1"/>
          </p:cNvGraphicFramePr>
          <p:nvPr/>
        </p:nvGraphicFramePr>
        <p:xfrm>
          <a:off x="2395538" y="977900"/>
          <a:ext cx="3330575" cy="1239838"/>
        </p:xfrm>
        <a:graphic>
          <a:graphicData uri="http://schemas.openxmlformats.org/drawingml/2006/table">
            <a:tbl>
              <a:tblPr/>
              <a:tblGrid>
                <a:gridCol w="1057275"/>
                <a:gridCol w="554037"/>
                <a:gridCol w="874713"/>
                <a:gridCol w="844550"/>
              </a:tblGrid>
              <a:tr h="32543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Zr 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63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3+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R, Å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0.98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1.07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</a:rPr>
                        <a:t>0.95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(ΔR/R)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1.6·10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-3</a:t>
                      </a:r>
                      <a:endParaRPr kumimoji="0" lang="ru-RU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1.8·10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-4</a:t>
                      </a:r>
                      <a:endParaRPr kumimoji="0" lang="ru-RU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6721" name="Text Box 1089"/>
          <p:cNvSpPr txBox="1">
            <a:spLocks noChangeArrowheads="1"/>
          </p:cNvSpPr>
          <p:nvPr/>
        </p:nvSpPr>
        <p:spPr bwMode="auto">
          <a:xfrm>
            <a:off x="6446838" y="2511425"/>
            <a:ext cx="792162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1800"/>
              <a:t>–</a:t>
            </a:r>
            <a:r>
              <a:rPr lang="ru-RU" sz="2200"/>
              <a:t> Zr</a:t>
            </a:r>
          </a:p>
        </p:txBody>
      </p:sp>
      <p:sp>
        <p:nvSpPr>
          <p:cNvPr id="326722" name="Text Box 1090"/>
          <p:cNvSpPr txBox="1">
            <a:spLocks noChangeArrowheads="1"/>
          </p:cNvSpPr>
          <p:nvPr/>
        </p:nvSpPr>
        <p:spPr bwMode="auto">
          <a:xfrm>
            <a:off x="8202613" y="2522538"/>
            <a:ext cx="769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200"/>
              <a:t>– O</a:t>
            </a:r>
          </a:p>
        </p:txBody>
      </p:sp>
      <p:sp>
        <p:nvSpPr>
          <p:cNvPr id="326724" name="Line 1092"/>
          <p:cNvSpPr>
            <a:spLocks noChangeAspect="1" noChangeShapeType="1"/>
          </p:cNvSpPr>
          <p:nvPr/>
        </p:nvSpPr>
        <p:spPr bwMode="auto">
          <a:xfrm flipH="1">
            <a:off x="6070600" y="2406650"/>
            <a:ext cx="315913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25" name="Line 1093"/>
          <p:cNvSpPr>
            <a:spLocks noChangeAspect="1" noChangeShapeType="1"/>
          </p:cNvSpPr>
          <p:nvPr/>
        </p:nvSpPr>
        <p:spPr bwMode="auto">
          <a:xfrm>
            <a:off x="8170863" y="2032000"/>
            <a:ext cx="400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26" name="Line 1094"/>
          <p:cNvSpPr>
            <a:spLocks noChangeAspect="1" noChangeShapeType="1"/>
          </p:cNvSpPr>
          <p:nvPr/>
        </p:nvSpPr>
        <p:spPr bwMode="auto">
          <a:xfrm flipH="1" flipV="1">
            <a:off x="6913563" y="217488"/>
            <a:ext cx="6350" cy="417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28" name="AutoShape 1096"/>
          <p:cNvSpPr>
            <a:spLocks noChangeAspect="1" noChangeArrowheads="1"/>
          </p:cNvSpPr>
          <p:nvPr/>
        </p:nvSpPr>
        <p:spPr bwMode="auto">
          <a:xfrm rot="12651021" flipV="1">
            <a:off x="7597775" y="1106488"/>
            <a:ext cx="15875" cy="263525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29" name="AutoShape 1097"/>
          <p:cNvSpPr>
            <a:spLocks noChangeAspect="1" noChangeArrowheads="1"/>
          </p:cNvSpPr>
          <p:nvPr/>
        </p:nvSpPr>
        <p:spPr bwMode="auto">
          <a:xfrm rot="7383793" flipV="1">
            <a:off x="7331076" y="1016000"/>
            <a:ext cx="17462" cy="452437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0" name="AutoShape 1098"/>
          <p:cNvSpPr>
            <a:spLocks noChangeAspect="1" noChangeArrowheads="1"/>
          </p:cNvSpPr>
          <p:nvPr/>
        </p:nvSpPr>
        <p:spPr bwMode="auto">
          <a:xfrm rot="20236688" flipV="1">
            <a:off x="7623175" y="1387475"/>
            <a:ext cx="15875" cy="336550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1" name="Oval 1099"/>
          <p:cNvSpPr>
            <a:spLocks noChangeAspect="1" noChangeArrowheads="1"/>
          </p:cNvSpPr>
          <p:nvPr/>
        </p:nvSpPr>
        <p:spPr bwMode="auto">
          <a:xfrm>
            <a:off x="7653338" y="1689100"/>
            <a:ext cx="134937" cy="147638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2" name="AutoShape 1100"/>
          <p:cNvSpPr>
            <a:spLocks noChangeAspect="1" noChangeArrowheads="1"/>
          </p:cNvSpPr>
          <p:nvPr/>
        </p:nvSpPr>
        <p:spPr bwMode="auto">
          <a:xfrm rot="2819526" flipH="1">
            <a:off x="7835106" y="1532732"/>
            <a:ext cx="15875" cy="239712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3" name="Oval 1101"/>
          <p:cNvSpPr>
            <a:spLocks noChangeAspect="1" noChangeArrowheads="1"/>
          </p:cNvSpPr>
          <p:nvPr/>
        </p:nvSpPr>
        <p:spPr bwMode="auto">
          <a:xfrm>
            <a:off x="7653338" y="992188"/>
            <a:ext cx="134937" cy="1492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4" name="AutoShape 1102"/>
          <p:cNvSpPr>
            <a:spLocks noChangeAspect="1" noChangeArrowheads="1"/>
          </p:cNvSpPr>
          <p:nvPr/>
        </p:nvSpPr>
        <p:spPr bwMode="auto">
          <a:xfrm rot="-1486704" flipH="1" flipV="1">
            <a:off x="7818438" y="1071563"/>
            <a:ext cx="14287" cy="481012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5" name="Oval 1103"/>
          <p:cNvSpPr>
            <a:spLocks noChangeAspect="1" noChangeArrowheads="1"/>
          </p:cNvSpPr>
          <p:nvPr/>
        </p:nvSpPr>
        <p:spPr bwMode="auto">
          <a:xfrm>
            <a:off x="7870825" y="1493838"/>
            <a:ext cx="104775" cy="114300"/>
          </a:xfrm>
          <a:prstGeom prst="ellipse">
            <a:avLst/>
          </a:prstGeom>
          <a:solidFill>
            <a:srgbClr val="CC0000"/>
          </a:solidFill>
          <a:ln w="15875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36" name="AutoShape 1104"/>
          <p:cNvSpPr>
            <a:spLocks noChangeAspect="1" noChangeArrowheads="1"/>
          </p:cNvSpPr>
          <p:nvPr/>
        </p:nvSpPr>
        <p:spPr bwMode="auto">
          <a:xfrm rot="3139124" flipV="1">
            <a:off x="7669212" y="1470026"/>
            <a:ext cx="53975" cy="520700"/>
          </a:xfrm>
          <a:custGeom>
            <a:avLst/>
            <a:gdLst>
              <a:gd name="G0" fmla="+- 8459 0 0"/>
              <a:gd name="G1" fmla="+- 21600 0 8459"/>
              <a:gd name="G2" fmla="*/ 8459 1 2"/>
              <a:gd name="G3" fmla="+- 21600 0 G2"/>
              <a:gd name="G4" fmla="+/ 8459 21600 2"/>
              <a:gd name="G5" fmla="+/ G1 0 2"/>
              <a:gd name="G6" fmla="*/ 21600 21600 8459"/>
              <a:gd name="G7" fmla="*/ G6 1 2"/>
              <a:gd name="G8" fmla="+- 21600 0 G7"/>
              <a:gd name="G9" fmla="*/ 21600 1 2"/>
              <a:gd name="G10" fmla="+- 8459 0 G9"/>
              <a:gd name="G11" fmla="?: G10 G8 0"/>
              <a:gd name="G12" fmla="?: G10 G7 21600"/>
              <a:gd name="T0" fmla="*/ 17370 w 21600"/>
              <a:gd name="T1" fmla="*/ 10800 h 21600"/>
              <a:gd name="T2" fmla="*/ 10800 w 21600"/>
              <a:gd name="T3" fmla="*/ 21600 h 21600"/>
              <a:gd name="T4" fmla="*/ 4230 w 21600"/>
              <a:gd name="T5" fmla="*/ 10800 h 21600"/>
              <a:gd name="T6" fmla="*/ 10800 w 21600"/>
              <a:gd name="T7" fmla="*/ 0 h 21600"/>
              <a:gd name="T8" fmla="*/ 6030 w 21600"/>
              <a:gd name="T9" fmla="*/ 6030 h 21600"/>
              <a:gd name="T10" fmla="*/ 15570 w 21600"/>
              <a:gd name="T11" fmla="*/ 1557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8459" y="21600"/>
                </a:lnTo>
                <a:lnTo>
                  <a:pt x="1314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7" name="AutoShape 1105"/>
          <p:cNvSpPr>
            <a:spLocks noChangeAspect="1" noChangeArrowheads="1"/>
          </p:cNvSpPr>
          <p:nvPr/>
        </p:nvSpPr>
        <p:spPr bwMode="auto">
          <a:xfrm rot="7231666" flipV="1">
            <a:off x="7668418" y="1177132"/>
            <a:ext cx="42863" cy="469900"/>
          </a:xfrm>
          <a:custGeom>
            <a:avLst/>
            <a:gdLst>
              <a:gd name="G0" fmla="+- 8459 0 0"/>
              <a:gd name="G1" fmla="+- 21600 0 8459"/>
              <a:gd name="G2" fmla="*/ 8459 1 2"/>
              <a:gd name="G3" fmla="+- 21600 0 G2"/>
              <a:gd name="G4" fmla="+/ 8459 21600 2"/>
              <a:gd name="G5" fmla="+/ G1 0 2"/>
              <a:gd name="G6" fmla="*/ 21600 21600 8459"/>
              <a:gd name="G7" fmla="*/ G6 1 2"/>
              <a:gd name="G8" fmla="+- 21600 0 G7"/>
              <a:gd name="G9" fmla="*/ 21600 1 2"/>
              <a:gd name="G10" fmla="+- 8459 0 G9"/>
              <a:gd name="G11" fmla="?: G10 G8 0"/>
              <a:gd name="G12" fmla="?: G10 G7 21600"/>
              <a:gd name="T0" fmla="*/ 17370 w 21600"/>
              <a:gd name="T1" fmla="*/ 10800 h 21600"/>
              <a:gd name="T2" fmla="*/ 10800 w 21600"/>
              <a:gd name="T3" fmla="*/ 21600 h 21600"/>
              <a:gd name="T4" fmla="*/ 4230 w 21600"/>
              <a:gd name="T5" fmla="*/ 10800 h 21600"/>
              <a:gd name="T6" fmla="*/ 10800 w 21600"/>
              <a:gd name="T7" fmla="*/ 0 h 21600"/>
              <a:gd name="T8" fmla="*/ 6030 w 21600"/>
              <a:gd name="T9" fmla="*/ 6030 h 21600"/>
              <a:gd name="T10" fmla="*/ 15570 w 21600"/>
              <a:gd name="T11" fmla="*/ 1557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8459" y="21600"/>
                </a:lnTo>
                <a:lnTo>
                  <a:pt x="1314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8" name="AutoShape 1106"/>
          <p:cNvSpPr>
            <a:spLocks noChangeAspect="1" noChangeArrowheads="1"/>
          </p:cNvSpPr>
          <p:nvPr/>
        </p:nvSpPr>
        <p:spPr bwMode="auto">
          <a:xfrm rot="12587566" flipH="1" flipV="1">
            <a:off x="6710363" y="1282700"/>
            <a:ext cx="42862" cy="239713"/>
          </a:xfrm>
          <a:custGeom>
            <a:avLst/>
            <a:gdLst>
              <a:gd name="G0" fmla="+- 8459 0 0"/>
              <a:gd name="G1" fmla="+- 21600 0 8459"/>
              <a:gd name="G2" fmla="*/ 8459 1 2"/>
              <a:gd name="G3" fmla="+- 21600 0 G2"/>
              <a:gd name="G4" fmla="+/ 8459 21600 2"/>
              <a:gd name="G5" fmla="+/ G1 0 2"/>
              <a:gd name="G6" fmla="*/ 21600 21600 8459"/>
              <a:gd name="G7" fmla="*/ G6 1 2"/>
              <a:gd name="G8" fmla="+- 21600 0 G7"/>
              <a:gd name="G9" fmla="*/ 21600 1 2"/>
              <a:gd name="G10" fmla="+- 8459 0 G9"/>
              <a:gd name="G11" fmla="?: G10 G8 0"/>
              <a:gd name="G12" fmla="?: G10 G7 21600"/>
              <a:gd name="T0" fmla="*/ 17370 w 21600"/>
              <a:gd name="T1" fmla="*/ 10800 h 21600"/>
              <a:gd name="T2" fmla="*/ 10800 w 21600"/>
              <a:gd name="T3" fmla="*/ 21600 h 21600"/>
              <a:gd name="T4" fmla="*/ 4230 w 21600"/>
              <a:gd name="T5" fmla="*/ 10800 h 21600"/>
              <a:gd name="T6" fmla="*/ 10800 w 21600"/>
              <a:gd name="T7" fmla="*/ 0 h 21600"/>
              <a:gd name="T8" fmla="*/ 6030 w 21600"/>
              <a:gd name="T9" fmla="*/ 6030 h 21600"/>
              <a:gd name="T10" fmla="*/ 15570 w 21600"/>
              <a:gd name="T11" fmla="*/ 1557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8459" y="21600"/>
                </a:lnTo>
                <a:lnTo>
                  <a:pt x="1314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39" name="AutoShape 1107"/>
          <p:cNvSpPr>
            <a:spLocks noChangeAspect="1" noChangeArrowheads="1"/>
          </p:cNvSpPr>
          <p:nvPr/>
        </p:nvSpPr>
        <p:spPr bwMode="auto">
          <a:xfrm rot="-1389734" flipH="1" flipV="1">
            <a:off x="6713538" y="1546225"/>
            <a:ext cx="38100" cy="346075"/>
          </a:xfrm>
          <a:custGeom>
            <a:avLst/>
            <a:gdLst>
              <a:gd name="G0" fmla="+- 8459 0 0"/>
              <a:gd name="G1" fmla="+- 21600 0 8459"/>
              <a:gd name="G2" fmla="*/ 8459 1 2"/>
              <a:gd name="G3" fmla="+- 21600 0 G2"/>
              <a:gd name="G4" fmla="+/ 8459 21600 2"/>
              <a:gd name="G5" fmla="+/ G1 0 2"/>
              <a:gd name="G6" fmla="*/ 21600 21600 8459"/>
              <a:gd name="G7" fmla="*/ G6 1 2"/>
              <a:gd name="G8" fmla="+- 21600 0 G7"/>
              <a:gd name="G9" fmla="*/ 21600 1 2"/>
              <a:gd name="G10" fmla="+- 8459 0 G9"/>
              <a:gd name="G11" fmla="?: G10 G8 0"/>
              <a:gd name="G12" fmla="?: G10 G7 21600"/>
              <a:gd name="T0" fmla="*/ 17370 w 21600"/>
              <a:gd name="T1" fmla="*/ 10800 h 21600"/>
              <a:gd name="T2" fmla="*/ 10800 w 21600"/>
              <a:gd name="T3" fmla="*/ 21600 h 21600"/>
              <a:gd name="T4" fmla="*/ 4230 w 21600"/>
              <a:gd name="T5" fmla="*/ 10800 h 21600"/>
              <a:gd name="T6" fmla="*/ 10800 w 21600"/>
              <a:gd name="T7" fmla="*/ 0 h 21600"/>
              <a:gd name="T8" fmla="*/ 6030 w 21600"/>
              <a:gd name="T9" fmla="*/ 6030 h 21600"/>
              <a:gd name="T10" fmla="*/ 15570 w 21600"/>
              <a:gd name="T11" fmla="*/ 1557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8459" y="21600"/>
                </a:lnTo>
                <a:lnTo>
                  <a:pt x="1314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40" name="Oval 1108"/>
          <p:cNvSpPr>
            <a:spLocks noChangeAspect="1" noChangeArrowheads="1"/>
          </p:cNvSpPr>
          <p:nvPr/>
        </p:nvSpPr>
        <p:spPr bwMode="auto">
          <a:xfrm>
            <a:off x="7029450" y="992188"/>
            <a:ext cx="133350" cy="1492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326741" name="Group 1109"/>
          <p:cNvGrpSpPr>
            <a:grpSpLocks noChangeAspect="1"/>
          </p:cNvGrpSpPr>
          <p:nvPr/>
        </p:nvGrpSpPr>
        <p:grpSpPr bwMode="auto">
          <a:xfrm>
            <a:off x="6370638" y="1011238"/>
            <a:ext cx="1281112" cy="1419225"/>
            <a:chOff x="4597" y="2076"/>
            <a:chExt cx="2378" cy="2378"/>
          </a:xfrm>
        </p:grpSpPr>
        <p:grpSp>
          <p:nvGrpSpPr>
            <p:cNvPr id="326742" name="Group 1110"/>
            <p:cNvGrpSpPr>
              <a:grpSpLocks noChangeAspect="1"/>
            </p:cNvGrpSpPr>
            <p:nvPr/>
          </p:nvGrpSpPr>
          <p:grpSpPr bwMode="auto">
            <a:xfrm>
              <a:off x="4623" y="2076"/>
              <a:ext cx="2327" cy="2378"/>
              <a:chOff x="4638" y="2076"/>
              <a:chExt cx="2327" cy="2378"/>
            </a:xfrm>
          </p:grpSpPr>
          <p:sp>
            <p:nvSpPr>
              <p:cNvPr id="326743" name="Line 1111"/>
              <p:cNvSpPr>
                <a:spLocks noChangeAspect="1" noChangeShapeType="1"/>
              </p:cNvSpPr>
              <p:nvPr/>
            </p:nvSpPr>
            <p:spPr bwMode="auto">
              <a:xfrm>
                <a:off x="4638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6744" name="Line 1112"/>
              <p:cNvSpPr>
                <a:spLocks noChangeAspect="1" noChangeShapeType="1"/>
              </p:cNvSpPr>
              <p:nvPr/>
            </p:nvSpPr>
            <p:spPr bwMode="auto">
              <a:xfrm>
                <a:off x="6965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26745" name="Group 1113"/>
            <p:cNvGrpSpPr>
              <a:grpSpLocks noChangeAspect="1"/>
            </p:cNvGrpSpPr>
            <p:nvPr/>
          </p:nvGrpSpPr>
          <p:grpSpPr bwMode="auto">
            <a:xfrm rot="5400000">
              <a:off x="4622" y="2076"/>
              <a:ext cx="2327" cy="2378"/>
              <a:chOff x="4638" y="2076"/>
              <a:chExt cx="2327" cy="2378"/>
            </a:xfrm>
          </p:grpSpPr>
          <p:sp>
            <p:nvSpPr>
              <p:cNvPr id="326746" name="Line 1114"/>
              <p:cNvSpPr>
                <a:spLocks noChangeAspect="1" noChangeShapeType="1"/>
              </p:cNvSpPr>
              <p:nvPr/>
            </p:nvSpPr>
            <p:spPr bwMode="auto">
              <a:xfrm>
                <a:off x="4638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6747" name="Line 1115"/>
              <p:cNvSpPr>
                <a:spLocks noChangeAspect="1" noChangeShapeType="1"/>
              </p:cNvSpPr>
              <p:nvPr/>
            </p:nvSpPr>
            <p:spPr bwMode="auto">
              <a:xfrm>
                <a:off x="6965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326748" name="Group 1116"/>
          <p:cNvGrpSpPr>
            <a:grpSpLocks noChangeAspect="1"/>
          </p:cNvGrpSpPr>
          <p:nvPr/>
        </p:nvGrpSpPr>
        <p:grpSpPr bwMode="auto">
          <a:xfrm>
            <a:off x="6919913" y="652463"/>
            <a:ext cx="1281112" cy="1417637"/>
            <a:chOff x="4597" y="2076"/>
            <a:chExt cx="2378" cy="2378"/>
          </a:xfrm>
        </p:grpSpPr>
        <p:grpSp>
          <p:nvGrpSpPr>
            <p:cNvPr id="326749" name="Group 1117"/>
            <p:cNvGrpSpPr>
              <a:grpSpLocks noChangeAspect="1"/>
            </p:cNvGrpSpPr>
            <p:nvPr/>
          </p:nvGrpSpPr>
          <p:grpSpPr bwMode="auto">
            <a:xfrm>
              <a:off x="4623" y="2076"/>
              <a:ext cx="2327" cy="2378"/>
              <a:chOff x="4638" y="2076"/>
              <a:chExt cx="2327" cy="2378"/>
            </a:xfrm>
          </p:grpSpPr>
          <p:sp>
            <p:nvSpPr>
              <p:cNvPr id="326750" name="Line 1118"/>
              <p:cNvSpPr>
                <a:spLocks noChangeAspect="1" noChangeShapeType="1"/>
              </p:cNvSpPr>
              <p:nvPr/>
            </p:nvSpPr>
            <p:spPr bwMode="auto">
              <a:xfrm>
                <a:off x="4638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6751" name="Line 1119"/>
              <p:cNvSpPr>
                <a:spLocks noChangeAspect="1" noChangeShapeType="1"/>
              </p:cNvSpPr>
              <p:nvPr/>
            </p:nvSpPr>
            <p:spPr bwMode="auto">
              <a:xfrm>
                <a:off x="6965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26752" name="Group 1120"/>
            <p:cNvGrpSpPr>
              <a:grpSpLocks noChangeAspect="1"/>
            </p:cNvGrpSpPr>
            <p:nvPr/>
          </p:nvGrpSpPr>
          <p:grpSpPr bwMode="auto">
            <a:xfrm rot="5400000">
              <a:off x="4622" y="2076"/>
              <a:ext cx="2327" cy="2378"/>
              <a:chOff x="4638" y="2076"/>
              <a:chExt cx="2327" cy="2378"/>
            </a:xfrm>
          </p:grpSpPr>
          <p:sp>
            <p:nvSpPr>
              <p:cNvPr id="326753" name="Line 1121"/>
              <p:cNvSpPr>
                <a:spLocks noChangeAspect="1" noChangeShapeType="1"/>
              </p:cNvSpPr>
              <p:nvPr/>
            </p:nvSpPr>
            <p:spPr bwMode="auto">
              <a:xfrm>
                <a:off x="4638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6754" name="Line 1122"/>
              <p:cNvSpPr>
                <a:spLocks noChangeAspect="1" noChangeShapeType="1"/>
              </p:cNvSpPr>
              <p:nvPr/>
            </p:nvSpPr>
            <p:spPr bwMode="auto">
              <a:xfrm>
                <a:off x="6965" y="2076"/>
                <a:ext cx="0" cy="2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326755" name="Line 1123"/>
          <p:cNvSpPr>
            <a:spLocks noChangeAspect="1" noChangeShapeType="1"/>
          </p:cNvSpPr>
          <p:nvPr/>
        </p:nvSpPr>
        <p:spPr bwMode="auto">
          <a:xfrm flipV="1">
            <a:off x="6384925" y="649288"/>
            <a:ext cx="539750" cy="36036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56" name="Line 1124"/>
          <p:cNvSpPr>
            <a:spLocks noChangeAspect="1" noChangeShapeType="1"/>
          </p:cNvSpPr>
          <p:nvPr/>
        </p:nvSpPr>
        <p:spPr bwMode="auto">
          <a:xfrm flipV="1">
            <a:off x="6383338" y="2049463"/>
            <a:ext cx="541337" cy="36036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57" name="Line 1125"/>
          <p:cNvSpPr>
            <a:spLocks noChangeAspect="1" noChangeShapeType="1"/>
          </p:cNvSpPr>
          <p:nvPr/>
        </p:nvSpPr>
        <p:spPr bwMode="auto">
          <a:xfrm flipV="1">
            <a:off x="7664450" y="652463"/>
            <a:ext cx="541338" cy="3587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58" name="Line 1126"/>
          <p:cNvSpPr>
            <a:spLocks noChangeAspect="1" noChangeShapeType="1"/>
          </p:cNvSpPr>
          <p:nvPr/>
        </p:nvSpPr>
        <p:spPr bwMode="auto">
          <a:xfrm flipV="1">
            <a:off x="7654925" y="2049463"/>
            <a:ext cx="541338" cy="36036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59" name="Oval 1127"/>
          <p:cNvSpPr>
            <a:spLocks noChangeAspect="1" noChangeArrowheads="1"/>
          </p:cNvSpPr>
          <p:nvPr/>
        </p:nvSpPr>
        <p:spPr bwMode="auto">
          <a:xfrm>
            <a:off x="6340475" y="954088"/>
            <a:ext cx="103188" cy="114300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0" name="Oval 1128"/>
          <p:cNvSpPr>
            <a:spLocks noChangeAspect="1" noChangeArrowheads="1"/>
          </p:cNvSpPr>
          <p:nvPr/>
        </p:nvSpPr>
        <p:spPr bwMode="auto">
          <a:xfrm>
            <a:off x="7585075" y="2341563"/>
            <a:ext cx="103188" cy="115887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1" name="Oval 1129"/>
          <p:cNvSpPr>
            <a:spLocks noChangeAspect="1" noChangeArrowheads="1"/>
          </p:cNvSpPr>
          <p:nvPr/>
        </p:nvSpPr>
        <p:spPr bwMode="auto">
          <a:xfrm>
            <a:off x="6872288" y="1981200"/>
            <a:ext cx="104775" cy="115888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2" name="Oval 1130"/>
          <p:cNvSpPr>
            <a:spLocks noChangeAspect="1" noChangeArrowheads="1"/>
          </p:cNvSpPr>
          <p:nvPr/>
        </p:nvSpPr>
        <p:spPr bwMode="auto">
          <a:xfrm>
            <a:off x="6872288" y="595313"/>
            <a:ext cx="104775" cy="114300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3" name="Oval 1131"/>
          <p:cNvSpPr>
            <a:spLocks noChangeAspect="1" noChangeArrowheads="1"/>
          </p:cNvSpPr>
          <p:nvPr/>
        </p:nvSpPr>
        <p:spPr bwMode="auto">
          <a:xfrm>
            <a:off x="8116888" y="1981200"/>
            <a:ext cx="104775" cy="115888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4" name="Oval 1132"/>
          <p:cNvSpPr>
            <a:spLocks noChangeAspect="1" noChangeArrowheads="1"/>
          </p:cNvSpPr>
          <p:nvPr/>
        </p:nvSpPr>
        <p:spPr bwMode="auto">
          <a:xfrm>
            <a:off x="8116888" y="595313"/>
            <a:ext cx="104775" cy="114300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5" name="Oval 1133"/>
          <p:cNvSpPr>
            <a:spLocks noChangeAspect="1" noChangeArrowheads="1"/>
          </p:cNvSpPr>
          <p:nvPr/>
        </p:nvSpPr>
        <p:spPr bwMode="auto">
          <a:xfrm>
            <a:off x="6762750" y="1171575"/>
            <a:ext cx="134938" cy="1492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6" name="Oval 1134"/>
          <p:cNvSpPr>
            <a:spLocks noChangeAspect="1" noChangeArrowheads="1"/>
          </p:cNvSpPr>
          <p:nvPr/>
        </p:nvSpPr>
        <p:spPr bwMode="auto">
          <a:xfrm>
            <a:off x="7386638" y="1868488"/>
            <a:ext cx="133350" cy="147637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7" name="Oval 1135"/>
          <p:cNvSpPr>
            <a:spLocks noChangeAspect="1" noChangeArrowheads="1"/>
          </p:cNvSpPr>
          <p:nvPr/>
        </p:nvSpPr>
        <p:spPr bwMode="auto">
          <a:xfrm>
            <a:off x="7386638" y="1171575"/>
            <a:ext cx="133350" cy="1492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8" name="Oval 1136"/>
          <p:cNvSpPr>
            <a:spLocks noChangeAspect="1" noChangeArrowheads="1"/>
          </p:cNvSpPr>
          <p:nvPr/>
        </p:nvSpPr>
        <p:spPr bwMode="auto">
          <a:xfrm>
            <a:off x="7029450" y="1689100"/>
            <a:ext cx="133350" cy="147638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69" name="Oval 1137"/>
          <p:cNvSpPr>
            <a:spLocks noChangeAspect="1" noChangeArrowheads="1"/>
          </p:cNvSpPr>
          <p:nvPr/>
        </p:nvSpPr>
        <p:spPr bwMode="auto">
          <a:xfrm>
            <a:off x="7215188" y="784225"/>
            <a:ext cx="104775" cy="115888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70" name="Oval 1138"/>
          <p:cNvSpPr>
            <a:spLocks noChangeAspect="1" noChangeArrowheads="1"/>
          </p:cNvSpPr>
          <p:nvPr/>
        </p:nvSpPr>
        <p:spPr bwMode="auto">
          <a:xfrm>
            <a:off x="7215188" y="2162175"/>
            <a:ext cx="104775" cy="115888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71" name="Oval 1139"/>
          <p:cNvSpPr>
            <a:spLocks noChangeAspect="1" noChangeArrowheads="1"/>
          </p:cNvSpPr>
          <p:nvPr/>
        </p:nvSpPr>
        <p:spPr bwMode="auto">
          <a:xfrm>
            <a:off x="6762750" y="1868488"/>
            <a:ext cx="134938" cy="147637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85882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72" name="AutoShape 1140"/>
          <p:cNvSpPr>
            <a:spLocks noChangeAspect="1" noChangeArrowheads="1"/>
          </p:cNvSpPr>
          <p:nvPr/>
        </p:nvSpPr>
        <p:spPr bwMode="auto">
          <a:xfrm rot="2112976" flipH="1">
            <a:off x="6892925" y="1708150"/>
            <a:ext cx="57150" cy="2127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73" name="AutoShape 1141"/>
          <p:cNvSpPr>
            <a:spLocks noChangeAspect="1" noChangeArrowheads="1"/>
          </p:cNvSpPr>
          <p:nvPr/>
        </p:nvSpPr>
        <p:spPr bwMode="auto">
          <a:xfrm rot="2756070" flipV="1">
            <a:off x="7208838" y="1216025"/>
            <a:ext cx="52388" cy="50958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74" name="AutoShape 1142"/>
          <p:cNvSpPr>
            <a:spLocks noChangeAspect="1" noChangeArrowheads="1"/>
          </p:cNvSpPr>
          <p:nvPr/>
        </p:nvSpPr>
        <p:spPr bwMode="auto">
          <a:xfrm rot="-3822075">
            <a:off x="7197725" y="1609725"/>
            <a:ext cx="53975" cy="4032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75" name="Line 1143"/>
          <p:cNvSpPr>
            <a:spLocks noChangeAspect="1" noChangeShapeType="1"/>
          </p:cNvSpPr>
          <p:nvPr/>
        </p:nvSpPr>
        <p:spPr bwMode="auto">
          <a:xfrm flipV="1">
            <a:off x="6867525" y="882650"/>
            <a:ext cx="350838" cy="322263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76" name="Line 1144"/>
          <p:cNvSpPr>
            <a:spLocks noChangeAspect="1" noChangeShapeType="1"/>
          </p:cNvSpPr>
          <p:nvPr/>
        </p:nvSpPr>
        <p:spPr bwMode="auto">
          <a:xfrm flipV="1">
            <a:off x="7148513" y="912813"/>
            <a:ext cx="92075" cy="88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77" name="Line 1145"/>
          <p:cNvSpPr>
            <a:spLocks noChangeAspect="1" noChangeShapeType="1"/>
          </p:cNvSpPr>
          <p:nvPr/>
        </p:nvSpPr>
        <p:spPr bwMode="auto">
          <a:xfrm flipH="1" flipV="1">
            <a:off x="7288213" y="893763"/>
            <a:ext cx="139700" cy="27463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78" name="Line 1146"/>
          <p:cNvSpPr>
            <a:spLocks noChangeAspect="1" noChangeShapeType="1"/>
          </p:cNvSpPr>
          <p:nvPr/>
        </p:nvSpPr>
        <p:spPr bwMode="auto">
          <a:xfrm flipH="1" flipV="1">
            <a:off x="7315200" y="846138"/>
            <a:ext cx="361950" cy="1619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79" name="Oval 1147"/>
          <p:cNvSpPr>
            <a:spLocks noChangeAspect="1" noChangeArrowheads="1"/>
          </p:cNvSpPr>
          <p:nvPr/>
        </p:nvSpPr>
        <p:spPr bwMode="auto">
          <a:xfrm>
            <a:off x="7585075" y="954088"/>
            <a:ext cx="103188" cy="114300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80" name="Line 1148"/>
          <p:cNvSpPr>
            <a:spLocks noChangeAspect="1" noChangeShapeType="1"/>
          </p:cNvSpPr>
          <p:nvPr/>
        </p:nvSpPr>
        <p:spPr bwMode="auto">
          <a:xfrm flipH="1" flipV="1">
            <a:off x="6878638" y="1998663"/>
            <a:ext cx="328612" cy="19050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1" name="Line 1149"/>
          <p:cNvSpPr>
            <a:spLocks noChangeAspect="1" noChangeShapeType="1"/>
          </p:cNvSpPr>
          <p:nvPr/>
        </p:nvSpPr>
        <p:spPr bwMode="auto">
          <a:xfrm flipH="1" flipV="1">
            <a:off x="7094538" y="1795463"/>
            <a:ext cx="139700" cy="36353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2" name="Line 1150"/>
          <p:cNvSpPr>
            <a:spLocks noChangeAspect="1" noChangeShapeType="1"/>
          </p:cNvSpPr>
          <p:nvPr/>
        </p:nvSpPr>
        <p:spPr bwMode="auto">
          <a:xfrm flipV="1">
            <a:off x="7277100" y="2003425"/>
            <a:ext cx="130175" cy="160338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3" name="Line 1151"/>
          <p:cNvSpPr>
            <a:spLocks noChangeAspect="1" noChangeShapeType="1"/>
          </p:cNvSpPr>
          <p:nvPr/>
        </p:nvSpPr>
        <p:spPr bwMode="auto">
          <a:xfrm flipV="1">
            <a:off x="7315200" y="1812925"/>
            <a:ext cx="376238" cy="363538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4" name="Line 1152"/>
          <p:cNvSpPr>
            <a:spLocks noChangeAspect="1" noChangeShapeType="1"/>
          </p:cNvSpPr>
          <p:nvPr/>
        </p:nvSpPr>
        <p:spPr bwMode="auto">
          <a:xfrm flipV="1">
            <a:off x="6430963" y="1979613"/>
            <a:ext cx="366712" cy="38258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5" name="Line 1153"/>
          <p:cNvSpPr>
            <a:spLocks noChangeAspect="1" noChangeShapeType="1"/>
          </p:cNvSpPr>
          <p:nvPr/>
        </p:nvSpPr>
        <p:spPr bwMode="auto">
          <a:xfrm flipH="1" flipV="1">
            <a:off x="7454900" y="1979613"/>
            <a:ext cx="161925" cy="3524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6" name="Line 1154"/>
          <p:cNvSpPr>
            <a:spLocks noChangeAspect="1" noChangeShapeType="1"/>
          </p:cNvSpPr>
          <p:nvPr/>
        </p:nvSpPr>
        <p:spPr bwMode="auto">
          <a:xfrm flipH="1" flipV="1">
            <a:off x="7778750" y="1812925"/>
            <a:ext cx="333375" cy="19050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7" name="Line 1155"/>
          <p:cNvSpPr>
            <a:spLocks noChangeAspect="1" noChangeShapeType="1"/>
          </p:cNvSpPr>
          <p:nvPr/>
        </p:nvSpPr>
        <p:spPr bwMode="auto">
          <a:xfrm flipH="1">
            <a:off x="7778750" y="714375"/>
            <a:ext cx="344488" cy="293688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8" name="Line 1156"/>
          <p:cNvSpPr>
            <a:spLocks noChangeAspect="1" noChangeShapeType="1"/>
          </p:cNvSpPr>
          <p:nvPr/>
        </p:nvSpPr>
        <p:spPr bwMode="auto">
          <a:xfrm flipH="1">
            <a:off x="7466013" y="1062038"/>
            <a:ext cx="139700" cy="15398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89" name="Line 1157"/>
          <p:cNvSpPr>
            <a:spLocks noChangeAspect="1" noChangeShapeType="1"/>
          </p:cNvSpPr>
          <p:nvPr/>
        </p:nvSpPr>
        <p:spPr bwMode="auto">
          <a:xfrm>
            <a:off x="6954838" y="703263"/>
            <a:ext cx="106362" cy="27463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90" name="Line 1158"/>
          <p:cNvSpPr>
            <a:spLocks noChangeAspect="1" noChangeShapeType="1"/>
          </p:cNvSpPr>
          <p:nvPr/>
        </p:nvSpPr>
        <p:spPr bwMode="auto">
          <a:xfrm>
            <a:off x="6443663" y="1055688"/>
            <a:ext cx="342900" cy="16668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91" name="Line 1159"/>
          <p:cNvSpPr>
            <a:spLocks noChangeAspect="1" noChangeShapeType="1"/>
          </p:cNvSpPr>
          <p:nvPr/>
        </p:nvSpPr>
        <p:spPr bwMode="auto">
          <a:xfrm flipV="1">
            <a:off x="6965950" y="1843088"/>
            <a:ext cx="90488" cy="15557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92" name="AutoShape 1160"/>
          <p:cNvSpPr>
            <a:spLocks noChangeAspect="1" noChangeArrowheads="1"/>
          </p:cNvSpPr>
          <p:nvPr/>
        </p:nvSpPr>
        <p:spPr bwMode="auto">
          <a:xfrm rot="3009528" flipV="1">
            <a:off x="7315200" y="1320801"/>
            <a:ext cx="15875" cy="450850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93" name="AutoShape 1161"/>
          <p:cNvSpPr>
            <a:spLocks noChangeAspect="1" noChangeArrowheads="1"/>
          </p:cNvSpPr>
          <p:nvPr/>
        </p:nvSpPr>
        <p:spPr bwMode="auto">
          <a:xfrm rot="13505738" flipV="1">
            <a:off x="6872287" y="1050926"/>
            <a:ext cx="17463" cy="512762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94" name="AutoShape 1162"/>
          <p:cNvSpPr>
            <a:spLocks noChangeAspect="1" noChangeArrowheads="1"/>
          </p:cNvSpPr>
          <p:nvPr/>
        </p:nvSpPr>
        <p:spPr bwMode="auto">
          <a:xfrm rot="-1389734" flipH="1" flipV="1">
            <a:off x="6891338" y="1273175"/>
            <a:ext cx="52387" cy="40481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95" name="Oval 1163"/>
          <p:cNvSpPr>
            <a:spLocks noChangeAspect="1" noChangeArrowheads="1"/>
          </p:cNvSpPr>
          <p:nvPr/>
        </p:nvSpPr>
        <p:spPr bwMode="auto">
          <a:xfrm>
            <a:off x="6958013" y="1646238"/>
            <a:ext cx="104775" cy="115887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96" name="AutoShape 1164"/>
          <p:cNvSpPr>
            <a:spLocks noChangeAspect="1" noChangeArrowheads="1"/>
          </p:cNvSpPr>
          <p:nvPr/>
        </p:nvSpPr>
        <p:spPr bwMode="auto">
          <a:xfrm rot="17878378" flipV="1">
            <a:off x="6871495" y="1472406"/>
            <a:ext cx="17462" cy="396875"/>
          </a:xfrm>
          <a:custGeom>
            <a:avLst/>
            <a:gdLst>
              <a:gd name="G0" fmla="+- 10800 0 0"/>
              <a:gd name="G1" fmla="+- 21600 0 10800"/>
              <a:gd name="G2" fmla="*/ 10800 1 2"/>
              <a:gd name="G3" fmla="+- 21600 0 G2"/>
              <a:gd name="G4" fmla="+/ 10800 21600 2"/>
              <a:gd name="G5" fmla="+/ G1 0 2"/>
              <a:gd name="G6" fmla="*/ 21600 21600 10800"/>
              <a:gd name="G7" fmla="*/ G6 1 2"/>
              <a:gd name="G8" fmla="+- 21600 0 G7"/>
              <a:gd name="G9" fmla="*/ 21600 1 2"/>
              <a:gd name="G10" fmla="+- 10800 0 G9"/>
              <a:gd name="G11" fmla="?: G10 G8 0"/>
              <a:gd name="G12" fmla="?: G10 G7 21600"/>
              <a:gd name="T0" fmla="*/ 16200 w 21600"/>
              <a:gd name="T1" fmla="*/ 10800 h 21600"/>
              <a:gd name="T2" fmla="*/ 10800 w 21600"/>
              <a:gd name="T3" fmla="*/ 21600 h 21600"/>
              <a:gd name="T4" fmla="*/ 5400 w 21600"/>
              <a:gd name="T5" fmla="*/ 10800 h 21600"/>
              <a:gd name="T6" fmla="*/ 10800 w 21600"/>
              <a:gd name="T7" fmla="*/ 0 h 21600"/>
              <a:gd name="T8" fmla="*/ 7200 w 21600"/>
              <a:gd name="T9" fmla="*/ 7200 h 21600"/>
              <a:gd name="T10" fmla="*/ 14400 w 21600"/>
              <a:gd name="T11" fmla="*/ 14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97" name="Line 1165"/>
          <p:cNvSpPr>
            <a:spLocks noChangeAspect="1" noChangeShapeType="1"/>
          </p:cNvSpPr>
          <p:nvPr/>
        </p:nvSpPr>
        <p:spPr bwMode="auto">
          <a:xfrm flipV="1">
            <a:off x="6384925" y="2047875"/>
            <a:ext cx="539750" cy="36036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798" name="Oval 1166"/>
          <p:cNvSpPr>
            <a:spLocks noChangeAspect="1" noChangeArrowheads="1"/>
          </p:cNvSpPr>
          <p:nvPr/>
        </p:nvSpPr>
        <p:spPr bwMode="auto">
          <a:xfrm>
            <a:off x="7494588" y="1303338"/>
            <a:ext cx="104775" cy="115887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799" name="Oval 1167"/>
          <p:cNvSpPr>
            <a:spLocks noChangeAspect="1" noChangeArrowheads="1"/>
          </p:cNvSpPr>
          <p:nvPr/>
        </p:nvSpPr>
        <p:spPr bwMode="auto">
          <a:xfrm>
            <a:off x="6602413" y="1493838"/>
            <a:ext cx="103187" cy="114300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800" name="Oval 1168"/>
          <p:cNvSpPr>
            <a:spLocks noChangeAspect="1" noChangeArrowheads="1"/>
          </p:cNvSpPr>
          <p:nvPr/>
        </p:nvSpPr>
        <p:spPr bwMode="auto">
          <a:xfrm>
            <a:off x="6340475" y="2341563"/>
            <a:ext cx="103188" cy="115887"/>
          </a:xfrm>
          <a:prstGeom prst="ellipse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801" name="Text Box 1169"/>
          <p:cNvSpPr txBox="1">
            <a:spLocks noChangeAspect="1" noChangeArrowheads="1"/>
          </p:cNvSpPr>
          <p:nvPr/>
        </p:nvSpPr>
        <p:spPr bwMode="auto">
          <a:xfrm>
            <a:off x="6070600" y="2714625"/>
            <a:ext cx="1746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r>
              <a:rPr lang="en-US" sz="1200" b="0" i="1"/>
              <a:t>b</a:t>
            </a:r>
            <a:endParaRPr lang="ru-RU" sz="1800" b="0"/>
          </a:p>
        </p:txBody>
      </p:sp>
      <p:sp>
        <p:nvSpPr>
          <p:cNvPr id="326802" name="Text Box 1170"/>
          <p:cNvSpPr txBox="1">
            <a:spLocks noChangeAspect="1" noChangeArrowheads="1"/>
          </p:cNvSpPr>
          <p:nvPr/>
        </p:nvSpPr>
        <p:spPr bwMode="auto">
          <a:xfrm>
            <a:off x="8435975" y="2024063"/>
            <a:ext cx="1746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r>
              <a:rPr lang="en-US" sz="1200" b="0" i="1"/>
              <a:t>a</a:t>
            </a:r>
            <a:endParaRPr lang="ru-RU" sz="1800" b="0"/>
          </a:p>
        </p:txBody>
      </p:sp>
      <p:sp>
        <p:nvSpPr>
          <p:cNvPr id="326803" name="Text Box 1171"/>
          <p:cNvSpPr txBox="1">
            <a:spLocks noChangeAspect="1" noChangeArrowheads="1"/>
          </p:cNvSpPr>
          <p:nvPr/>
        </p:nvSpPr>
        <p:spPr bwMode="auto">
          <a:xfrm>
            <a:off x="6916738" y="180975"/>
            <a:ext cx="176212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r>
              <a:rPr lang="en-US" sz="1200" b="0" i="1"/>
              <a:t>c</a:t>
            </a:r>
            <a:endParaRPr lang="ru-RU" sz="1800" b="0"/>
          </a:p>
        </p:txBody>
      </p:sp>
      <p:sp>
        <p:nvSpPr>
          <p:cNvPr id="326807" name="Oval 1175"/>
          <p:cNvSpPr>
            <a:spLocks noChangeAspect="1" noChangeArrowheads="1"/>
          </p:cNvSpPr>
          <p:nvPr/>
        </p:nvSpPr>
        <p:spPr bwMode="auto">
          <a:xfrm>
            <a:off x="6326188" y="2692400"/>
            <a:ext cx="153987" cy="153988"/>
          </a:xfrm>
          <a:prstGeom prst="ellipse">
            <a:avLst/>
          </a:prstGeom>
          <a:solidFill>
            <a:srgbClr val="000000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808" name="Oval 1176"/>
          <p:cNvSpPr>
            <a:spLocks noChangeAspect="1" noChangeArrowheads="1"/>
          </p:cNvSpPr>
          <p:nvPr/>
        </p:nvSpPr>
        <p:spPr bwMode="auto">
          <a:xfrm>
            <a:off x="8067675" y="2670175"/>
            <a:ext cx="176213" cy="176213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>
                  <a:gamma/>
                  <a:shade val="8078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870" name="Line 1238"/>
          <p:cNvSpPr>
            <a:spLocks noChangeShapeType="1"/>
          </p:cNvSpPr>
          <p:nvPr/>
        </p:nvSpPr>
        <p:spPr bwMode="auto">
          <a:xfrm flipH="1">
            <a:off x="1325563" y="5418138"/>
            <a:ext cx="162401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871" name="Rectangle 1239"/>
          <p:cNvSpPr>
            <a:spLocks noChangeArrowheads="1"/>
          </p:cNvSpPr>
          <p:nvPr/>
        </p:nvSpPr>
        <p:spPr bwMode="auto">
          <a:xfrm>
            <a:off x="1697038" y="5811838"/>
            <a:ext cx="747712" cy="11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/>
              <a:t>FeO mol %</a:t>
            </a:r>
            <a:endParaRPr lang="ru-RU" sz="1000"/>
          </a:p>
        </p:txBody>
      </p:sp>
      <p:sp>
        <p:nvSpPr>
          <p:cNvPr id="326872" name="Line 1240"/>
          <p:cNvSpPr>
            <a:spLocks noChangeShapeType="1"/>
          </p:cNvSpPr>
          <p:nvPr/>
        </p:nvSpPr>
        <p:spPr bwMode="auto">
          <a:xfrm flipH="1" flipV="1">
            <a:off x="1179513" y="5562600"/>
            <a:ext cx="34925" cy="39688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873" name="Line 1241"/>
          <p:cNvSpPr>
            <a:spLocks noChangeShapeType="1"/>
          </p:cNvSpPr>
          <p:nvPr/>
        </p:nvSpPr>
        <p:spPr bwMode="auto">
          <a:xfrm>
            <a:off x="1219200" y="5411788"/>
            <a:ext cx="1730375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875" name="Line 1243"/>
          <p:cNvSpPr>
            <a:spLocks noChangeShapeType="1"/>
          </p:cNvSpPr>
          <p:nvPr/>
        </p:nvSpPr>
        <p:spPr bwMode="auto">
          <a:xfrm flipH="1">
            <a:off x="1179513" y="5634038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885" name="Line 1253"/>
          <p:cNvSpPr>
            <a:spLocks noChangeShapeType="1"/>
          </p:cNvSpPr>
          <p:nvPr/>
        </p:nvSpPr>
        <p:spPr bwMode="auto">
          <a:xfrm flipH="1">
            <a:off x="1179513" y="4675188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886" name="Line 1254"/>
          <p:cNvSpPr>
            <a:spLocks noChangeShapeType="1"/>
          </p:cNvSpPr>
          <p:nvPr/>
        </p:nvSpPr>
        <p:spPr bwMode="auto">
          <a:xfrm flipH="1">
            <a:off x="1179513" y="4579938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887" name="Line 1255"/>
          <p:cNvSpPr>
            <a:spLocks noChangeShapeType="1"/>
          </p:cNvSpPr>
          <p:nvPr/>
        </p:nvSpPr>
        <p:spPr bwMode="auto">
          <a:xfrm flipH="1">
            <a:off x="1179513" y="4483100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27609" name="Group 1977"/>
          <p:cNvGrpSpPr>
            <a:grpSpLocks/>
          </p:cNvGrpSpPr>
          <p:nvPr/>
        </p:nvGrpSpPr>
        <p:grpSpPr bwMode="auto">
          <a:xfrm>
            <a:off x="1179513" y="3906838"/>
            <a:ext cx="36512" cy="1727200"/>
            <a:chOff x="743" y="2461"/>
            <a:chExt cx="23" cy="1088"/>
          </a:xfrm>
        </p:grpSpPr>
        <p:sp>
          <p:nvSpPr>
            <p:cNvPr id="326874" name="Line 1242"/>
            <p:cNvSpPr>
              <a:spLocks noChangeShapeType="1"/>
            </p:cNvSpPr>
            <p:nvPr/>
          </p:nvSpPr>
          <p:spPr bwMode="auto">
            <a:xfrm flipH="1">
              <a:off x="743" y="2461"/>
              <a:ext cx="0" cy="10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76" name="Line 1244"/>
            <p:cNvSpPr>
              <a:spLocks noChangeShapeType="1"/>
            </p:cNvSpPr>
            <p:nvPr/>
          </p:nvSpPr>
          <p:spPr bwMode="auto">
            <a:xfrm flipH="1">
              <a:off x="743" y="3489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77" name="Line 1245"/>
            <p:cNvSpPr>
              <a:spLocks noChangeShapeType="1"/>
            </p:cNvSpPr>
            <p:nvPr/>
          </p:nvSpPr>
          <p:spPr bwMode="auto">
            <a:xfrm flipH="1">
              <a:off x="743" y="3428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78" name="Line 1246"/>
            <p:cNvSpPr>
              <a:spLocks noChangeShapeType="1"/>
            </p:cNvSpPr>
            <p:nvPr/>
          </p:nvSpPr>
          <p:spPr bwMode="auto">
            <a:xfrm flipH="1">
              <a:off x="743" y="3367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79" name="Line 1247"/>
            <p:cNvSpPr>
              <a:spLocks noChangeShapeType="1"/>
            </p:cNvSpPr>
            <p:nvPr/>
          </p:nvSpPr>
          <p:spPr bwMode="auto">
            <a:xfrm flipH="1">
              <a:off x="743" y="3307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80" name="Line 1248"/>
            <p:cNvSpPr>
              <a:spLocks noChangeShapeType="1"/>
            </p:cNvSpPr>
            <p:nvPr/>
          </p:nvSpPr>
          <p:spPr bwMode="auto">
            <a:xfrm flipH="1">
              <a:off x="743" y="3247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81" name="Line 1249"/>
            <p:cNvSpPr>
              <a:spLocks noChangeShapeType="1"/>
            </p:cNvSpPr>
            <p:nvPr/>
          </p:nvSpPr>
          <p:spPr bwMode="auto">
            <a:xfrm flipH="1">
              <a:off x="743" y="3186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82" name="Line 1250"/>
            <p:cNvSpPr>
              <a:spLocks noChangeShapeType="1"/>
            </p:cNvSpPr>
            <p:nvPr/>
          </p:nvSpPr>
          <p:spPr bwMode="auto">
            <a:xfrm flipH="1">
              <a:off x="743" y="3126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83" name="Line 1251"/>
            <p:cNvSpPr>
              <a:spLocks noChangeShapeType="1"/>
            </p:cNvSpPr>
            <p:nvPr/>
          </p:nvSpPr>
          <p:spPr bwMode="auto">
            <a:xfrm flipH="1">
              <a:off x="743" y="3065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84" name="Line 1252"/>
            <p:cNvSpPr>
              <a:spLocks noChangeShapeType="1"/>
            </p:cNvSpPr>
            <p:nvPr/>
          </p:nvSpPr>
          <p:spPr bwMode="auto">
            <a:xfrm flipH="1">
              <a:off x="743" y="3005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88" name="Line 1256"/>
            <p:cNvSpPr>
              <a:spLocks noChangeShapeType="1"/>
            </p:cNvSpPr>
            <p:nvPr/>
          </p:nvSpPr>
          <p:spPr bwMode="auto">
            <a:xfrm flipH="1">
              <a:off x="743" y="2763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89" name="Line 1257"/>
            <p:cNvSpPr>
              <a:spLocks noChangeShapeType="1"/>
            </p:cNvSpPr>
            <p:nvPr/>
          </p:nvSpPr>
          <p:spPr bwMode="auto">
            <a:xfrm flipH="1">
              <a:off x="743" y="2703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6890" name="Line 1258"/>
            <p:cNvSpPr>
              <a:spLocks noChangeShapeType="1"/>
            </p:cNvSpPr>
            <p:nvPr/>
          </p:nvSpPr>
          <p:spPr bwMode="auto">
            <a:xfrm flipH="1">
              <a:off x="743" y="2643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26891" name="Line 1259"/>
          <p:cNvSpPr>
            <a:spLocks noChangeShapeType="1"/>
          </p:cNvSpPr>
          <p:nvPr/>
        </p:nvSpPr>
        <p:spPr bwMode="auto">
          <a:xfrm flipH="1">
            <a:off x="1179513" y="4098925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08" name="Line 1276"/>
          <p:cNvSpPr>
            <a:spLocks noChangeShapeType="1"/>
          </p:cNvSpPr>
          <p:nvPr/>
        </p:nvSpPr>
        <p:spPr bwMode="auto">
          <a:xfrm flipH="1">
            <a:off x="1182688" y="5634038"/>
            <a:ext cx="17684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09" name="Line 1277"/>
          <p:cNvSpPr>
            <a:spLocks noChangeShapeType="1"/>
          </p:cNvSpPr>
          <p:nvPr/>
        </p:nvSpPr>
        <p:spPr bwMode="auto">
          <a:xfrm flipH="1" flipV="1">
            <a:off x="2773363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0" name="Line 1278"/>
          <p:cNvSpPr>
            <a:spLocks noChangeShapeType="1"/>
          </p:cNvSpPr>
          <p:nvPr/>
        </p:nvSpPr>
        <p:spPr bwMode="auto">
          <a:xfrm flipH="1" flipV="1">
            <a:off x="2597150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1" name="Line 1279"/>
          <p:cNvSpPr>
            <a:spLocks noChangeShapeType="1"/>
          </p:cNvSpPr>
          <p:nvPr/>
        </p:nvSpPr>
        <p:spPr bwMode="auto">
          <a:xfrm flipH="1" flipV="1">
            <a:off x="2419350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2" name="Line 1280"/>
          <p:cNvSpPr>
            <a:spLocks noChangeShapeType="1"/>
          </p:cNvSpPr>
          <p:nvPr/>
        </p:nvSpPr>
        <p:spPr bwMode="auto">
          <a:xfrm flipH="1" flipV="1">
            <a:off x="2243138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3" name="Line 1281"/>
          <p:cNvSpPr>
            <a:spLocks noChangeShapeType="1"/>
          </p:cNvSpPr>
          <p:nvPr/>
        </p:nvSpPr>
        <p:spPr bwMode="auto">
          <a:xfrm flipH="1" flipV="1">
            <a:off x="2065338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4" name="Line 1282"/>
          <p:cNvSpPr>
            <a:spLocks noChangeShapeType="1"/>
          </p:cNvSpPr>
          <p:nvPr/>
        </p:nvSpPr>
        <p:spPr bwMode="auto">
          <a:xfrm flipH="1" flipV="1">
            <a:off x="1889125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5" name="Line 1283"/>
          <p:cNvSpPr>
            <a:spLocks noChangeShapeType="1"/>
          </p:cNvSpPr>
          <p:nvPr/>
        </p:nvSpPr>
        <p:spPr bwMode="auto">
          <a:xfrm flipH="1" flipV="1">
            <a:off x="1711325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6" name="Line 1284"/>
          <p:cNvSpPr>
            <a:spLocks noChangeShapeType="1"/>
          </p:cNvSpPr>
          <p:nvPr/>
        </p:nvSpPr>
        <p:spPr bwMode="auto">
          <a:xfrm flipH="1" flipV="1">
            <a:off x="1536700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7" name="Line 1285"/>
          <p:cNvSpPr>
            <a:spLocks noChangeShapeType="1"/>
          </p:cNvSpPr>
          <p:nvPr/>
        </p:nvSpPr>
        <p:spPr bwMode="auto">
          <a:xfrm flipH="1" flipV="1">
            <a:off x="1357313" y="55991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8" name="Freeform 1286"/>
          <p:cNvSpPr>
            <a:spLocks/>
          </p:cNvSpPr>
          <p:nvPr/>
        </p:nvSpPr>
        <p:spPr bwMode="auto">
          <a:xfrm flipH="1">
            <a:off x="2136775" y="4741863"/>
            <a:ext cx="247650" cy="227012"/>
          </a:xfrm>
          <a:custGeom>
            <a:avLst/>
            <a:gdLst>
              <a:gd name="T0" fmla="*/ 0 w 902"/>
              <a:gd name="T1" fmla="*/ 562 h 562"/>
              <a:gd name="T2" fmla="*/ 24 w 902"/>
              <a:gd name="T3" fmla="*/ 549 h 562"/>
              <a:gd name="T4" fmla="*/ 49 w 902"/>
              <a:gd name="T5" fmla="*/ 535 h 562"/>
              <a:gd name="T6" fmla="*/ 77 w 902"/>
              <a:gd name="T7" fmla="*/ 520 h 562"/>
              <a:gd name="T8" fmla="*/ 105 w 902"/>
              <a:gd name="T9" fmla="*/ 504 h 562"/>
              <a:gd name="T10" fmla="*/ 163 w 902"/>
              <a:gd name="T11" fmla="*/ 469 h 562"/>
              <a:gd name="T12" fmla="*/ 224 w 902"/>
              <a:gd name="T13" fmla="*/ 431 h 562"/>
              <a:gd name="T14" fmla="*/ 289 w 902"/>
              <a:gd name="T15" fmla="*/ 391 h 562"/>
              <a:gd name="T16" fmla="*/ 354 w 902"/>
              <a:gd name="T17" fmla="*/ 351 h 562"/>
              <a:gd name="T18" fmla="*/ 420 w 902"/>
              <a:gd name="T19" fmla="*/ 308 h 562"/>
              <a:gd name="T20" fmla="*/ 487 w 902"/>
              <a:gd name="T21" fmla="*/ 266 h 562"/>
              <a:gd name="T22" fmla="*/ 551 w 902"/>
              <a:gd name="T23" fmla="*/ 224 h 562"/>
              <a:gd name="T24" fmla="*/ 614 w 902"/>
              <a:gd name="T25" fmla="*/ 183 h 562"/>
              <a:gd name="T26" fmla="*/ 674 w 902"/>
              <a:gd name="T27" fmla="*/ 143 h 562"/>
              <a:gd name="T28" fmla="*/ 703 w 902"/>
              <a:gd name="T29" fmla="*/ 126 h 562"/>
              <a:gd name="T30" fmla="*/ 730 w 902"/>
              <a:gd name="T31" fmla="*/ 107 h 562"/>
              <a:gd name="T32" fmla="*/ 757 w 902"/>
              <a:gd name="T33" fmla="*/ 91 h 562"/>
              <a:gd name="T34" fmla="*/ 782 w 902"/>
              <a:gd name="T35" fmla="*/ 75 h 562"/>
              <a:gd name="T36" fmla="*/ 806 w 902"/>
              <a:gd name="T37" fmla="*/ 59 h 562"/>
              <a:gd name="T38" fmla="*/ 829 w 902"/>
              <a:gd name="T39" fmla="*/ 44 h 562"/>
              <a:gd name="T40" fmla="*/ 849 w 902"/>
              <a:gd name="T41" fmla="*/ 32 h 562"/>
              <a:gd name="T42" fmla="*/ 868 w 902"/>
              <a:gd name="T43" fmla="*/ 19 h 562"/>
              <a:gd name="T44" fmla="*/ 886 w 902"/>
              <a:gd name="T45" fmla="*/ 9 h 562"/>
              <a:gd name="T46" fmla="*/ 902 w 902"/>
              <a:gd name="T47" fmla="*/ 0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2" h="562">
                <a:moveTo>
                  <a:pt x="0" y="562"/>
                </a:moveTo>
                <a:lnTo>
                  <a:pt x="24" y="549"/>
                </a:lnTo>
                <a:lnTo>
                  <a:pt x="49" y="535"/>
                </a:lnTo>
                <a:lnTo>
                  <a:pt x="77" y="520"/>
                </a:lnTo>
                <a:lnTo>
                  <a:pt x="105" y="504"/>
                </a:lnTo>
                <a:lnTo>
                  <a:pt x="163" y="469"/>
                </a:lnTo>
                <a:lnTo>
                  <a:pt x="224" y="431"/>
                </a:lnTo>
                <a:lnTo>
                  <a:pt x="289" y="391"/>
                </a:lnTo>
                <a:lnTo>
                  <a:pt x="354" y="351"/>
                </a:lnTo>
                <a:lnTo>
                  <a:pt x="420" y="308"/>
                </a:lnTo>
                <a:lnTo>
                  <a:pt x="487" y="266"/>
                </a:lnTo>
                <a:lnTo>
                  <a:pt x="551" y="224"/>
                </a:lnTo>
                <a:lnTo>
                  <a:pt x="614" y="183"/>
                </a:lnTo>
                <a:lnTo>
                  <a:pt x="674" y="143"/>
                </a:lnTo>
                <a:lnTo>
                  <a:pt x="703" y="126"/>
                </a:lnTo>
                <a:lnTo>
                  <a:pt x="730" y="107"/>
                </a:lnTo>
                <a:lnTo>
                  <a:pt x="757" y="91"/>
                </a:lnTo>
                <a:lnTo>
                  <a:pt x="782" y="75"/>
                </a:lnTo>
                <a:lnTo>
                  <a:pt x="806" y="59"/>
                </a:lnTo>
                <a:lnTo>
                  <a:pt x="829" y="44"/>
                </a:lnTo>
                <a:lnTo>
                  <a:pt x="849" y="32"/>
                </a:lnTo>
                <a:lnTo>
                  <a:pt x="868" y="19"/>
                </a:lnTo>
                <a:lnTo>
                  <a:pt x="886" y="9"/>
                </a:lnTo>
                <a:lnTo>
                  <a:pt x="90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19" name="Oval 1287"/>
          <p:cNvSpPr>
            <a:spLocks noChangeArrowheads="1"/>
          </p:cNvSpPr>
          <p:nvPr/>
        </p:nvSpPr>
        <p:spPr bwMode="auto">
          <a:xfrm flipH="1">
            <a:off x="1171575" y="5551488"/>
            <a:ext cx="15875" cy="23812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920" name="Rectangle 1288"/>
          <p:cNvSpPr>
            <a:spLocks noChangeArrowheads="1"/>
          </p:cNvSpPr>
          <p:nvPr/>
        </p:nvSpPr>
        <p:spPr bwMode="auto">
          <a:xfrm flipH="1">
            <a:off x="874713" y="5367338"/>
            <a:ext cx="279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1300</a:t>
            </a:r>
            <a:endParaRPr lang="ru-RU" sz="1000"/>
          </a:p>
        </p:txBody>
      </p:sp>
      <p:sp>
        <p:nvSpPr>
          <p:cNvPr id="326921" name="Rectangle 1289"/>
          <p:cNvSpPr>
            <a:spLocks noChangeArrowheads="1"/>
          </p:cNvSpPr>
          <p:nvPr/>
        </p:nvSpPr>
        <p:spPr bwMode="auto">
          <a:xfrm flipH="1">
            <a:off x="874713" y="4983163"/>
            <a:ext cx="279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1700</a:t>
            </a:r>
            <a:endParaRPr lang="ru-RU" sz="1000"/>
          </a:p>
        </p:txBody>
      </p:sp>
      <p:sp>
        <p:nvSpPr>
          <p:cNvPr id="326922" name="Rectangle 1290"/>
          <p:cNvSpPr>
            <a:spLocks noChangeArrowheads="1"/>
          </p:cNvSpPr>
          <p:nvPr/>
        </p:nvSpPr>
        <p:spPr bwMode="auto">
          <a:xfrm flipH="1">
            <a:off x="874713" y="4598988"/>
            <a:ext cx="279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2100</a:t>
            </a:r>
            <a:endParaRPr lang="ru-RU" sz="1000"/>
          </a:p>
        </p:txBody>
      </p:sp>
      <p:sp>
        <p:nvSpPr>
          <p:cNvPr id="326923" name="Rectangle 1291"/>
          <p:cNvSpPr>
            <a:spLocks noChangeArrowheads="1"/>
          </p:cNvSpPr>
          <p:nvPr/>
        </p:nvSpPr>
        <p:spPr bwMode="auto">
          <a:xfrm flipH="1">
            <a:off x="874713" y="4214813"/>
            <a:ext cx="279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2500</a:t>
            </a:r>
            <a:endParaRPr lang="ru-RU" sz="1000"/>
          </a:p>
        </p:txBody>
      </p:sp>
      <p:sp>
        <p:nvSpPr>
          <p:cNvPr id="326924" name="Rectangle 1292"/>
          <p:cNvSpPr>
            <a:spLocks noChangeArrowheads="1"/>
          </p:cNvSpPr>
          <p:nvPr/>
        </p:nvSpPr>
        <p:spPr bwMode="auto">
          <a:xfrm flipH="1">
            <a:off x="2565400" y="5667375"/>
            <a:ext cx="1397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80</a:t>
            </a:r>
            <a:endParaRPr lang="ru-RU" sz="1000"/>
          </a:p>
        </p:txBody>
      </p:sp>
      <p:sp>
        <p:nvSpPr>
          <p:cNvPr id="326925" name="Rectangle 1293"/>
          <p:cNvSpPr>
            <a:spLocks noChangeArrowheads="1"/>
          </p:cNvSpPr>
          <p:nvPr/>
        </p:nvSpPr>
        <p:spPr bwMode="auto">
          <a:xfrm flipH="1">
            <a:off x="2211388" y="5667375"/>
            <a:ext cx="1397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60</a:t>
            </a:r>
            <a:endParaRPr lang="ru-RU" sz="1000"/>
          </a:p>
        </p:txBody>
      </p:sp>
      <p:sp>
        <p:nvSpPr>
          <p:cNvPr id="326926" name="Rectangle 1294"/>
          <p:cNvSpPr>
            <a:spLocks noChangeArrowheads="1"/>
          </p:cNvSpPr>
          <p:nvPr/>
        </p:nvSpPr>
        <p:spPr bwMode="auto">
          <a:xfrm flipH="1">
            <a:off x="1860550" y="5667375"/>
            <a:ext cx="1397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40</a:t>
            </a:r>
            <a:endParaRPr lang="ru-RU" sz="1000"/>
          </a:p>
        </p:txBody>
      </p:sp>
      <p:sp>
        <p:nvSpPr>
          <p:cNvPr id="326927" name="Rectangle 1295"/>
          <p:cNvSpPr>
            <a:spLocks noChangeArrowheads="1"/>
          </p:cNvSpPr>
          <p:nvPr/>
        </p:nvSpPr>
        <p:spPr bwMode="auto">
          <a:xfrm flipH="1">
            <a:off x="1506538" y="5667375"/>
            <a:ext cx="1397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20</a:t>
            </a:r>
            <a:endParaRPr lang="ru-RU" sz="1000"/>
          </a:p>
        </p:txBody>
      </p:sp>
      <p:sp>
        <p:nvSpPr>
          <p:cNvPr id="326928" name="Rectangle 1296"/>
          <p:cNvSpPr>
            <a:spLocks noChangeArrowheads="1"/>
          </p:cNvSpPr>
          <p:nvPr/>
        </p:nvSpPr>
        <p:spPr bwMode="auto">
          <a:xfrm flipH="1">
            <a:off x="1008063" y="3678238"/>
            <a:ext cx="37941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/>
              <a:t>T, </a:t>
            </a:r>
            <a:r>
              <a:rPr lang="en-US" sz="1000">
                <a:sym typeface="Symbol" pitchFamily="18" charset="2"/>
              </a:rPr>
              <a:t></a:t>
            </a:r>
            <a:r>
              <a:rPr lang="en-US" sz="1000"/>
              <a:t>C</a:t>
            </a:r>
            <a:endParaRPr lang="ru-RU" sz="1000"/>
          </a:p>
        </p:txBody>
      </p:sp>
      <p:sp>
        <p:nvSpPr>
          <p:cNvPr id="326929" name="Rectangle 1297"/>
          <p:cNvSpPr>
            <a:spLocks noChangeArrowheads="1"/>
          </p:cNvSpPr>
          <p:nvPr/>
        </p:nvSpPr>
        <p:spPr bwMode="auto">
          <a:xfrm flipH="1">
            <a:off x="2827338" y="5645150"/>
            <a:ext cx="358775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r>
              <a:rPr lang="en-US" sz="1000"/>
              <a:t>~FeO</a:t>
            </a:r>
            <a:endParaRPr lang="ru-RU" sz="1000" baseline="-25000"/>
          </a:p>
        </p:txBody>
      </p:sp>
      <p:sp>
        <p:nvSpPr>
          <p:cNvPr id="326930" name="Rectangle 1298"/>
          <p:cNvSpPr>
            <a:spLocks noChangeArrowheads="1"/>
          </p:cNvSpPr>
          <p:nvPr/>
        </p:nvSpPr>
        <p:spPr bwMode="auto">
          <a:xfrm flipH="1">
            <a:off x="1093788" y="5654675"/>
            <a:ext cx="3000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1000"/>
              <a:t>ZrO</a:t>
            </a:r>
            <a:r>
              <a:rPr lang="en-US" sz="1000" baseline="-25000"/>
              <a:t>2</a:t>
            </a:r>
            <a:endParaRPr lang="ru-RU" sz="1000"/>
          </a:p>
        </p:txBody>
      </p:sp>
      <p:sp>
        <p:nvSpPr>
          <p:cNvPr id="326931" name="Line 1299"/>
          <p:cNvSpPr>
            <a:spLocks noChangeShapeType="1"/>
          </p:cNvSpPr>
          <p:nvPr/>
        </p:nvSpPr>
        <p:spPr bwMode="auto">
          <a:xfrm>
            <a:off x="1179513" y="5608638"/>
            <a:ext cx="1770062" cy="0"/>
          </a:xfrm>
          <a:prstGeom prst="line">
            <a:avLst/>
          </a:prstGeom>
          <a:noFill/>
          <a:ln w="19050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32" name="Rectangle 1300"/>
          <p:cNvSpPr>
            <a:spLocks noChangeArrowheads="1"/>
          </p:cNvSpPr>
          <p:nvPr/>
        </p:nvSpPr>
        <p:spPr bwMode="auto">
          <a:xfrm flipH="1">
            <a:off x="1958975" y="5265738"/>
            <a:ext cx="695325" cy="14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000" b="0"/>
              <a:t>(133</a:t>
            </a:r>
            <a:r>
              <a:rPr lang="ru-RU" sz="1000" b="0"/>
              <a:t>2±5</a:t>
            </a:r>
            <a:r>
              <a:rPr lang="en-US" sz="1000" b="0"/>
              <a:t>)</a:t>
            </a:r>
            <a:r>
              <a:rPr lang="en-US" sz="1000" b="0">
                <a:sym typeface="Symbol" pitchFamily="18" charset="2"/>
              </a:rPr>
              <a:t></a:t>
            </a:r>
            <a:r>
              <a:rPr lang="en-US" sz="1000" b="0"/>
              <a:t>C</a:t>
            </a:r>
            <a:endParaRPr lang="ru-RU" sz="1000"/>
          </a:p>
        </p:txBody>
      </p:sp>
      <p:sp>
        <p:nvSpPr>
          <p:cNvPr id="326933" name="Line 1301"/>
          <p:cNvSpPr>
            <a:spLocks noChangeShapeType="1"/>
          </p:cNvSpPr>
          <p:nvPr/>
        </p:nvSpPr>
        <p:spPr bwMode="auto">
          <a:xfrm flipH="1">
            <a:off x="2768600" y="5367338"/>
            <a:ext cx="176213" cy="4445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34" name="Line 1302"/>
          <p:cNvSpPr>
            <a:spLocks noChangeShapeType="1"/>
          </p:cNvSpPr>
          <p:nvPr/>
        </p:nvSpPr>
        <p:spPr bwMode="auto">
          <a:xfrm>
            <a:off x="1222375" y="4965700"/>
            <a:ext cx="1370013" cy="0"/>
          </a:xfrm>
          <a:prstGeom prst="line">
            <a:avLst/>
          </a:prstGeom>
          <a:noFill/>
          <a:ln w="19050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35" name="Freeform 1303"/>
          <p:cNvSpPr>
            <a:spLocks/>
          </p:cNvSpPr>
          <p:nvPr/>
        </p:nvSpPr>
        <p:spPr bwMode="auto">
          <a:xfrm>
            <a:off x="1179513" y="4087813"/>
            <a:ext cx="212725" cy="876300"/>
          </a:xfrm>
          <a:custGeom>
            <a:avLst/>
            <a:gdLst>
              <a:gd name="T0" fmla="*/ 0 w 774"/>
              <a:gd name="T1" fmla="*/ 0 h 2172"/>
              <a:gd name="T2" fmla="*/ 774 w 774"/>
              <a:gd name="T3" fmla="*/ 2172 h 217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74" h="2172">
                <a:moveTo>
                  <a:pt x="0" y="0"/>
                </a:moveTo>
                <a:cubicBezTo>
                  <a:pt x="723" y="690"/>
                  <a:pt x="645" y="1233"/>
                  <a:pt x="774" y="2172"/>
                </a:cubicBezTo>
              </a:path>
            </a:pathLst>
          </a:custGeom>
          <a:noFill/>
          <a:ln w="19050" cmpd="sng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36" name="Freeform 1304"/>
          <p:cNvSpPr>
            <a:spLocks/>
          </p:cNvSpPr>
          <p:nvPr/>
        </p:nvSpPr>
        <p:spPr bwMode="auto">
          <a:xfrm>
            <a:off x="1185863" y="4448175"/>
            <a:ext cx="204787" cy="515938"/>
          </a:xfrm>
          <a:custGeom>
            <a:avLst/>
            <a:gdLst>
              <a:gd name="T0" fmla="*/ 0 w 747"/>
              <a:gd name="T1" fmla="*/ 0 h 1280"/>
              <a:gd name="T2" fmla="*/ 747 w 747"/>
              <a:gd name="T3" fmla="*/ 1280 h 12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47" h="1280">
                <a:moveTo>
                  <a:pt x="0" y="0"/>
                </a:moveTo>
                <a:cubicBezTo>
                  <a:pt x="327" y="200"/>
                  <a:pt x="651" y="1043"/>
                  <a:pt x="747" y="1280"/>
                </a:cubicBezTo>
              </a:path>
            </a:pathLst>
          </a:custGeom>
          <a:noFill/>
          <a:ln w="19050" cmpd="sng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37" name="Freeform 1305"/>
          <p:cNvSpPr>
            <a:spLocks/>
          </p:cNvSpPr>
          <p:nvPr/>
        </p:nvSpPr>
        <p:spPr bwMode="auto">
          <a:xfrm flipH="1">
            <a:off x="1182688" y="4435475"/>
            <a:ext cx="39687" cy="1174750"/>
          </a:xfrm>
          <a:custGeom>
            <a:avLst/>
            <a:gdLst>
              <a:gd name="T0" fmla="*/ 141 w 141"/>
              <a:gd name="T1" fmla="*/ 0 h 2871"/>
              <a:gd name="T2" fmla="*/ 20 w 141"/>
              <a:gd name="T3" fmla="*/ 1507 h 2871"/>
              <a:gd name="T4" fmla="*/ 20 w 141"/>
              <a:gd name="T5" fmla="*/ 2871 h 2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2871">
                <a:moveTo>
                  <a:pt x="141" y="0"/>
                </a:moveTo>
                <a:cubicBezTo>
                  <a:pt x="90" y="514"/>
                  <a:pt x="40" y="1029"/>
                  <a:pt x="20" y="1507"/>
                </a:cubicBezTo>
                <a:cubicBezTo>
                  <a:pt x="0" y="1985"/>
                  <a:pt x="20" y="2644"/>
                  <a:pt x="20" y="2871"/>
                </a:cubicBezTo>
              </a:path>
            </a:pathLst>
          </a:custGeom>
          <a:noFill/>
          <a:ln w="19050" cmpd="sng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38" name="Freeform 1306"/>
          <p:cNvSpPr>
            <a:spLocks/>
          </p:cNvSpPr>
          <p:nvPr/>
        </p:nvSpPr>
        <p:spPr bwMode="auto">
          <a:xfrm>
            <a:off x="1184275" y="4087813"/>
            <a:ext cx="1397000" cy="877887"/>
          </a:xfrm>
          <a:custGeom>
            <a:avLst/>
            <a:gdLst>
              <a:gd name="T0" fmla="*/ 5089 w 5089"/>
              <a:gd name="T1" fmla="*/ 2175 h 2175"/>
              <a:gd name="T2" fmla="*/ 0 w 5089"/>
              <a:gd name="T3" fmla="*/ 0 h 217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089" h="2175">
                <a:moveTo>
                  <a:pt x="5089" y="2175"/>
                </a:moveTo>
                <a:cubicBezTo>
                  <a:pt x="4548" y="1688"/>
                  <a:pt x="2412" y="700"/>
                  <a:pt x="0" y="0"/>
                </a:cubicBezTo>
              </a:path>
            </a:pathLst>
          </a:custGeom>
          <a:noFill/>
          <a:ln w="19050" cmpd="sng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39" name="Oval 1307"/>
          <p:cNvSpPr>
            <a:spLocks noChangeArrowheads="1"/>
          </p:cNvSpPr>
          <p:nvPr/>
        </p:nvSpPr>
        <p:spPr bwMode="auto">
          <a:xfrm flipH="1">
            <a:off x="1171575" y="4076700"/>
            <a:ext cx="15875" cy="23813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940" name="Freeform 1308"/>
          <p:cNvSpPr>
            <a:spLocks/>
          </p:cNvSpPr>
          <p:nvPr/>
        </p:nvSpPr>
        <p:spPr bwMode="auto">
          <a:xfrm>
            <a:off x="2581275" y="4964113"/>
            <a:ext cx="185738" cy="447675"/>
          </a:xfrm>
          <a:custGeom>
            <a:avLst/>
            <a:gdLst>
              <a:gd name="T0" fmla="*/ 653 w 653"/>
              <a:gd name="T1" fmla="*/ 1107 h 1107"/>
              <a:gd name="T2" fmla="*/ 0 w 653"/>
              <a:gd name="T3" fmla="*/ 0 h 110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53" h="1107">
                <a:moveTo>
                  <a:pt x="653" y="1107"/>
                </a:moveTo>
                <a:cubicBezTo>
                  <a:pt x="509" y="573"/>
                  <a:pt x="239" y="81"/>
                  <a:pt x="0" y="0"/>
                </a:cubicBezTo>
              </a:path>
            </a:pathLst>
          </a:custGeom>
          <a:noFill/>
          <a:ln w="19050" cmpd="sng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41" name="Oval 1309"/>
          <p:cNvSpPr>
            <a:spLocks noChangeArrowheads="1"/>
          </p:cNvSpPr>
          <p:nvPr/>
        </p:nvSpPr>
        <p:spPr bwMode="auto">
          <a:xfrm flipH="1">
            <a:off x="1171575" y="4424363"/>
            <a:ext cx="15875" cy="23812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942" name="Rectangle 1310"/>
          <p:cNvSpPr>
            <a:spLocks noChangeArrowheads="1"/>
          </p:cNvSpPr>
          <p:nvPr/>
        </p:nvSpPr>
        <p:spPr bwMode="auto">
          <a:xfrm flipH="1">
            <a:off x="874713" y="3830638"/>
            <a:ext cx="279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2900</a:t>
            </a:r>
            <a:endParaRPr lang="ru-RU" sz="1000"/>
          </a:p>
        </p:txBody>
      </p:sp>
      <p:sp>
        <p:nvSpPr>
          <p:cNvPr id="326945" name="Rectangle 13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26947" name="Freeform 1315"/>
          <p:cNvSpPr>
            <a:spLocks/>
          </p:cNvSpPr>
          <p:nvPr/>
        </p:nvSpPr>
        <p:spPr bwMode="auto">
          <a:xfrm flipV="1">
            <a:off x="1108075" y="2749550"/>
            <a:ext cx="844550" cy="0"/>
          </a:xfrm>
          <a:custGeom>
            <a:avLst/>
            <a:gdLst>
              <a:gd name="T0" fmla="*/ 1827 w 1827"/>
              <a:gd name="T1" fmla="*/ 0 h 3"/>
              <a:gd name="T2" fmla="*/ 0 w 1827"/>
              <a:gd name="T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27" h="3">
                <a:moveTo>
                  <a:pt x="1827" y="0"/>
                </a:moveTo>
                <a:lnTo>
                  <a:pt x="0" y="3"/>
                </a:lnTo>
              </a:path>
            </a:pathLst>
          </a:custGeom>
          <a:noFill/>
          <a:ln w="19050" cap="flat">
            <a:solidFill>
              <a:srgbClr val="99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48" name="Line 1316"/>
          <p:cNvSpPr>
            <a:spLocks noChangeAspect="1" noChangeShapeType="1"/>
          </p:cNvSpPr>
          <p:nvPr/>
        </p:nvSpPr>
        <p:spPr bwMode="auto">
          <a:xfrm flipH="1">
            <a:off x="774700" y="1382713"/>
            <a:ext cx="0" cy="1976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49" name="Line 1317"/>
          <p:cNvSpPr>
            <a:spLocks noChangeAspect="1" noChangeShapeType="1"/>
          </p:cNvSpPr>
          <p:nvPr/>
        </p:nvSpPr>
        <p:spPr bwMode="auto">
          <a:xfrm flipH="1">
            <a:off x="774700" y="3179763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0" name="Line 1318"/>
          <p:cNvSpPr>
            <a:spLocks noChangeAspect="1" noChangeShapeType="1"/>
          </p:cNvSpPr>
          <p:nvPr/>
        </p:nvSpPr>
        <p:spPr bwMode="auto">
          <a:xfrm flipH="1">
            <a:off x="774700" y="3000375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1" name="Line 1319"/>
          <p:cNvSpPr>
            <a:spLocks noChangeAspect="1" noChangeShapeType="1"/>
          </p:cNvSpPr>
          <p:nvPr/>
        </p:nvSpPr>
        <p:spPr bwMode="auto">
          <a:xfrm flipH="1">
            <a:off x="774700" y="2819400"/>
            <a:ext cx="127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2" name="Line 1320"/>
          <p:cNvSpPr>
            <a:spLocks noChangeAspect="1" noChangeShapeType="1"/>
          </p:cNvSpPr>
          <p:nvPr/>
        </p:nvSpPr>
        <p:spPr bwMode="auto">
          <a:xfrm flipH="1">
            <a:off x="774700" y="2640013"/>
            <a:ext cx="12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3" name="Line 1321"/>
          <p:cNvSpPr>
            <a:spLocks noChangeAspect="1" noChangeShapeType="1"/>
          </p:cNvSpPr>
          <p:nvPr/>
        </p:nvSpPr>
        <p:spPr bwMode="auto">
          <a:xfrm flipH="1">
            <a:off x="774700" y="2460625"/>
            <a:ext cx="127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4" name="Line 1322"/>
          <p:cNvSpPr>
            <a:spLocks noChangeAspect="1" noChangeShapeType="1"/>
          </p:cNvSpPr>
          <p:nvPr/>
        </p:nvSpPr>
        <p:spPr bwMode="auto">
          <a:xfrm flipH="1">
            <a:off x="774700" y="2281238"/>
            <a:ext cx="12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5" name="Line 1323"/>
          <p:cNvSpPr>
            <a:spLocks noChangeAspect="1" noChangeShapeType="1"/>
          </p:cNvSpPr>
          <p:nvPr/>
        </p:nvSpPr>
        <p:spPr bwMode="auto">
          <a:xfrm flipH="1">
            <a:off x="774700" y="2101850"/>
            <a:ext cx="127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6" name="Line 1324"/>
          <p:cNvSpPr>
            <a:spLocks noChangeAspect="1" noChangeShapeType="1"/>
          </p:cNvSpPr>
          <p:nvPr/>
        </p:nvSpPr>
        <p:spPr bwMode="auto">
          <a:xfrm flipH="1">
            <a:off x="774700" y="1922463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7" name="Line 1325"/>
          <p:cNvSpPr>
            <a:spLocks noChangeAspect="1" noChangeShapeType="1"/>
          </p:cNvSpPr>
          <p:nvPr/>
        </p:nvSpPr>
        <p:spPr bwMode="auto">
          <a:xfrm flipH="1">
            <a:off x="776288" y="3359150"/>
            <a:ext cx="14493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58" name="Rectangle 1326"/>
          <p:cNvSpPr>
            <a:spLocks noChangeAspect="1" noChangeArrowheads="1"/>
          </p:cNvSpPr>
          <p:nvPr/>
        </p:nvSpPr>
        <p:spPr bwMode="auto">
          <a:xfrm flipH="1">
            <a:off x="311150" y="3094038"/>
            <a:ext cx="447675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500</a:t>
            </a:r>
            <a:endParaRPr lang="ru-RU" sz="1000"/>
          </a:p>
        </p:txBody>
      </p:sp>
      <p:sp>
        <p:nvSpPr>
          <p:cNvPr id="326959" name="Rectangle 1327"/>
          <p:cNvSpPr>
            <a:spLocks noChangeAspect="1" noChangeArrowheads="1"/>
          </p:cNvSpPr>
          <p:nvPr/>
        </p:nvSpPr>
        <p:spPr bwMode="auto">
          <a:xfrm flipH="1">
            <a:off x="311150" y="2735263"/>
            <a:ext cx="4476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1000">
                <a:solidFill>
                  <a:srgbClr val="000000"/>
                </a:solidFill>
              </a:rPr>
              <a:t>1</a:t>
            </a:r>
            <a:r>
              <a:rPr lang="en-US" sz="1000">
                <a:solidFill>
                  <a:srgbClr val="000000"/>
                </a:solidFill>
              </a:rPr>
              <a:t>000</a:t>
            </a:r>
            <a:endParaRPr lang="ru-RU" sz="1000"/>
          </a:p>
        </p:txBody>
      </p:sp>
      <p:sp>
        <p:nvSpPr>
          <p:cNvPr id="326960" name="Rectangle 1328"/>
          <p:cNvSpPr>
            <a:spLocks noChangeAspect="1" noChangeArrowheads="1"/>
          </p:cNvSpPr>
          <p:nvPr/>
        </p:nvSpPr>
        <p:spPr bwMode="auto">
          <a:xfrm flipH="1">
            <a:off x="311150" y="2376488"/>
            <a:ext cx="447675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1500</a:t>
            </a:r>
            <a:endParaRPr lang="ru-RU" sz="1000"/>
          </a:p>
        </p:txBody>
      </p:sp>
      <p:sp>
        <p:nvSpPr>
          <p:cNvPr id="326961" name="Rectangle 1329"/>
          <p:cNvSpPr>
            <a:spLocks noChangeAspect="1" noChangeArrowheads="1"/>
          </p:cNvSpPr>
          <p:nvPr/>
        </p:nvSpPr>
        <p:spPr bwMode="auto">
          <a:xfrm flipH="1">
            <a:off x="311150" y="2017713"/>
            <a:ext cx="4476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2000</a:t>
            </a:r>
            <a:endParaRPr lang="ru-RU" sz="1000"/>
          </a:p>
        </p:txBody>
      </p:sp>
      <p:sp>
        <p:nvSpPr>
          <p:cNvPr id="326962" name="Rectangle 1330"/>
          <p:cNvSpPr>
            <a:spLocks noChangeAspect="1" noChangeArrowheads="1"/>
          </p:cNvSpPr>
          <p:nvPr/>
        </p:nvSpPr>
        <p:spPr bwMode="auto">
          <a:xfrm flipH="1">
            <a:off x="344488" y="1165225"/>
            <a:ext cx="5683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Т</a:t>
            </a:r>
            <a:r>
              <a:rPr lang="en-US" sz="1400">
                <a:solidFill>
                  <a:srgbClr val="000000"/>
                </a:solidFill>
              </a:rPr>
              <a:t>, </a:t>
            </a:r>
            <a:r>
              <a:rPr lang="en-US" sz="140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en-US" sz="1400">
                <a:solidFill>
                  <a:srgbClr val="000000"/>
                </a:solidFill>
              </a:rPr>
              <a:t>C</a:t>
            </a:r>
            <a:endParaRPr lang="ru-RU"/>
          </a:p>
        </p:txBody>
      </p:sp>
      <p:sp>
        <p:nvSpPr>
          <p:cNvPr id="326963" name="Line 1331"/>
          <p:cNvSpPr>
            <a:spLocks noChangeAspect="1" noChangeShapeType="1"/>
          </p:cNvSpPr>
          <p:nvPr/>
        </p:nvSpPr>
        <p:spPr bwMode="auto">
          <a:xfrm>
            <a:off x="774700" y="1741488"/>
            <a:ext cx="12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64" name="Line 1332"/>
          <p:cNvSpPr>
            <a:spLocks noChangeAspect="1" noChangeShapeType="1"/>
          </p:cNvSpPr>
          <p:nvPr/>
        </p:nvSpPr>
        <p:spPr bwMode="auto">
          <a:xfrm>
            <a:off x="774700" y="1563688"/>
            <a:ext cx="1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65" name="Rectangle 1333"/>
          <p:cNvSpPr>
            <a:spLocks noChangeAspect="1" noChangeArrowheads="1"/>
          </p:cNvSpPr>
          <p:nvPr/>
        </p:nvSpPr>
        <p:spPr bwMode="auto">
          <a:xfrm flipH="1">
            <a:off x="311150" y="1649413"/>
            <a:ext cx="447675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2500</a:t>
            </a:r>
            <a:endParaRPr lang="ru-RU" sz="1000"/>
          </a:p>
        </p:txBody>
      </p:sp>
      <p:sp>
        <p:nvSpPr>
          <p:cNvPr id="326966" name="Oval 1334"/>
          <p:cNvSpPr>
            <a:spLocks noChangeAspect="1" noChangeArrowheads="1"/>
          </p:cNvSpPr>
          <p:nvPr/>
        </p:nvSpPr>
        <p:spPr bwMode="auto">
          <a:xfrm flipH="1">
            <a:off x="757238" y="1847850"/>
            <a:ext cx="36512" cy="36513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967" name="Rectangle 1335"/>
          <p:cNvSpPr>
            <a:spLocks noChangeAspect="1" noChangeArrowheads="1"/>
          </p:cNvSpPr>
          <p:nvPr/>
        </p:nvSpPr>
        <p:spPr bwMode="auto">
          <a:xfrm flipH="1">
            <a:off x="828675" y="2663825"/>
            <a:ext cx="3556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ru-RU" sz="1000">
                <a:solidFill>
                  <a:srgbClr val="000000"/>
                </a:solidFill>
              </a:rPr>
              <a:t>1172</a:t>
            </a:r>
            <a:endParaRPr lang="ru-RU"/>
          </a:p>
        </p:txBody>
      </p:sp>
      <p:sp>
        <p:nvSpPr>
          <p:cNvPr id="326968" name="Oval 1336"/>
          <p:cNvSpPr>
            <a:spLocks noChangeAspect="1" noChangeArrowheads="1"/>
          </p:cNvSpPr>
          <p:nvPr/>
        </p:nvSpPr>
        <p:spPr bwMode="auto">
          <a:xfrm flipH="1">
            <a:off x="758825" y="1584325"/>
            <a:ext cx="36513" cy="36513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969" name="Oval 1337"/>
          <p:cNvSpPr>
            <a:spLocks noChangeAspect="1" noChangeArrowheads="1"/>
          </p:cNvSpPr>
          <p:nvPr/>
        </p:nvSpPr>
        <p:spPr bwMode="auto">
          <a:xfrm flipH="1">
            <a:off x="752475" y="2722563"/>
            <a:ext cx="34925" cy="36512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6970" name="Rectangle 1338"/>
          <p:cNvSpPr>
            <a:spLocks noChangeArrowheads="1"/>
          </p:cNvSpPr>
          <p:nvPr/>
        </p:nvSpPr>
        <p:spPr bwMode="auto">
          <a:xfrm>
            <a:off x="1171575" y="3022600"/>
            <a:ext cx="496888" cy="16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1000" i="1">
                <a:solidFill>
                  <a:srgbClr val="993300"/>
                </a:solidFill>
                <a:sym typeface="Symbol" pitchFamily="18" charset="2"/>
              </a:rPr>
              <a:t>m</a:t>
            </a:r>
            <a:r>
              <a:rPr lang="en-US" sz="1000">
                <a:solidFill>
                  <a:srgbClr val="993300"/>
                </a:solidFill>
              </a:rPr>
              <a:t>-ZrO</a:t>
            </a:r>
            <a:r>
              <a:rPr lang="en-US" sz="1000" baseline="-25000">
                <a:solidFill>
                  <a:srgbClr val="993300"/>
                </a:solidFill>
              </a:rPr>
              <a:t>2</a:t>
            </a:r>
            <a:endParaRPr lang="ru-RU">
              <a:solidFill>
                <a:srgbClr val="993300"/>
              </a:solidFill>
            </a:endParaRPr>
          </a:p>
        </p:txBody>
      </p:sp>
      <p:sp>
        <p:nvSpPr>
          <p:cNvPr id="326971" name="Freeform 1339"/>
          <p:cNvSpPr>
            <a:spLocks/>
          </p:cNvSpPr>
          <p:nvPr/>
        </p:nvSpPr>
        <p:spPr bwMode="auto">
          <a:xfrm>
            <a:off x="785813" y="2743200"/>
            <a:ext cx="49212" cy="1588"/>
          </a:xfrm>
          <a:custGeom>
            <a:avLst/>
            <a:gdLst>
              <a:gd name="T0" fmla="*/ 1827 w 1827"/>
              <a:gd name="T1" fmla="*/ 0 h 3"/>
              <a:gd name="T2" fmla="*/ 0 w 1827"/>
              <a:gd name="T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27" h="3">
                <a:moveTo>
                  <a:pt x="1827" y="0"/>
                </a:moveTo>
                <a:lnTo>
                  <a:pt x="0" y="3"/>
                </a:lnTo>
              </a:path>
            </a:pathLst>
          </a:custGeom>
          <a:noFill/>
          <a:ln w="19050" cap="flat">
            <a:solidFill>
              <a:srgbClr val="99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72" name="Freeform 1340"/>
          <p:cNvSpPr>
            <a:spLocks/>
          </p:cNvSpPr>
          <p:nvPr/>
        </p:nvSpPr>
        <p:spPr bwMode="auto">
          <a:xfrm flipV="1">
            <a:off x="1108075" y="1876425"/>
            <a:ext cx="844550" cy="1588"/>
          </a:xfrm>
          <a:custGeom>
            <a:avLst/>
            <a:gdLst>
              <a:gd name="T0" fmla="*/ 1827 w 1827"/>
              <a:gd name="T1" fmla="*/ 0 h 3"/>
              <a:gd name="T2" fmla="*/ 0 w 1827"/>
              <a:gd name="T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27" h="3">
                <a:moveTo>
                  <a:pt x="1827" y="0"/>
                </a:moveTo>
                <a:lnTo>
                  <a:pt x="0" y="3"/>
                </a:lnTo>
              </a:path>
            </a:pathLst>
          </a:custGeom>
          <a:noFill/>
          <a:ln w="19050" cap="flat">
            <a:solidFill>
              <a:srgbClr val="99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73" name="Rectangle 1341"/>
          <p:cNvSpPr>
            <a:spLocks noChangeAspect="1" noChangeArrowheads="1"/>
          </p:cNvSpPr>
          <p:nvPr/>
        </p:nvSpPr>
        <p:spPr bwMode="auto">
          <a:xfrm flipH="1">
            <a:off x="833438" y="1797050"/>
            <a:ext cx="3556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000">
                <a:solidFill>
                  <a:srgbClr val="000000"/>
                </a:solidFill>
              </a:rPr>
              <a:t>2347</a:t>
            </a:r>
            <a:endParaRPr lang="ru-RU"/>
          </a:p>
        </p:txBody>
      </p:sp>
      <p:sp>
        <p:nvSpPr>
          <p:cNvPr id="326974" name="Freeform 1342"/>
          <p:cNvSpPr>
            <a:spLocks/>
          </p:cNvSpPr>
          <p:nvPr/>
        </p:nvSpPr>
        <p:spPr bwMode="auto">
          <a:xfrm>
            <a:off x="785813" y="1870075"/>
            <a:ext cx="49212" cy="1588"/>
          </a:xfrm>
          <a:custGeom>
            <a:avLst/>
            <a:gdLst>
              <a:gd name="T0" fmla="*/ 1827 w 1827"/>
              <a:gd name="T1" fmla="*/ 0 h 3"/>
              <a:gd name="T2" fmla="*/ 0 w 1827"/>
              <a:gd name="T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27" h="3">
                <a:moveTo>
                  <a:pt x="1827" y="0"/>
                </a:moveTo>
                <a:lnTo>
                  <a:pt x="0" y="3"/>
                </a:lnTo>
              </a:path>
            </a:pathLst>
          </a:custGeom>
          <a:noFill/>
          <a:ln w="19050" cap="flat">
            <a:solidFill>
              <a:srgbClr val="99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75" name="Freeform 1343"/>
          <p:cNvSpPr>
            <a:spLocks/>
          </p:cNvSpPr>
          <p:nvPr/>
        </p:nvSpPr>
        <p:spPr bwMode="auto">
          <a:xfrm flipV="1">
            <a:off x="1108075" y="1604963"/>
            <a:ext cx="844550" cy="0"/>
          </a:xfrm>
          <a:custGeom>
            <a:avLst/>
            <a:gdLst>
              <a:gd name="T0" fmla="*/ 1827 w 1827"/>
              <a:gd name="T1" fmla="*/ 0 h 3"/>
              <a:gd name="T2" fmla="*/ 0 w 1827"/>
              <a:gd name="T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27" h="3">
                <a:moveTo>
                  <a:pt x="1827" y="0"/>
                </a:moveTo>
                <a:lnTo>
                  <a:pt x="0" y="3"/>
                </a:lnTo>
              </a:path>
            </a:pathLst>
          </a:custGeom>
          <a:noFill/>
          <a:ln w="19050" cap="flat">
            <a:solidFill>
              <a:srgbClr val="99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76" name="Rectangle 1344"/>
          <p:cNvSpPr>
            <a:spLocks noChangeAspect="1" noChangeArrowheads="1"/>
          </p:cNvSpPr>
          <p:nvPr/>
        </p:nvSpPr>
        <p:spPr bwMode="auto">
          <a:xfrm flipH="1">
            <a:off x="823913" y="1525588"/>
            <a:ext cx="3556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000">
                <a:solidFill>
                  <a:srgbClr val="000000"/>
                </a:solidFill>
              </a:rPr>
              <a:t>2710</a:t>
            </a:r>
            <a:endParaRPr lang="ru-RU"/>
          </a:p>
        </p:txBody>
      </p:sp>
      <p:sp>
        <p:nvSpPr>
          <p:cNvPr id="326977" name="Freeform 1345"/>
          <p:cNvSpPr>
            <a:spLocks/>
          </p:cNvSpPr>
          <p:nvPr/>
        </p:nvSpPr>
        <p:spPr bwMode="auto">
          <a:xfrm>
            <a:off x="785813" y="1598613"/>
            <a:ext cx="49212" cy="1587"/>
          </a:xfrm>
          <a:custGeom>
            <a:avLst/>
            <a:gdLst>
              <a:gd name="T0" fmla="*/ 1827 w 1827"/>
              <a:gd name="T1" fmla="*/ 0 h 3"/>
              <a:gd name="T2" fmla="*/ 0 w 1827"/>
              <a:gd name="T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27" h="3">
                <a:moveTo>
                  <a:pt x="1827" y="0"/>
                </a:moveTo>
                <a:lnTo>
                  <a:pt x="0" y="3"/>
                </a:lnTo>
              </a:path>
            </a:pathLst>
          </a:custGeom>
          <a:noFill/>
          <a:ln w="19050" cap="flat">
            <a:solidFill>
              <a:srgbClr val="99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78" name="Rectangle 1346"/>
          <p:cNvSpPr>
            <a:spLocks noChangeArrowheads="1"/>
          </p:cNvSpPr>
          <p:nvPr/>
        </p:nvSpPr>
        <p:spPr bwMode="auto">
          <a:xfrm>
            <a:off x="1171575" y="2254250"/>
            <a:ext cx="496888" cy="16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1000" i="1">
                <a:solidFill>
                  <a:srgbClr val="993300"/>
                </a:solidFill>
                <a:sym typeface="Symbol" pitchFamily="18" charset="2"/>
              </a:rPr>
              <a:t>t</a:t>
            </a:r>
            <a:r>
              <a:rPr lang="en-US" sz="1000">
                <a:solidFill>
                  <a:srgbClr val="993300"/>
                </a:solidFill>
              </a:rPr>
              <a:t>-ZrO</a:t>
            </a:r>
            <a:r>
              <a:rPr lang="en-US" sz="1000" baseline="-25000">
                <a:solidFill>
                  <a:srgbClr val="993300"/>
                </a:solidFill>
              </a:rPr>
              <a:t>2</a:t>
            </a:r>
            <a:endParaRPr lang="ru-RU">
              <a:solidFill>
                <a:srgbClr val="993300"/>
              </a:solidFill>
            </a:endParaRPr>
          </a:p>
        </p:txBody>
      </p:sp>
      <p:sp>
        <p:nvSpPr>
          <p:cNvPr id="326979" name="Rectangle 1347"/>
          <p:cNvSpPr>
            <a:spLocks noChangeArrowheads="1"/>
          </p:cNvSpPr>
          <p:nvPr/>
        </p:nvSpPr>
        <p:spPr bwMode="auto">
          <a:xfrm>
            <a:off x="1171575" y="1654175"/>
            <a:ext cx="496888" cy="16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1000" i="1">
                <a:solidFill>
                  <a:srgbClr val="993300"/>
                </a:solidFill>
                <a:sym typeface="Symbol" pitchFamily="18" charset="2"/>
              </a:rPr>
              <a:t>c</a:t>
            </a:r>
            <a:r>
              <a:rPr lang="en-US" sz="1000">
                <a:solidFill>
                  <a:srgbClr val="993300"/>
                </a:solidFill>
              </a:rPr>
              <a:t>-ZrO</a:t>
            </a:r>
            <a:r>
              <a:rPr lang="en-US" sz="1000" baseline="-25000">
                <a:solidFill>
                  <a:srgbClr val="993300"/>
                </a:solidFill>
              </a:rPr>
              <a:t>2</a:t>
            </a:r>
            <a:endParaRPr lang="ru-RU">
              <a:solidFill>
                <a:srgbClr val="993300"/>
              </a:solidFill>
            </a:endParaRPr>
          </a:p>
        </p:txBody>
      </p:sp>
      <p:sp>
        <p:nvSpPr>
          <p:cNvPr id="326981" name="Line 1349"/>
          <p:cNvSpPr>
            <a:spLocks noChangeShapeType="1"/>
          </p:cNvSpPr>
          <p:nvPr/>
        </p:nvSpPr>
        <p:spPr bwMode="auto">
          <a:xfrm>
            <a:off x="1385888" y="4538663"/>
            <a:ext cx="28098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6982" name="Line 1350"/>
          <p:cNvSpPr>
            <a:spLocks noChangeShapeType="1"/>
          </p:cNvSpPr>
          <p:nvPr/>
        </p:nvSpPr>
        <p:spPr bwMode="auto">
          <a:xfrm flipV="1">
            <a:off x="1781175" y="4660900"/>
            <a:ext cx="0" cy="2905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157" name="Text Box 1525"/>
          <p:cNvSpPr txBox="1">
            <a:spLocks noChangeArrowheads="1"/>
          </p:cNvSpPr>
          <p:nvPr/>
        </p:nvSpPr>
        <p:spPr bwMode="auto">
          <a:xfrm flipH="1">
            <a:off x="2114550" y="2811463"/>
            <a:ext cx="4173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z="2200"/>
              <a:t>Zr</a:t>
            </a:r>
            <a:r>
              <a:rPr lang="en-US" sz="2200" baseline="-25000"/>
              <a:t>1-x-y</a:t>
            </a:r>
            <a:r>
              <a:rPr lang="en-US" sz="2200"/>
              <a:t>Fe</a:t>
            </a:r>
            <a:r>
              <a:rPr lang="en-US" sz="2200" baseline="30000"/>
              <a:t>2+</a:t>
            </a:r>
            <a:r>
              <a:rPr lang="en-US" sz="2200" baseline="-25000"/>
              <a:t>x</a:t>
            </a:r>
            <a:r>
              <a:rPr lang="en-US" sz="2200"/>
              <a:t>Fe</a:t>
            </a:r>
            <a:r>
              <a:rPr lang="en-US" sz="2200" baseline="30000"/>
              <a:t>3+</a:t>
            </a:r>
            <a:r>
              <a:rPr lang="en-US" sz="2200" baseline="-25000"/>
              <a:t>y</a:t>
            </a:r>
            <a:r>
              <a:rPr lang="en-US" sz="2200">
                <a:cs typeface="Times New Roman" pitchFamily="18" charset="0"/>
              </a:rPr>
              <a:t>⁪</a:t>
            </a:r>
            <a:r>
              <a:rPr lang="en-US" sz="2200" baseline="-25000">
                <a:cs typeface="Times New Roman" pitchFamily="18" charset="0"/>
              </a:rPr>
              <a:t>x+0.5y</a:t>
            </a:r>
            <a:r>
              <a:rPr lang="en-US" sz="2200"/>
              <a:t>O</a:t>
            </a:r>
            <a:r>
              <a:rPr lang="en-US" sz="2200" baseline="-25000"/>
              <a:t>2-x-0.5y</a:t>
            </a:r>
            <a:endParaRPr lang="ru-RU" sz="1200" b="0" baseline="-25000"/>
          </a:p>
        </p:txBody>
      </p:sp>
      <p:sp>
        <p:nvSpPr>
          <p:cNvPr id="327158" name="Text Box 1526"/>
          <p:cNvSpPr txBox="1">
            <a:spLocks noChangeArrowheads="1"/>
          </p:cNvSpPr>
          <p:nvPr/>
        </p:nvSpPr>
        <p:spPr bwMode="auto">
          <a:xfrm flipH="1">
            <a:off x="1676400" y="3930650"/>
            <a:ext cx="788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z="2200"/>
              <a:t>(y/x)</a:t>
            </a:r>
            <a:endParaRPr lang="ru-RU" sz="1200" b="0" baseline="-25000"/>
          </a:p>
        </p:txBody>
      </p:sp>
      <p:sp>
        <p:nvSpPr>
          <p:cNvPr id="327160" name="Line 1528"/>
          <p:cNvSpPr>
            <a:spLocks noChangeShapeType="1"/>
          </p:cNvSpPr>
          <p:nvPr/>
        </p:nvSpPr>
        <p:spPr bwMode="auto">
          <a:xfrm flipV="1">
            <a:off x="2419350" y="3956050"/>
            <a:ext cx="0" cy="4333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161" name="Line 1529"/>
          <p:cNvSpPr>
            <a:spLocks noChangeShapeType="1"/>
          </p:cNvSpPr>
          <p:nvPr/>
        </p:nvSpPr>
        <p:spPr bwMode="auto">
          <a:xfrm>
            <a:off x="8093075" y="1519238"/>
            <a:ext cx="2809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162" name="Line 1530"/>
          <p:cNvSpPr>
            <a:spLocks noChangeShapeType="1"/>
          </p:cNvSpPr>
          <p:nvPr/>
        </p:nvSpPr>
        <p:spPr bwMode="auto">
          <a:xfrm>
            <a:off x="8093075" y="1608138"/>
            <a:ext cx="2809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stealth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164" name="Oval 1532"/>
          <p:cNvSpPr>
            <a:spLocks noChangeAspect="1" noChangeArrowheads="1"/>
          </p:cNvSpPr>
          <p:nvPr/>
        </p:nvSpPr>
        <p:spPr bwMode="auto">
          <a:xfrm>
            <a:off x="7150100" y="2679700"/>
            <a:ext cx="153988" cy="153988"/>
          </a:xfrm>
          <a:prstGeom prst="ellipse">
            <a:avLst/>
          </a:prstGeom>
          <a:solidFill>
            <a:srgbClr val="CC0000"/>
          </a:solidFill>
          <a:ln w="158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7165" name="Text Box 1533"/>
          <p:cNvSpPr txBox="1">
            <a:spLocks noChangeArrowheads="1"/>
          </p:cNvSpPr>
          <p:nvPr/>
        </p:nvSpPr>
        <p:spPr bwMode="auto">
          <a:xfrm>
            <a:off x="7262813" y="2514600"/>
            <a:ext cx="792162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1800"/>
              <a:t>–</a:t>
            </a:r>
            <a:r>
              <a:rPr lang="ru-RU" sz="2200"/>
              <a:t> </a:t>
            </a:r>
            <a:r>
              <a:rPr lang="en-US" sz="2200"/>
              <a:t>Fe</a:t>
            </a:r>
            <a:endParaRPr lang="ru-RU" sz="2200"/>
          </a:p>
        </p:txBody>
      </p:sp>
      <p:sp>
        <p:nvSpPr>
          <p:cNvPr id="327340" name="Line 1708"/>
          <p:cNvSpPr>
            <a:spLocks noChangeShapeType="1"/>
          </p:cNvSpPr>
          <p:nvPr/>
        </p:nvSpPr>
        <p:spPr bwMode="auto">
          <a:xfrm flipV="1">
            <a:off x="7937500" y="904875"/>
            <a:ext cx="280988" cy="88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36" name="Text Box 1804"/>
          <p:cNvSpPr txBox="1">
            <a:spLocks noChangeArrowheads="1"/>
          </p:cNvSpPr>
          <p:nvPr/>
        </p:nvSpPr>
        <p:spPr bwMode="auto">
          <a:xfrm>
            <a:off x="1360488" y="3684588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990000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990000"/>
              </a:solidFill>
              <a:latin typeface="Arial" pitchFamily="34" charset="0"/>
            </a:endParaRPr>
          </a:p>
        </p:txBody>
      </p:sp>
      <p:grpSp>
        <p:nvGrpSpPr>
          <p:cNvPr id="327441" name="Group 1809"/>
          <p:cNvGrpSpPr>
            <a:grpSpLocks/>
          </p:cNvGrpSpPr>
          <p:nvPr/>
        </p:nvGrpSpPr>
        <p:grpSpPr bwMode="auto">
          <a:xfrm flipH="1">
            <a:off x="8645525" y="3836988"/>
            <a:ext cx="38100" cy="1955800"/>
            <a:chOff x="6374" y="381"/>
            <a:chExt cx="24" cy="1232"/>
          </a:xfrm>
        </p:grpSpPr>
        <p:sp>
          <p:nvSpPr>
            <p:cNvPr id="327442" name="Line 1810"/>
            <p:cNvSpPr>
              <a:spLocks noChangeAspect="1" noChangeShapeType="1"/>
            </p:cNvSpPr>
            <p:nvPr/>
          </p:nvSpPr>
          <p:spPr bwMode="auto">
            <a:xfrm flipH="1">
              <a:off x="6375" y="153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43" name="Line 1811"/>
            <p:cNvSpPr>
              <a:spLocks noChangeAspect="1" noChangeShapeType="1"/>
            </p:cNvSpPr>
            <p:nvPr/>
          </p:nvSpPr>
          <p:spPr bwMode="auto">
            <a:xfrm flipH="1">
              <a:off x="6375" y="145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44" name="Line 1812"/>
            <p:cNvSpPr>
              <a:spLocks noChangeAspect="1" noChangeShapeType="1"/>
            </p:cNvSpPr>
            <p:nvPr/>
          </p:nvSpPr>
          <p:spPr bwMode="auto">
            <a:xfrm flipH="1">
              <a:off x="6375" y="138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45" name="Line 1813"/>
            <p:cNvSpPr>
              <a:spLocks noChangeAspect="1" noChangeShapeType="1"/>
            </p:cNvSpPr>
            <p:nvPr/>
          </p:nvSpPr>
          <p:spPr bwMode="auto">
            <a:xfrm flipH="1">
              <a:off x="6375" y="130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46" name="Line 1814"/>
            <p:cNvSpPr>
              <a:spLocks noChangeAspect="1" noChangeShapeType="1"/>
            </p:cNvSpPr>
            <p:nvPr/>
          </p:nvSpPr>
          <p:spPr bwMode="auto">
            <a:xfrm flipH="1">
              <a:off x="6375" y="122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47" name="Line 1815"/>
            <p:cNvSpPr>
              <a:spLocks noChangeAspect="1" noChangeShapeType="1"/>
            </p:cNvSpPr>
            <p:nvPr/>
          </p:nvSpPr>
          <p:spPr bwMode="auto">
            <a:xfrm flipH="1">
              <a:off x="6375" y="115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48" name="Line 1816"/>
            <p:cNvSpPr>
              <a:spLocks noChangeAspect="1" noChangeShapeType="1"/>
            </p:cNvSpPr>
            <p:nvPr/>
          </p:nvSpPr>
          <p:spPr bwMode="auto">
            <a:xfrm flipH="1">
              <a:off x="6375" y="1073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49" name="Line 1817"/>
            <p:cNvSpPr>
              <a:spLocks noChangeAspect="1" noChangeShapeType="1"/>
            </p:cNvSpPr>
            <p:nvPr/>
          </p:nvSpPr>
          <p:spPr bwMode="auto">
            <a:xfrm flipH="1">
              <a:off x="6375" y="99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0" name="Line 1818"/>
            <p:cNvSpPr>
              <a:spLocks noChangeAspect="1" noChangeShapeType="1"/>
            </p:cNvSpPr>
            <p:nvPr/>
          </p:nvSpPr>
          <p:spPr bwMode="auto">
            <a:xfrm flipH="1">
              <a:off x="6374" y="381"/>
              <a:ext cx="0" cy="12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1" name="Line 1819"/>
            <p:cNvSpPr>
              <a:spLocks noChangeAspect="1" noChangeShapeType="1"/>
            </p:cNvSpPr>
            <p:nvPr/>
          </p:nvSpPr>
          <p:spPr bwMode="auto">
            <a:xfrm>
              <a:off x="6374" y="918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2" name="Line 1820"/>
            <p:cNvSpPr>
              <a:spLocks noChangeAspect="1" noChangeShapeType="1"/>
            </p:cNvSpPr>
            <p:nvPr/>
          </p:nvSpPr>
          <p:spPr bwMode="auto">
            <a:xfrm>
              <a:off x="6374" y="84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3" name="Line 1821"/>
            <p:cNvSpPr>
              <a:spLocks noChangeAspect="1" noChangeShapeType="1"/>
            </p:cNvSpPr>
            <p:nvPr/>
          </p:nvSpPr>
          <p:spPr bwMode="auto">
            <a:xfrm flipH="1">
              <a:off x="6375" y="76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4" name="Line 1822"/>
            <p:cNvSpPr>
              <a:spLocks noChangeAspect="1" noChangeShapeType="1"/>
            </p:cNvSpPr>
            <p:nvPr/>
          </p:nvSpPr>
          <p:spPr bwMode="auto">
            <a:xfrm flipH="1">
              <a:off x="6375" y="68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5" name="Line 1823"/>
            <p:cNvSpPr>
              <a:spLocks noChangeAspect="1" noChangeShapeType="1"/>
            </p:cNvSpPr>
            <p:nvPr/>
          </p:nvSpPr>
          <p:spPr bwMode="auto">
            <a:xfrm flipH="1">
              <a:off x="6375" y="61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6" name="Line 1824"/>
            <p:cNvSpPr>
              <a:spLocks noChangeAspect="1" noChangeShapeType="1"/>
            </p:cNvSpPr>
            <p:nvPr/>
          </p:nvSpPr>
          <p:spPr bwMode="auto">
            <a:xfrm flipH="1">
              <a:off x="6375" y="53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57" name="Line 1825"/>
            <p:cNvSpPr>
              <a:spLocks noChangeAspect="1" noChangeShapeType="1"/>
            </p:cNvSpPr>
            <p:nvPr/>
          </p:nvSpPr>
          <p:spPr bwMode="auto">
            <a:xfrm flipH="1">
              <a:off x="6375" y="45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27458" name="Text Box 1826"/>
          <p:cNvSpPr txBox="1">
            <a:spLocks noChangeArrowheads="1"/>
          </p:cNvSpPr>
          <p:nvPr/>
        </p:nvSpPr>
        <p:spPr bwMode="auto">
          <a:xfrm>
            <a:off x="7277100" y="3103563"/>
            <a:ext cx="1563688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Petrov Yu.B.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Udalov Yu.P.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Slovak J.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Morozov Yu.G.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(2002)</a:t>
            </a:r>
            <a:endParaRPr lang="ru-RU" sz="1400">
              <a:solidFill>
                <a:srgbClr val="006600"/>
              </a:solidFill>
              <a:latin typeface="Arial" pitchFamily="34" charset="0"/>
            </a:endParaRPr>
          </a:p>
        </p:txBody>
      </p:sp>
      <p:sp>
        <p:nvSpPr>
          <p:cNvPr id="327459" name="Rectangle 1827"/>
          <p:cNvSpPr>
            <a:spLocks noChangeAspect="1" noChangeArrowheads="1"/>
          </p:cNvSpPr>
          <p:nvPr/>
        </p:nvSpPr>
        <p:spPr bwMode="auto">
          <a:xfrm>
            <a:off x="7370763" y="5942013"/>
            <a:ext cx="1084262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FeO</a:t>
            </a:r>
            <a:r>
              <a:rPr lang="en-US" sz="1000" baseline="-25000">
                <a:solidFill>
                  <a:srgbClr val="000000"/>
                </a:solidFill>
              </a:rPr>
              <a:t>1.33</a:t>
            </a:r>
            <a:r>
              <a:rPr lang="ru-RU" sz="1000">
                <a:solidFill>
                  <a:srgbClr val="000000"/>
                </a:solidFill>
              </a:rPr>
              <a:t>, </a:t>
            </a:r>
            <a:r>
              <a:rPr lang="en-US" sz="1000">
                <a:solidFill>
                  <a:srgbClr val="000000"/>
                </a:solidFill>
              </a:rPr>
              <a:t>mol</a:t>
            </a:r>
            <a:r>
              <a:rPr lang="ru-RU" sz="1000">
                <a:solidFill>
                  <a:srgbClr val="000000"/>
                </a:solidFill>
              </a:rPr>
              <a:t>. %</a:t>
            </a:r>
            <a:endParaRPr lang="ru-RU" sz="1000"/>
          </a:p>
        </p:txBody>
      </p:sp>
      <p:sp>
        <p:nvSpPr>
          <p:cNvPr id="327460" name="Line 1828"/>
          <p:cNvSpPr>
            <a:spLocks noChangeAspect="1" noChangeShapeType="1"/>
          </p:cNvSpPr>
          <p:nvPr/>
        </p:nvSpPr>
        <p:spPr bwMode="auto">
          <a:xfrm flipH="1">
            <a:off x="7159625" y="5424488"/>
            <a:ext cx="1520825" cy="1587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1" name="Line 1829"/>
          <p:cNvSpPr>
            <a:spLocks noChangeAspect="1" noChangeShapeType="1"/>
          </p:cNvSpPr>
          <p:nvPr/>
        </p:nvSpPr>
        <p:spPr bwMode="auto">
          <a:xfrm flipH="1">
            <a:off x="7159625" y="4935538"/>
            <a:ext cx="1520825" cy="0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2" name="Line 1830"/>
          <p:cNvSpPr>
            <a:spLocks noChangeAspect="1" noChangeShapeType="1"/>
          </p:cNvSpPr>
          <p:nvPr/>
        </p:nvSpPr>
        <p:spPr bwMode="auto">
          <a:xfrm flipH="1">
            <a:off x="7159625" y="5792788"/>
            <a:ext cx="1520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3" name="Line 1831"/>
          <p:cNvSpPr>
            <a:spLocks noChangeShapeType="1"/>
          </p:cNvSpPr>
          <p:nvPr/>
        </p:nvSpPr>
        <p:spPr bwMode="auto">
          <a:xfrm flipH="1" flipV="1">
            <a:off x="8526463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4" name="Line 1832"/>
          <p:cNvSpPr>
            <a:spLocks noChangeShapeType="1"/>
          </p:cNvSpPr>
          <p:nvPr/>
        </p:nvSpPr>
        <p:spPr bwMode="auto">
          <a:xfrm flipH="1" flipV="1">
            <a:off x="8375650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5" name="Line 1833"/>
          <p:cNvSpPr>
            <a:spLocks noChangeShapeType="1"/>
          </p:cNvSpPr>
          <p:nvPr/>
        </p:nvSpPr>
        <p:spPr bwMode="auto">
          <a:xfrm flipH="1" flipV="1">
            <a:off x="8221663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6" name="Line 1834"/>
          <p:cNvSpPr>
            <a:spLocks noChangeShapeType="1"/>
          </p:cNvSpPr>
          <p:nvPr/>
        </p:nvSpPr>
        <p:spPr bwMode="auto">
          <a:xfrm flipH="1" flipV="1">
            <a:off x="8070850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7" name="Line 1835"/>
          <p:cNvSpPr>
            <a:spLocks noChangeShapeType="1"/>
          </p:cNvSpPr>
          <p:nvPr/>
        </p:nvSpPr>
        <p:spPr bwMode="auto">
          <a:xfrm flipH="1" flipV="1">
            <a:off x="7918450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8" name="Line 1836"/>
          <p:cNvSpPr>
            <a:spLocks noChangeShapeType="1"/>
          </p:cNvSpPr>
          <p:nvPr/>
        </p:nvSpPr>
        <p:spPr bwMode="auto">
          <a:xfrm flipH="1" flipV="1">
            <a:off x="7766050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69" name="Line 1837"/>
          <p:cNvSpPr>
            <a:spLocks noChangeShapeType="1"/>
          </p:cNvSpPr>
          <p:nvPr/>
        </p:nvSpPr>
        <p:spPr bwMode="auto">
          <a:xfrm flipH="1" flipV="1">
            <a:off x="7613650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70" name="Line 1838"/>
          <p:cNvSpPr>
            <a:spLocks noChangeShapeType="1"/>
          </p:cNvSpPr>
          <p:nvPr/>
        </p:nvSpPr>
        <p:spPr bwMode="auto">
          <a:xfrm flipH="1" flipV="1">
            <a:off x="7461250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71" name="Line 1839"/>
          <p:cNvSpPr>
            <a:spLocks noChangeShapeType="1"/>
          </p:cNvSpPr>
          <p:nvPr/>
        </p:nvSpPr>
        <p:spPr bwMode="auto">
          <a:xfrm flipH="1" flipV="1">
            <a:off x="7310438" y="5751513"/>
            <a:ext cx="0" cy="36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72" name="Rectangle 1840"/>
          <p:cNvSpPr>
            <a:spLocks noChangeAspect="1" noChangeArrowheads="1"/>
          </p:cNvSpPr>
          <p:nvPr/>
        </p:nvSpPr>
        <p:spPr bwMode="auto">
          <a:xfrm flipH="1">
            <a:off x="6765925" y="5599113"/>
            <a:ext cx="3778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1300</a:t>
            </a:r>
            <a:endParaRPr lang="ru-RU" sz="1000"/>
          </a:p>
        </p:txBody>
      </p:sp>
      <p:sp>
        <p:nvSpPr>
          <p:cNvPr id="327473" name="Rectangle 1841"/>
          <p:cNvSpPr>
            <a:spLocks noChangeAspect="1" noChangeArrowheads="1"/>
          </p:cNvSpPr>
          <p:nvPr/>
        </p:nvSpPr>
        <p:spPr bwMode="auto">
          <a:xfrm flipH="1">
            <a:off x="6765925" y="5354638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1500</a:t>
            </a:r>
            <a:endParaRPr lang="ru-RU" sz="1000"/>
          </a:p>
        </p:txBody>
      </p:sp>
      <p:sp>
        <p:nvSpPr>
          <p:cNvPr id="327474" name="Rectangle 1842"/>
          <p:cNvSpPr>
            <a:spLocks noChangeAspect="1" noChangeArrowheads="1"/>
          </p:cNvSpPr>
          <p:nvPr/>
        </p:nvSpPr>
        <p:spPr bwMode="auto">
          <a:xfrm flipH="1">
            <a:off x="6765925" y="5110163"/>
            <a:ext cx="3778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1700</a:t>
            </a:r>
            <a:endParaRPr lang="ru-RU" sz="1000"/>
          </a:p>
        </p:txBody>
      </p:sp>
      <p:sp>
        <p:nvSpPr>
          <p:cNvPr id="327475" name="Rectangle 1843"/>
          <p:cNvSpPr>
            <a:spLocks noChangeAspect="1" noChangeArrowheads="1"/>
          </p:cNvSpPr>
          <p:nvPr/>
        </p:nvSpPr>
        <p:spPr bwMode="auto">
          <a:xfrm flipH="1">
            <a:off x="6765925" y="4864100"/>
            <a:ext cx="3778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1900</a:t>
            </a:r>
            <a:endParaRPr lang="ru-RU" sz="1000"/>
          </a:p>
        </p:txBody>
      </p:sp>
      <p:sp>
        <p:nvSpPr>
          <p:cNvPr id="327476" name="Rectangle 1844"/>
          <p:cNvSpPr>
            <a:spLocks noChangeAspect="1" noChangeArrowheads="1"/>
          </p:cNvSpPr>
          <p:nvPr/>
        </p:nvSpPr>
        <p:spPr bwMode="auto">
          <a:xfrm flipH="1">
            <a:off x="8250238" y="5802313"/>
            <a:ext cx="244475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80</a:t>
            </a:r>
            <a:endParaRPr lang="ru-RU" sz="1000"/>
          </a:p>
        </p:txBody>
      </p:sp>
      <p:sp>
        <p:nvSpPr>
          <p:cNvPr id="327477" name="Rectangle 1845"/>
          <p:cNvSpPr>
            <a:spLocks noChangeAspect="1" noChangeArrowheads="1"/>
          </p:cNvSpPr>
          <p:nvPr/>
        </p:nvSpPr>
        <p:spPr bwMode="auto">
          <a:xfrm flipH="1">
            <a:off x="7945438" y="5802313"/>
            <a:ext cx="244475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60</a:t>
            </a:r>
            <a:endParaRPr lang="ru-RU" sz="1000"/>
          </a:p>
        </p:txBody>
      </p:sp>
      <p:sp>
        <p:nvSpPr>
          <p:cNvPr id="327478" name="Rectangle 1846"/>
          <p:cNvSpPr>
            <a:spLocks noChangeAspect="1" noChangeArrowheads="1"/>
          </p:cNvSpPr>
          <p:nvPr/>
        </p:nvSpPr>
        <p:spPr bwMode="auto">
          <a:xfrm flipH="1">
            <a:off x="7642225" y="5802313"/>
            <a:ext cx="242888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40</a:t>
            </a:r>
            <a:endParaRPr lang="ru-RU" sz="1000"/>
          </a:p>
        </p:txBody>
      </p:sp>
      <p:sp>
        <p:nvSpPr>
          <p:cNvPr id="327479" name="Rectangle 1847"/>
          <p:cNvSpPr>
            <a:spLocks noChangeAspect="1" noChangeArrowheads="1"/>
          </p:cNvSpPr>
          <p:nvPr/>
        </p:nvSpPr>
        <p:spPr bwMode="auto">
          <a:xfrm flipH="1">
            <a:off x="7339013" y="5802313"/>
            <a:ext cx="242887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20</a:t>
            </a:r>
            <a:endParaRPr lang="ru-RU" sz="1000"/>
          </a:p>
        </p:txBody>
      </p:sp>
      <p:sp>
        <p:nvSpPr>
          <p:cNvPr id="327480" name="Rectangle 1848"/>
          <p:cNvSpPr>
            <a:spLocks noChangeAspect="1" noChangeArrowheads="1"/>
          </p:cNvSpPr>
          <p:nvPr/>
        </p:nvSpPr>
        <p:spPr bwMode="auto">
          <a:xfrm flipH="1">
            <a:off x="6942138" y="3627438"/>
            <a:ext cx="43338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000000"/>
                </a:solidFill>
              </a:rPr>
              <a:t>Т</a:t>
            </a:r>
            <a:r>
              <a:rPr lang="en-US" sz="1400">
                <a:solidFill>
                  <a:srgbClr val="000000"/>
                </a:solidFill>
              </a:rPr>
              <a:t>, </a:t>
            </a:r>
            <a:r>
              <a:rPr lang="en-US" sz="140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en-US" sz="1400">
                <a:solidFill>
                  <a:srgbClr val="000000"/>
                </a:solidFill>
              </a:rPr>
              <a:t>C</a:t>
            </a:r>
            <a:endParaRPr lang="ru-RU"/>
          </a:p>
        </p:txBody>
      </p:sp>
      <p:sp>
        <p:nvSpPr>
          <p:cNvPr id="327481" name="Rectangle 1849"/>
          <p:cNvSpPr>
            <a:spLocks noChangeAspect="1" noChangeArrowheads="1"/>
          </p:cNvSpPr>
          <p:nvPr/>
        </p:nvSpPr>
        <p:spPr bwMode="auto">
          <a:xfrm flipH="1">
            <a:off x="6765925" y="4614863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2100</a:t>
            </a:r>
            <a:endParaRPr lang="ru-RU" sz="1000"/>
          </a:p>
        </p:txBody>
      </p:sp>
      <p:sp>
        <p:nvSpPr>
          <p:cNvPr id="327482" name="Rectangle 1850"/>
          <p:cNvSpPr>
            <a:spLocks noChangeAspect="1" noChangeArrowheads="1"/>
          </p:cNvSpPr>
          <p:nvPr/>
        </p:nvSpPr>
        <p:spPr bwMode="auto">
          <a:xfrm flipH="1">
            <a:off x="6765925" y="4371975"/>
            <a:ext cx="3778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7483" name="Rectangle 1851"/>
          <p:cNvSpPr>
            <a:spLocks noChangeAspect="1" noChangeArrowheads="1"/>
          </p:cNvSpPr>
          <p:nvPr/>
        </p:nvSpPr>
        <p:spPr bwMode="auto">
          <a:xfrm flipH="1">
            <a:off x="6765925" y="4129088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2500</a:t>
            </a:r>
            <a:endParaRPr lang="ru-RU" sz="1000"/>
          </a:p>
        </p:txBody>
      </p:sp>
      <p:sp>
        <p:nvSpPr>
          <p:cNvPr id="327484" name="Line 1852"/>
          <p:cNvSpPr>
            <a:spLocks noChangeShapeType="1"/>
          </p:cNvSpPr>
          <p:nvPr/>
        </p:nvSpPr>
        <p:spPr bwMode="auto">
          <a:xfrm>
            <a:off x="7164388" y="5424488"/>
            <a:ext cx="1509712" cy="0"/>
          </a:xfrm>
          <a:prstGeom prst="line">
            <a:avLst/>
          </a:prstGeom>
          <a:noFill/>
          <a:ln w="19050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85" name="Line 1853"/>
          <p:cNvSpPr>
            <a:spLocks noChangeShapeType="1"/>
          </p:cNvSpPr>
          <p:nvPr/>
        </p:nvSpPr>
        <p:spPr bwMode="auto">
          <a:xfrm flipV="1">
            <a:off x="7310438" y="4976813"/>
            <a:ext cx="0" cy="446087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86" name="Freeform 1854"/>
          <p:cNvSpPr>
            <a:spLocks/>
          </p:cNvSpPr>
          <p:nvPr/>
        </p:nvSpPr>
        <p:spPr bwMode="auto">
          <a:xfrm>
            <a:off x="7159625" y="3951288"/>
            <a:ext cx="150813" cy="1027112"/>
          </a:xfrm>
          <a:custGeom>
            <a:avLst/>
            <a:gdLst>
              <a:gd name="T0" fmla="*/ 283 w 283"/>
              <a:gd name="T1" fmla="*/ 2371 h 2371"/>
              <a:gd name="T2" fmla="*/ 0 w 283"/>
              <a:gd name="T3" fmla="*/ 0 h 23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3" h="2371">
                <a:moveTo>
                  <a:pt x="283" y="2371"/>
                </a:moveTo>
                <a:cubicBezTo>
                  <a:pt x="283" y="1594"/>
                  <a:pt x="37" y="148"/>
                  <a:pt x="0" y="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87" name="Freeform 1855"/>
          <p:cNvSpPr>
            <a:spLocks/>
          </p:cNvSpPr>
          <p:nvPr/>
        </p:nvSpPr>
        <p:spPr bwMode="auto">
          <a:xfrm>
            <a:off x="7310438" y="4976813"/>
            <a:ext cx="1011237" cy="1587"/>
          </a:xfrm>
          <a:custGeom>
            <a:avLst/>
            <a:gdLst>
              <a:gd name="T0" fmla="*/ 0 w 1884"/>
              <a:gd name="T1" fmla="*/ 0 h 1"/>
              <a:gd name="T2" fmla="*/ 1884 w 1884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4" h="1">
                <a:moveTo>
                  <a:pt x="0" y="0"/>
                </a:moveTo>
                <a:lnTo>
                  <a:pt x="1884" y="1"/>
                </a:ln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88" name="Freeform 1856"/>
          <p:cNvSpPr>
            <a:spLocks/>
          </p:cNvSpPr>
          <p:nvPr/>
        </p:nvSpPr>
        <p:spPr bwMode="auto">
          <a:xfrm>
            <a:off x="7159625" y="3951288"/>
            <a:ext cx="379413" cy="1027112"/>
          </a:xfrm>
          <a:custGeom>
            <a:avLst/>
            <a:gdLst>
              <a:gd name="T0" fmla="*/ 708 w 708"/>
              <a:gd name="T1" fmla="*/ 2371 h 2371"/>
              <a:gd name="T2" fmla="*/ 0 w 708"/>
              <a:gd name="T3" fmla="*/ 0 h 23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08" h="2371">
                <a:moveTo>
                  <a:pt x="708" y="2371"/>
                </a:moveTo>
                <a:cubicBezTo>
                  <a:pt x="605" y="1324"/>
                  <a:pt x="93" y="148"/>
                  <a:pt x="0" y="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89" name="Freeform 1857"/>
          <p:cNvSpPr>
            <a:spLocks/>
          </p:cNvSpPr>
          <p:nvPr/>
        </p:nvSpPr>
        <p:spPr bwMode="auto">
          <a:xfrm>
            <a:off x="7159625" y="3951288"/>
            <a:ext cx="1163638" cy="1027112"/>
          </a:xfrm>
          <a:custGeom>
            <a:avLst/>
            <a:gdLst>
              <a:gd name="T0" fmla="*/ 2170 w 2170"/>
              <a:gd name="T1" fmla="*/ 2371 h 2371"/>
              <a:gd name="T2" fmla="*/ 0 w 2170"/>
              <a:gd name="T3" fmla="*/ 0 h 23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70" h="2371">
                <a:moveTo>
                  <a:pt x="2170" y="2371"/>
                </a:moveTo>
                <a:cubicBezTo>
                  <a:pt x="1502" y="835"/>
                  <a:pt x="1088" y="550"/>
                  <a:pt x="0" y="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90" name="Freeform 1858"/>
          <p:cNvSpPr>
            <a:spLocks/>
          </p:cNvSpPr>
          <p:nvPr/>
        </p:nvSpPr>
        <p:spPr bwMode="auto">
          <a:xfrm>
            <a:off x="7539038" y="4168775"/>
            <a:ext cx="784225" cy="808038"/>
          </a:xfrm>
          <a:custGeom>
            <a:avLst/>
            <a:gdLst>
              <a:gd name="T0" fmla="*/ 0 w 1462"/>
              <a:gd name="T1" fmla="*/ 1868 h 1868"/>
              <a:gd name="T2" fmla="*/ 1462 w 1462"/>
              <a:gd name="T3" fmla="*/ 1868 h 18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62" h="1868">
                <a:moveTo>
                  <a:pt x="0" y="1868"/>
                </a:moveTo>
                <a:cubicBezTo>
                  <a:pt x="785" y="0"/>
                  <a:pt x="944" y="924"/>
                  <a:pt x="1462" y="1868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91" name="Freeform 1859"/>
          <p:cNvSpPr>
            <a:spLocks/>
          </p:cNvSpPr>
          <p:nvPr/>
        </p:nvSpPr>
        <p:spPr bwMode="auto">
          <a:xfrm>
            <a:off x="8323263" y="4978400"/>
            <a:ext cx="184150" cy="446088"/>
          </a:xfrm>
          <a:custGeom>
            <a:avLst/>
            <a:gdLst>
              <a:gd name="T0" fmla="*/ 343 w 343"/>
              <a:gd name="T1" fmla="*/ 1034 h 1034"/>
              <a:gd name="T2" fmla="*/ 0 w 343"/>
              <a:gd name="T3" fmla="*/ 0 h 103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43" h="1034">
                <a:moveTo>
                  <a:pt x="343" y="1034"/>
                </a:moveTo>
                <a:cubicBezTo>
                  <a:pt x="200" y="567"/>
                  <a:pt x="74" y="177"/>
                  <a:pt x="0" y="0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92" name="Freeform 1860"/>
          <p:cNvSpPr>
            <a:spLocks/>
          </p:cNvSpPr>
          <p:nvPr/>
        </p:nvSpPr>
        <p:spPr bwMode="auto">
          <a:xfrm>
            <a:off x="8507413" y="5305425"/>
            <a:ext cx="168275" cy="117475"/>
          </a:xfrm>
          <a:custGeom>
            <a:avLst/>
            <a:gdLst>
              <a:gd name="T0" fmla="*/ 0 w 316"/>
              <a:gd name="T1" fmla="*/ 270 h 270"/>
              <a:gd name="T2" fmla="*/ 316 w 316"/>
              <a:gd name="T3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6" h="270">
                <a:moveTo>
                  <a:pt x="0" y="270"/>
                </a:moveTo>
                <a:cubicBezTo>
                  <a:pt x="85" y="162"/>
                  <a:pt x="184" y="72"/>
                  <a:pt x="316" y="0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93" name="Freeform 1861"/>
          <p:cNvSpPr>
            <a:spLocks/>
          </p:cNvSpPr>
          <p:nvPr/>
        </p:nvSpPr>
        <p:spPr bwMode="auto">
          <a:xfrm>
            <a:off x="8648700" y="5305425"/>
            <a:ext cx="25400" cy="117475"/>
          </a:xfrm>
          <a:custGeom>
            <a:avLst/>
            <a:gdLst>
              <a:gd name="T0" fmla="*/ 47 w 47"/>
              <a:gd name="T1" fmla="*/ 0 h 269"/>
              <a:gd name="T2" fmla="*/ 0 w 47"/>
              <a:gd name="T3" fmla="*/ 269 h 26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7" h="269">
                <a:moveTo>
                  <a:pt x="47" y="0"/>
                </a:moveTo>
                <a:cubicBezTo>
                  <a:pt x="47" y="0"/>
                  <a:pt x="20" y="183"/>
                  <a:pt x="0" y="269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494" name="Oval 1862"/>
          <p:cNvSpPr>
            <a:spLocks noChangeAspect="1" noChangeArrowheads="1"/>
          </p:cNvSpPr>
          <p:nvPr/>
        </p:nvSpPr>
        <p:spPr bwMode="auto">
          <a:xfrm flipH="1">
            <a:off x="8662988" y="5295900"/>
            <a:ext cx="30162" cy="23813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7495" name="Rectangle 1863"/>
          <p:cNvSpPr>
            <a:spLocks noChangeAspect="1" noChangeArrowheads="1"/>
          </p:cNvSpPr>
          <p:nvPr/>
        </p:nvSpPr>
        <p:spPr bwMode="auto">
          <a:xfrm flipH="1">
            <a:off x="6765925" y="4370388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2300</a:t>
            </a:r>
            <a:endParaRPr lang="ru-RU" sz="1000"/>
          </a:p>
        </p:txBody>
      </p:sp>
      <p:grpSp>
        <p:nvGrpSpPr>
          <p:cNvPr id="327496" name="Group 1864"/>
          <p:cNvGrpSpPr>
            <a:grpSpLocks/>
          </p:cNvGrpSpPr>
          <p:nvPr/>
        </p:nvGrpSpPr>
        <p:grpSpPr bwMode="auto">
          <a:xfrm>
            <a:off x="7156450" y="3836988"/>
            <a:ext cx="38100" cy="1955800"/>
            <a:chOff x="6374" y="381"/>
            <a:chExt cx="24" cy="1232"/>
          </a:xfrm>
        </p:grpSpPr>
        <p:sp>
          <p:nvSpPr>
            <p:cNvPr id="327497" name="Line 1865"/>
            <p:cNvSpPr>
              <a:spLocks noChangeAspect="1" noChangeShapeType="1"/>
            </p:cNvSpPr>
            <p:nvPr/>
          </p:nvSpPr>
          <p:spPr bwMode="auto">
            <a:xfrm flipH="1">
              <a:off x="6375" y="153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98" name="Line 1866"/>
            <p:cNvSpPr>
              <a:spLocks noChangeAspect="1" noChangeShapeType="1"/>
            </p:cNvSpPr>
            <p:nvPr/>
          </p:nvSpPr>
          <p:spPr bwMode="auto">
            <a:xfrm flipH="1">
              <a:off x="6375" y="1459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499" name="Line 1867"/>
            <p:cNvSpPr>
              <a:spLocks noChangeAspect="1" noChangeShapeType="1"/>
            </p:cNvSpPr>
            <p:nvPr/>
          </p:nvSpPr>
          <p:spPr bwMode="auto">
            <a:xfrm flipH="1">
              <a:off x="6375" y="138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0" name="Line 1868"/>
            <p:cNvSpPr>
              <a:spLocks noChangeAspect="1" noChangeShapeType="1"/>
            </p:cNvSpPr>
            <p:nvPr/>
          </p:nvSpPr>
          <p:spPr bwMode="auto">
            <a:xfrm flipH="1">
              <a:off x="6375" y="130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1" name="Line 1869"/>
            <p:cNvSpPr>
              <a:spLocks noChangeAspect="1" noChangeShapeType="1"/>
            </p:cNvSpPr>
            <p:nvPr/>
          </p:nvSpPr>
          <p:spPr bwMode="auto">
            <a:xfrm flipH="1">
              <a:off x="6375" y="122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2" name="Line 1870"/>
            <p:cNvSpPr>
              <a:spLocks noChangeAspect="1" noChangeShapeType="1"/>
            </p:cNvSpPr>
            <p:nvPr/>
          </p:nvSpPr>
          <p:spPr bwMode="auto">
            <a:xfrm flipH="1">
              <a:off x="6375" y="115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3" name="Line 1871"/>
            <p:cNvSpPr>
              <a:spLocks noChangeAspect="1" noChangeShapeType="1"/>
            </p:cNvSpPr>
            <p:nvPr/>
          </p:nvSpPr>
          <p:spPr bwMode="auto">
            <a:xfrm flipH="1">
              <a:off x="6375" y="1073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4" name="Line 1872"/>
            <p:cNvSpPr>
              <a:spLocks noChangeAspect="1" noChangeShapeType="1"/>
            </p:cNvSpPr>
            <p:nvPr/>
          </p:nvSpPr>
          <p:spPr bwMode="auto">
            <a:xfrm flipH="1">
              <a:off x="6375" y="996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5" name="Line 1873"/>
            <p:cNvSpPr>
              <a:spLocks noChangeAspect="1" noChangeShapeType="1"/>
            </p:cNvSpPr>
            <p:nvPr/>
          </p:nvSpPr>
          <p:spPr bwMode="auto">
            <a:xfrm flipH="1">
              <a:off x="6374" y="381"/>
              <a:ext cx="0" cy="12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6" name="Line 1874"/>
            <p:cNvSpPr>
              <a:spLocks noChangeAspect="1" noChangeShapeType="1"/>
            </p:cNvSpPr>
            <p:nvPr/>
          </p:nvSpPr>
          <p:spPr bwMode="auto">
            <a:xfrm>
              <a:off x="6374" y="918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7" name="Line 1875"/>
            <p:cNvSpPr>
              <a:spLocks noChangeAspect="1" noChangeShapeType="1"/>
            </p:cNvSpPr>
            <p:nvPr/>
          </p:nvSpPr>
          <p:spPr bwMode="auto">
            <a:xfrm>
              <a:off x="6374" y="841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8" name="Line 1876"/>
            <p:cNvSpPr>
              <a:spLocks noChangeAspect="1" noChangeShapeType="1"/>
            </p:cNvSpPr>
            <p:nvPr/>
          </p:nvSpPr>
          <p:spPr bwMode="auto">
            <a:xfrm flipH="1">
              <a:off x="6375" y="76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09" name="Line 1877"/>
            <p:cNvSpPr>
              <a:spLocks noChangeAspect="1" noChangeShapeType="1"/>
            </p:cNvSpPr>
            <p:nvPr/>
          </p:nvSpPr>
          <p:spPr bwMode="auto">
            <a:xfrm flipH="1">
              <a:off x="6375" y="68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10" name="Line 1878"/>
            <p:cNvSpPr>
              <a:spLocks noChangeAspect="1" noChangeShapeType="1"/>
            </p:cNvSpPr>
            <p:nvPr/>
          </p:nvSpPr>
          <p:spPr bwMode="auto">
            <a:xfrm flipH="1">
              <a:off x="6375" y="610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11" name="Line 1879"/>
            <p:cNvSpPr>
              <a:spLocks noChangeAspect="1" noChangeShapeType="1"/>
            </p:cNvSpPr>
            <p:nvPr/>
          </p:nvSpPr>
          <p:spPr bwMode="auto">
            <a:xfrm flipH="1">
              <a:off x="6375" y="534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12" name="Line 1880"/>
            <p:cNvSpPr>
              <a:spLocks noChangeAspect="1" noChangeShapeType="1"/>
            </p:cNvSpPr>
            <p:nvPr/>
          </p:nvSpPr>
          <p:spPr bwMode="auto">
            <a:xfrm flipH="1">
              <a:off x="6375" y="457"/>
              <a:ext cx="2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27513" name="Oval 1881"/>
          <p:cNvSpPr>
            <a:spLocks noChangeAspect="1" noChangeArrowheads="1"/>
          </p:cNvSpPr>
          <p:nvPr/>
        </p:nvSpPr>
        <p:spPr bwMode="auto">
          <a:xfrm flipH="1">
            <a:off x="7142163" y="3938588"/>
            <a:ext cx="28575" cy="25400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27516" name="Text Box 1884"/>
          <p:cNvSpPr txBox="1">
            <a:spLocks noChangeArrowheads="1"/>
          </p:cNvSpPr>
          <p:nvPr/>
        </p:nvSpPr>
        <p:spPr bwMode="auto">
          <a:xfrm>
            <a:off x="7902575" y="5432425"/>
            <a:ext cx="790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~FeO</a:t>
            </a:r>
            <a:r>
              <a:rPr lang="en-US" sz="1400" baseline="-25000">
                <a:solidFill>
                  <a:srgbClr val="006600"/>
                </a:solidFill>
                <a:latin typeface="Arial" pitchFamily="34" charset="0"/>
              </a:rPr>
              <a:t>1.3</a:t>
            </a:r>
            <a:endParaRPr lang="ru-RU" sz="1400" baseline="-25000">
              <a:solidFill>
                <a:srgbClr val="006600"/>
              </a:solidFill>
              <a:latin typeface="Arial" pitchFamily="34" charset="0"/>
            </a:endParaRPr>
          </a:p>
        </p:txBody>
      </p:sp>
      <p:sp>
        <p:nvSpPr>
          <p:cNvPr id="327517" name="Rectangle 1885"/>
          <p:cNvSpPr>
            <a:spLocks noChangeAspect="1" noChangeArrowheads="1"/>
          </p:cNvSpPr>
          <p:nvPr/>
        </p:nvSpPr>
        <p:spPr bwMode="auto">
          <a:xfrm flipH="1">
            <a:off x="6765925" y="3887788"/>
            <a:ext cx="377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000">
                <a:solidFill>
                  <a:srgbClr val="000000"/>
                </a:solidFill>
              </a:rPr>
              <a:t>2700</a:t>
            </a:r>
            <a:endParaRPr lang="ru-RU" sz="1000"/>
          </a:p>
        </p:txBody>
      </p:sp>
      <p:sp>
        <p:nvSpPr>
          <p:cNvPr id="327518" name="Rectangle 1886"/>
          <p:cNvSpPr>
            <a:spLocks noChangeAspect="1" noChangeArrowheads="1"/>
          </p:cNvSpPr>
          <p:nvPr/>
        </p:nvSpPr>
        <p:spPr bwMode="auto">
          <a:xfrm flipH="1">
            <a:off x="8428038" y="5803900"/>
            <a:ext cx="6111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~FeO</a:t>
            </a:r>
            <a:r>
              <a:rPr lang="en-US" sz="1000" baseline="-25000">
                <a:solidFill>
                  <a:srgbClr val="000000"/>
                </a:solidFill>
              </a:rPr>
              <a:t>1.33</a:t>
            </a:r>
            <a:endParaRPr lang="ru-RU" sz="1000" baseline="-25000"/>
          </a:p>
        </p:txBody>
      </p:sp>
      <p:sp>
        <p:nvSpPr>
          <p:cNvPr id="327522" name="Rectangle 1890"/>
          <p:cNvSpPr>
            <a:spLocks noChangeAspect="1" noChangeArrowheads="1"/>
          </p:cNvSpPr>
          <p:nvPr/>
        </p:nvSpPr>
        <p:spPr bwMode="auto">
          <a:xfrm flipH="1">
            <a:off x="6888163" y="5802313"/>
            <a:ext cx="4413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ZrO</a:t>
            </a:r>
            <a:r>
              <a:rPr lang="en-US" sz="1000" baseline="-25000">
                <a:solidFill>
                  <a:srgbClr val="000000"/>
                </a:solidFill>
              </a:rPr>
              <a:t>2</a:t>
            </a:r>
            <a:endParaRPr lang="ru-RU" sz="1000"/>
          </a:p>
        </p:txBody>
      </p:sp>
      <p:grpSp>
        <p:nvGrpSpPr>
          <p:cNvPr id="327523" name="Group 1891"/>
          <p:cNvGrpSpPr>
            <a:grpSpLocks/>
          </p:cNvGrpSpPr>
          <p:nvPr/>
        </p:nvGrpSpPr>
        <p:grpSpPr bwMode="auto">
          <a:xfrm>
            <a:off x="3706813" y="3478213"/>
            <a:ext cx="2266950" cy="2609850"/>
            <a:chOff x="3089" y="360"/>
            <a:chExt cx="1428" cy="1644"/>
          </a:xfrm>
        </p:grpSpPr>
        <p:grpSp>
          <p:nvGrpSpPr>
            <p:cNvPr id="327524" name="Group 1892"/>
            <p:cNvGrpSpPr>
              <a:grpSpLocks/>
            </p:cNvGrpSpPr>
            <p:nvPr/>
          </p:nvGrpSpPr>
          <p:grpSpPr bwMode="auto">
            <a:xfrm flipH="1">
              <a:off x="4315" y="490"/>
              <a:ext cx="24" cy="1307"/>
              <a:chOff x="7350" y="1066"/>
              <a:chExt cx="24" cy="1307"/>
            </a:xfrm>
          </p:grpSpPr>
          <p:sp>
            <p:nvSpPr>
              <p:cNvPr id="327525" name="Line 1893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26" name="Line 1894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0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27" name="Line 1895"/>
              <p:cNvSpPr>
                <a:spLocks noChangeAspect="1" noChangeShapeType="1"/>
              </p:cNvSpPr>
              <p:nvPr/>
            </p:nvSpPr>
            <p:spPr bwMode="auto">
              <a:xfrm flipH="1">
                <a:off x="7351" y="212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28" name="Line 1896"/>
              <p:cNvSpPr>
                <a:spLocks noChangeAspect="1" noChangeShapeType="1"/>
              </p:cNvSpPr>
              <p:nvPr/>
            </p:nvSpPr>
            <p:spPr bwMode="auto">
              <a:xfrm flipH="1">
                <a:off x="7351" y="204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29" name="Line 1897"/>
              <p:cNvSpPr>
                <a:spLocks noChangeAspect="1" noChangeShapeType="1"/>
              </p:cNvSpPr>
              <p:nvPr/>
            </p:nvSpPr>
            <p:spPr bwMode="auto">
              <a:xfrm flipH="1">
                <a:off x="7351" y="196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0" name="Line 1898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82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1" name="Line 1899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0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2" name="Line 1900"/>
              <p:cNvSpPr>
                <a:spLocks noChangeAspect="1" noChangeShapeType="1"/>
              </p:cNvSpPr>
              <p:nvPr/>
            </p:nvSpPr>
            <p:spPr bwMode="auto">
              <a:xfrm flipH="1">
                <a:off x="7351" y="171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3" name="Line 1901"/>
              <p:cNvSpPr>
                <a:spLocks noChangeAspect="1" noChangeShapeType="1"/>
              </p:cNvSpPr>
              <p:nvPr/>
            </p:nvSpPr>
            <p:spPr bwMode="auto">
              <a:xfrm flipH="1">
                <a:off x="7350" y="1066"/>
                <a:ext cx="0" cy="13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4" name="Line 1902"/>
              <p:cNvSpPr>
                <a:spLocks noChangeAspect="1" noChangeShapeType="1"/>
              </p:cNvSpPr>
              <p:nvPr/>
            </p:nvSpPr>
            <p:spPr bwMode="auto">
              <a:xfrm>
                <a:off x="7350" y="163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5" name="Line 1903"/>
              <p:cNvSpPr>
                <a:spLocks noChangeAspect="1" noChangeShapeType="1"/>
              </p:cNvSpPr>
              <p:nvPr/>
            </p:nvSpPr>
            <p:spPr bwMode="auto">
              <a:xfrm>
                <a:off x="7350" y="155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6" name="Line 1904"/>
              <p:cNvSpPr>
                <a:spLocks noChangeAspect="1" noChangeShapeType="1"/>
              </p:cNvSpPr>
              <p:nvPr/>
            </p:nvSpPr>
            <p:spPr bwMode="auto">
              <a:xfrm flipH="1">
                <a:off x="7351" y="1473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7" name="Line 1905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8" name="Line 1906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1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39" name="Line 1907"/>
              <p:cNvSpPr>
                <a:spLocks noChangeAspect="1" noChangeShapeType="1"/>
              </p:cNvSpPr>
              <p:nvPr/>
            </p:nvSpPr>
            <p:spPr bwMode="auto">
              <a:xfrm flipH="1">
                <a:off x="7351" y="122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40" name="Line 1908"/>
              <p:cNvSpPr>
                <a:spLocks noChangeAspect="1" noChangeShapeType="1"/>
              </p:cNvSpPr>
              <p:nvPr/>
            </p:nvSpPr>
            <p:spPr bwMode="auto">
              <a:xfrm flipH="1">
                <a:off x="7351" y="114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27541" name="Text Box 1909"/>
            <p:cNvSpPr txBox="1">
              <a:spLocks noChangeArrowheads="1"/>
            </p:cNvSpPr>
            <p:nvPr/>
          </p:nvSpPr>
          <p:spPr bwMode="auto">
            <a:xfrm>
              <a:off x="3647" y="466"/>
              <a:ext cx="707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Jones T.S. 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Kimura Sh.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Muan A.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(1967)</a:t>
              </a:r>
              <a:endParaRPr lang="ru-RU" sz="14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327542" name="Rectangle 1910"/>
            <p:cNvSpPr>
              <a:spLocks noChangeAspect="1" noChangeArrowheads="1"/>
            </p:cNvSpPr>
            <p:nvPr/>
          </p:nvSpPr>
          <p:spPr bwMode="auto">
            <a:xfrm flipH="1">
              <a:off x="4199" y="1802"/>
              <a:ext cx="3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~FeO</a:t>
              </a:r>
              <a:r>
                <a:rPr lang="en-US" sz="1000" baseline="-25000">
                  <a:solidFill>
                    <a:srgbClr val="000000"/>
                  </a:solidFill>
                </a:rPr>
                <a:t>1.5</a:t>
              </a:r>
              <a:endParaRPr lang="ru-RU" sz="1000"/>
            </a:p>
          </p:txBody>
        </p:sp>
        <p:sp>
          <p:nvSpPr>
            <p:cNvPr id="327543" name="Rectangle 1911"/>
            <p:cNvSpPr>
              <a:spLocks noChangeAspect="1" noChangeArrowheads="1"/>
            </p:cNvSpPr>
            <p:nvPr/>
          </p:nvSpPr>
          <p:spPr bwMode="auto">
            <a:xfrm>
              <a:off x="3498" y="1896"/>
              <a:ext cx="70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r>
                <a:rPr lang="en-US" sz="1000" baseline="-25000">
                  <a:solidFill>
                    <a:srgbClr val="000000"/>
                  </a:solidFill>
                </a:rPr>
                <a:t>1.5</a:t>
              </a:r>
              <a:r>
                <a:rPr lang="ru-RU" sz="1000">
                  <a:solidFill>
                    <a:srgbClr val="000000"/>
                  </a:solidFill>
                </a:rPr>
                <a:t>, </a:t>
              </a:r>
              <a:r>
                <a:rPr lang="en-US" sz="1000">
                  <a:solidFill>
                    <a:srgbClr val="000000"/>
                  </a:solidFill>
                </a:rPr>
                <a:t>mol</a:t>
              </a:r>
              <a:r>
                <a:rPr lang="ru-RU" sz="1000">
                  <a:solidFill>
                    <a:srgbClr val="000000"/>
                  </a:solidFill>
                </a:rPr>
                <a:t>. %</a:t>
              </a:r>
              <a:endParaRPr lang="ru-RU" sz="1000"/>
            </a:p>
          </p:txBody>
        </p:sp>
        <p:sp>
          <p:nvSpPr>
            <p:cNvPr id="327544" name="Line 1912"/>
            <p:cNvSpPr>
              <a:spLocks noChangeAspect="1" noChangeShapeType="1"/>
            </p:cNvSpPr>
            <p:nvPr/>
          </p:nvSpPr>
          <p:spPr bwMode="auto">
            <a:xfrm>
              <a:off x="4327" y="1633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45" name="Line 1913"/>
            <p:cNvSpPr>
              <a:spLocks noChangeAspect="1" noChangeShapeType="1"/>
            </p:cNvSpPr>
            <p:nvPr/>
          </p:nvSpPr>
          <p:spPr bwMode="auto">
            <a:xfrm>
              <a:off x="4327" y="1469"/>
              <a:ext cx="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46" name="Line 1914"/>
            <p:cNvSpPr>
              <a:spLocks noChangeAspect="1" noChangeShapeType="1"/>
            </p:cNvSpPr>
            <p:nvPr/>
          </p:nvSpPr>
          <p:spPr bwMode="auto">
            <a:xfrm flipH="1">
              <a:off x="3345" y="1797"/>
              <a:ext cx="98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47" name="Line 1915"/>
            <p:cNvSpPr>
              <a:spLocks noChangeShapeType="1"/>
            </p:cNvSpPr>
            <p:nvPr/>
          </p:nvSpPr>
          <p:spPr bwMode="auto">
            <a:xfrm flipH="1" flipV="1">
              <a:off x="4234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48" name="Line 1916"/>
            <p:cNvSpPr>
              <a:spLocks noChangeShapeType="1"/>
            </p:cNvSpPr>
            <p:nvPr/>
          </p:nvSpPr>
          <p:spPr bwMode="auto">
            <a:xfrm flipH="1" flipV="1">
              <a:off x="4136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49" name="Line 1917"/>
            <p:cNvSpPr>
              <a:spLocks noChangeShapeType="1"/>
            </p:cNvSpPr>
            <p:nvPr/>
          </p:nvSpPr>
          <p:spPr bwMode="auto">
            <a:xfrm flipH="1" flipV="1">
              <a:off x="4036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50" name="Line 1918"/>
            <p:cNvSpPr>
              <a:spLocks noChangeShapeType="1"/>
            </p:cNvSpPr>
            <p:nvPr/>
          </p:nvSpPr>
          <p:spPr bwMode="auto">
            <a:xfrm flipH="1" flipV="1">
              <a:off x="3938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51" name="Line 1919"/>
            <p:cNvSpPr>
              <a:spLocks noChangeShapeType="1"/>
            </p:cNvSpPr>
            <p:nvPr/>
          </p:nvSpPr>
          <p:spPr bwMode="auto">
            <a:xfrm flipH="1" flipV="1">
              <a:off x="3838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52" name="Line 1920"/>
            <p:cNvSpPr>
              <a:spLocks noChangeShapeType="1"/>
            </p:cNvSpPr>
            <p:nvPr/>
          </p:nvSpPr>
          <p:spPr bwMode="auto">
            <a:xfrm flipH="1" flipV="1">
              <a:off x="3740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53" name="Line 1921"/>
            <p:cNvSpPr>
              <a:spLocks noChangeShapeType="1"/>
            </p:cNvSpPr>
            <p:nvPr/>
          </p:nvSpPr>
          <p:spPr bwMode="auto">
            <a:xfrm flipH="1" flipV="1">
              <a:off x="3640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54" name="Line 1922"/>
            <p:cNvSpPr>
              <a:spLocks noChangeShapeType="1"/>
            </p:cNvSpPr>
            <p:nvPr/>
          </p:nvSpPr>
          <p:spPr bwMode="auto">
            <a:xfrm flipH="1" flipV="1">
              <a:off x="3542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55" name="Line 1923"/>
            <p:cNvSpPr>
              <a:spLocks noChangeShapeType="1"/>
            </p:cNvSpPr>
            <p:nvPr/>
          </p:nvSpPr>
          <p:spPr bwMode="auto">
            <a:xfrm flipH="1" flipV="1">
              <a:off x="3443" y="1774"/>
              <a:ext cx="0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56" name="Rectangle 1924"/>
            <p:cNvSpPr>
              <a:spLocks noChangeAspect="1" noChangeArrowheads="1"/>
            </p:cNvSpPr>
            <p:nvPr/>
          </p:nvSpPr>
          <p:spPr bwMode="auto">
            <a:xfrm flipH="1">
              <a:off x="3089" y="1667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1300</a:t>
              </a:r>
              <a:endParaRPr lang="ru-RU" sz="1000"/>
            </a:p>
          </p:txBody>
        </p:sp>
        <p:sp>
          <p:nvSpPr>
            <p:cNvPr id="327557" name="Rectangle 1925"/>
            <p:cNvSpPr>
              <a:spLocks noChangeAspect="1" noChangeArrowheads="1"/>
            </p:cNvSpPr>
            <p:nvPr/>
          </p:nvSpPr>
          <p:spPr bwMode="auto">
            <a:xfrm flipH="1">
              <a:off x="3089" y="1504"/>
              <a:ext cx="24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1500</a:t>
              </a:r>
              <a:endParaRPr lang="ru-RU" sz="1000"/>
            </a:p>
          </p:txBody>
        </p:sp>
        <p:sp>
          <p:nvSpPr>
            <p:cNvPr id="327558" name="Rectangle 1926"/>
            <p:cNvSpPr>
              <a:spLocks noChangeAspect="1" noChangeArrowheads="1"/>
            </p:cNvSpPr>
            <p:nvPr/>
          </p:nvSpPr>
          <p:spPr bwMode="auto">
            <a:xfrm flipH="1">
              <a:off x="3089" y="1341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1700</a:t>
              </a:r>
              <a:endParaRPr lang="ru-RU" sz="1000"/>
            </a:p>
          </p:txBody>
        </p:sp>
        <p:sp>
          <p:nvSpPr>
            <p:cNvPr id="327559" name="Rectangle 1927"/>
            <p:cNvSpPr>
              <a:spLocks noChangeAspect="1" noChangeArrowheads="1"/>
            </p:cNvSpPr>
            <p:nvPr/>
          </p:nvSpPr>
          <p:spPr bwMode="auto">
            <a:xfrm flipH="1">
              <a:off x="3089" y="1177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1900</a:t>
              </a:r>
              <a:endParaRPr lang="ru-RU" sz="1000"/>
            </a:p>
          </p:txBody>
        </p:sp>
        <p:sp>
          <p:nvSpPr>
            <p:cNvPr id="327560" name="Rectangle 1928"/>
            <p:cNvSpPr>
              <a:spLocks noChangeAspect="1" noChangeArrowheads="1"/>
            </p:cNvSpPr>
            <p:nvPr/>
          </p:nvSpPr>
          <p:spPr bwMode="auto">
            <a:xfrm flipH="1">
              <a:off x="4055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80</a:t>
              </a:r>
              <a:endParaRPr lang="ru-RU" sz="1000"/>
            </a:p>
          </p:txBody>
        </p:sp>
        <p:sp>
          <p:nvSpPr>
            <p:cNvPr id="327561" name="Rectangle 1929"/>
            <p:cNvSpPr>
              <a:spLocks noChangeAspect="1" noChangeArrowheads="1"/>
            </p:cNvSpPr>
            <p:nvPr/>
          </p:nvSpPr>
          <p:spPr bwMode="auto">
            <a:xfrm flipH="1">
              <a:off x="3857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60</a:t>
              </a:r>
              <a:endParaRPr lang="ru-RU" sz="1000"/>
            </a:p>
          </p:txBody>
        </p:sp>
        <p:sp>
          <p:nvSpPr>
            <p:cNvPr id="327562" name="Rectangle 1930"/>
            <p:cNvSpPr>
              <a:spLocks noChangeAspect="1" noChangeArrowheads="1"/>
            </p:cNvSpPr>
            <p:nvPr/>
          </p:nvSpPr>
          <p:spPr bwMode="auto">
            <a:xfrm flipH="1">
              <a:off x="3659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40</a:t>
              </a:r>
              <a:endParaRPr lang="ru-RU" sz="1000"/>
            </a:p>
          </p:txBody>
        </p:sp>
        <p:sp>
          <p:nvSpPr>
            <p:cNvPr id="327563" name="Rectangle 1931"/>
            <p:cNvSpPr>
              <a:spLocks noChangeAspect="1" noChangeArrowheads="1"/>
            </p:cNvSpPr>
            <p:nvPr/>
          </p:nvSpPr>
          <p:spPr bwMode="auto">
            <a:xfrm flipH="1">
              <a:off x="3461" y="1807"/>
              <a:ext cx="15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20</a:t>
              </a:r>
              <a:endParaRPr lang="ru-RU" sz="1000"/>
            </a:p>
          </p:txBody>
        </p:sp>
        <p:sp>
          <p:nvSpPr>
            <p:cNvPr id="327564" name="Rectangle 1932"/>
            <p:cNvSpPr>
              <a:spLocks noChangeAspect="1" noChangeArrowheads="1"/>
            </p:cNvSpPr>
            <p:nvPr/>
          </p:nvSpPr>
          <p:spPr bwMode="auto">
            <a:xfrm flipH="1">
              <a:off x="3185" y="360"/>
              <a:ext cx="305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400">
                  <a:solidFill>
                    <a:srgbClr val="000000"/>
                  </a:solidFill>
                </a:rPr>
                <a:t>Т</a:t>
              </a:r>
              <a:r>
                <a:rPr lang="en-US" sz="1400">
                  <a:solidFill>
                    <a:srgbClr val="000000"/>
                  </a:solidFill>
                </a:rPr>
                <a:t>, </a:t>
              </a:r>
              <a:r>
                <a:rPr lang="en-US" sz="1400">
                  <a:solidFill>
                    <a:srgbClr val="000000"/>
                  </a:solidFill>
                  <a:sym typeface="Symbol" pitchFamily="18" charset="2"/>
                </a:rPr>
                <a:t></a:t>
              </a:r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ru-RU"/>
            </a:p>
          </p:txBody>
        </p:sp>
        <p:sp>
          <p:nvSpPr>
            <p:cNvPr id="327565" name="Rectangle 1933"/>
            <p:cNvSpPr>
              <a:spLocks noChangeAspect="1" noChangeArrowheads="1"/>
            </p:cNvSpPr>
            <p:nvPr/>
          </p:nvSpPr>
          <p:spPr bwMode="auto">
            <a:xfrm flipH="1">
              <a:off x="3089" y="1010"/>
              <a:ext cx="24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2100</a:t>
              </a:r>
              <a:endParaRPr lang="ru-RU" sz="1000"/>
            </a:p>
          </p:txBody>
        </p:sp>
        <p:sp>
          <p:nvSpPr>
            <p:cNvPr id="327566" name="Rectangle 1934"/>
            <p:cNvSpPr>
              <a:spLocks noChangeAspect="1" noChangeArrowheads="1"/>
            </p:cNvSpPr>
            <p:nvPr/>
          </p:nvSpPr>
          <p:spPr bwMode="auto">
            <a:xfrm flipH="1">
              <a:off x="3089" y="848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2300</a:t>
              </a:r>
              <a:endParaRPr lang="ru-RU" sz="1000"/>
            </a:p>
          </p:txBody>
        </p:sp>
        <p:sp>
          <p:nvSpPr>
            <p:cNvPr id="327567" name="Rectangle 1935"/>
            <p:cNvSpPr>
              <a:spLocks noChangeAspect="1" noChangeArrowheads="1"/>
            </p:cNvSpPr>
            <p:nvPr/>
          </p:nvSpPr>
          <p:spPr bwMode="auto">
            <a:xfrm flipH="1">
              <a:off x="3089" y="686"/>
              <a:ext cx="24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2500</a:t>
              </a:r>
              <a:endParaRPr lang="ru-RU" sz="1000"/>
            </a:p>
          </p:txBody>
        </p:sp>
        <p:grpSp>
          <p:nvGrpSpPr>
            <p:cNvPr id="327568" name="Group 1936"/>
            <p:cNvGrpSpPr>
              <a:grpSpLocks/>
            </p:cNvGrpSpPr>
            <p:nvPr/>
          </p:nvGrpSpPr>
          <p:grpSpPr bwMode="auto">
            <a:xfrm>
              <a:off x="3343" y="490"/>
              <a:ext cx="24" cy="1307"/>
              <a:chOff x="7350" y="1066"/>
              <a:chExt cx="24" cy="1307"/>
            </a:xfrm>
          </p:grpSpPr>
          <p:sp>
            <p:nvSpPr>
              <p:cNvPr id="327569" name="Line 1937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0" name="Line 1938"/>
              <p:cNvSpPr>
                <a:spLocks noChangeAspect="1" noChangeShapeType="1"/>
              </p:cNvSpPr>
              <p:nvPr/>
            </p:nvSpPr>
            <p:spPr bwMode="auto">
              <a:xfrm flipH="1">
                <a:off x="7351" y="220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1" name="Line 1939"/>
              <p:cNvSpPr>
                <a:spLocks noChangeAspect="1" noChangeShapeType="1"/>
              </p:cNvSpPr>
              <p:nvPr/>
            </p:nvSpPr>
            <p:spPr bwMode="auto">
              <a:xfrm flipH="1">
                <a:off x="7351" y="212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2" name="Line 1940"/>
              <p:cNvSpPr>
                <a:spLocks noChangeAspect="1" noChangeShapeType="1"/>
              </p:cNvSpPr>
              <p:nvPr/>
            </p:nvSpPr>
            <p:spPr bwMode="auto">
              <a:xfrm flipH="1">
                <a:off x="7351" y="204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3" name="Line 1941"/>
              <p:cNvSpPr>
                <a:spLocks noChangeAspect="1" noChangeShapeType="1"/>
              </p:cNvSpPr>
              <p:nvPr/>
            </p:nvSpPr>
            <p:spPr bwMode="auto">
              <a:xfrm flipH="1">
                <a:off x="7351" y="1964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4" name="Line 1942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82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5" name="Line 1943"/>
              <p:cNvSpPr>
                <a:spLocks noChangeAspect="1" noChangeShapeType="1"/>
              </p:cNvSpPr>
              <p:nvPr/>
            </p:nvSpPr>
            <p:spPr bwMode="auto">
              <a:xfrm flipH="1">
                <a:off x="7351" y="180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6" name="Line 1944"/>
              <p:cNvSpPr>
                <a:spLocks noChangeAspect="1" noChangeShapeType="1"/>
              </p:cNvSpPr>
              <p:nvPr/>
            </p:nvSpPr>
            <p:spPr bwMode="auto">
              <a:xfrm flipH="1">
                <a:off x="7351" y="171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7" name="Line 1945"/>
              <p:cNvSpPr>
                <a:spLocks noChangeAspect="1" noChangeShapeType="1"/>
              </p:cNvSpPr>
              <p:nvPr/>
            </p:nvSpPr>
            <p:spPr bwMode="auto">
              <a:xfrm flipH="1">
                <a:off x="7350" y="1066"/>
                <a:ext cx="0" cy="13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8" name="Line 1946"/>
              <p:cNvSpPr>
                <a:spLocks noChangeAspect="1" noChangeShapeType="1"/>
              </p:cNvSpPr>
              <p:nvPr/>
            </p:nvSpPr>
            <p:spPr bwMode="auto">
              <a:xfrm>
                <a:off x="7350" y="1636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79" name="Line 1947"/>
              <p:cNvSpPr>
                <a:spLocks noChangeAspect="1" noChangeShapeType="1"/>
              </p:cNvSpPr>
              <p:nvPr/>
            </p:nvSpPr>
            <p:spPr bwMode="auto">
              <a:xfrm>
                <a:off x="7350" y="1555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80" name="Line 1948"/>
              <p:cNvSpPr>
                <a:spLocks noChangeAspect="1" noChangeShapeType="1"/>
              </p:cNvSpPr>
              <p:nvPr/>
            </p:nvSpPr>
            <p:spPr bwMode="auto">
              <a:xfrm flipH="1">
                <a:off x="7351" y="1473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81" name="Line 1949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91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82" name="Line 1950"/>
              <p:cNvSpPr>
                <a:spLocks noChangeAspect="1" noChangeShapeType="1"/>
              </p:cNvSpPr>
              <p:nvPr/>
            </p:nvSpPr>
            <p:spPr bwMode="auto">
              <a:xfrm flipH="1">
                <a:off x="7351" y="1310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83" name="Line 1951"/>
              <p:cNvSpPr>
                <a:spLocks noChangeAspect="1" noChangeShapeType="1"/>
              </p:cNvSpPr>
              <p:nvPr/>
            </p:nvSpPr>
            <p:spPr bwMode="auto">
              <a:xfrm flipH="1">
                <a:off x="7351" y="1229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7584" name="Line 1952"/>
              <p:cNvSpPr>
                <a:spLocks noChangeAspect="1" noChangeShapeType="1"/>
              </p:cNvSpPr>
              <p:nvPr/>
            </p:nvSpPr>
            <p:spPr bwMode="auto">
              <a:xfrm flipH="1">
                <a:off x="7351" y="1147"/>
                <a:ext cx="2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27585" name="Rectangle 1953"/>
            <p:cNvSpPr>
              <a:spLocks noChangeAspect="1" noChangeArrowheads="1"/>
            </p:cNvSpPr>
            <p:nvPr/>
          </p:nvSpPr>
          <p:spPr bwMode="auto">
            <a:xfrm flipH="1">
              <a:off x="3089" y="522"/>
              <a:ext cx="2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>
                  <a:solidFill>
                    <a:srgbClr val="000000"/>
                  </a:solidFill>
                </a:rPr>
                <a:t>2700</a:t>
              </a:r>
              <a:endParaRPr lang="ru-RU" sz="1000"/>
            </a:p>
          </p:txBody>
        </p:sp>
        <p:sp>
          <p:nvSpPr>
            <p:cNvPr id="327586" name="Line 1954"/>
            <p:cNvSpPr>
              <a:spLocks noChangeShapeType="1"/>
            </p:cNvSpPr>
            <p:nvPr/>
          </p:nvSpPr>
          <p:spPr bwMode="auto">
            <a:xfrm>
              <a:off x="3437" y="1531"/>
              <a:ext cx="877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87" name="Line 1955"/>
            <p:cNvSpPr>
              <a:spLocks noChangeShapeType="1"/>
            </p:cNvSpPr>
            <p:nvPr/>
          </p:nvSpPr>
          <p:spPr bwMode="auto">
            <a:xfrm>
              <a:off x="3437" y="1605"/>
              <a:ext cx="886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88" name="Freeform 1956"/>
            <p:cNvSpPr>
              <a:spLocks/>
            </p:cNvSpPr>
            <p:nvPr/>
          </p:nvSpPr>
          <p:spPr bwMode="auto">
            <a:xfrm>
              <a:off x="4199" y="1471"/>
              <a:ext cx="137" cy="60"/>
            </a:xfrm>
            <a:custGeom>
              <a:avLst/>
              <a:gdLst>
                <a:gd name="T0" fmla="*/ 0 w 391"/>
                <a:gd name="T1" fmla="*/ 210 h 210"/>
                <a:gd name="T2" fmla="*/ 391 w 391"/>
                <a:gd name="T3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1" h="210">
                  <a:moveTo>
                    <a:pt x="0" y="210"/>
                  </a:moveTo>
                  <a:cubicBezTo>
                    <a:pt x="145" y="69"/>
                    <a:pt x="391" y="0"/>
                    <a:pt x="391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89" name="Line 1957"/>
            <p:cNvSpPr>
              <a:spLocks noChangeShapeType="1"/>
            </p:cNvSpPr>
            <p:nvPr/>
          </p:nvSpPr>
          <p:spPr bwMode="auto">
            <a:xfrm>
              <a:off x="3437" y="1531"/>
              <a:ext cx="0" cy="7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0" name="Rectangle 1958"/>
            <p:cNvSpPr>
              <a:spLocks noChangeArrowheads="1"/>
            </p:cNvSpPr>
            <p:nvPr/>
          </p:nvSpPr>
          <p:spPr bwMode="auto">
            <a:xfrm>
              <a:off x="3341" y="492"/>
              <a:ext cx="285" cy="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>
                  <a:solidFill>
                    <a:srgbClr val="000000"/>
                  </a:solidFill>
                </a:rPr>
                <a:t>2710</a:t>
              </a:r>
              <a:endParaRPr lang="ru-RU" sz="900"/>
            </a:p>
          </p:txBody>
        </p:sp>
        <p:sp>
          <p:nvSpPr>
            <p:cNvPr id="327591" name="Freeform 1959"/>
            <p:cNvSpPr>
              <a:spLocks/>
            </p:cNvSpPr>
            <p:nvPr/>
          </p:nvSpPr>
          <p:spPr bwMode="auto">
            <a:xfrm>
              <a:off x="3345" y="567"/>
              <a:ext cx="856" cy="964"/>
            </a:xfrm>
            <a:custGeom>
              <a:avLst/>
              <a:gdLst>
                <a:gd name="T0" fmla="*/ 2450 w 2450"/>
                <a:gd name="T1" fmla="*/ 3335 h 3335"/>
                <a:gd name="T2" fmla="*/ 0 w 2450"/>
                <a:gd name="T3" fmla="*/ 0 h 3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50" h="3335">
                  <a:moveTo>
                    <a:pt x="2450" y="3335"/>
                  </a:moveTo>
                  <a:cubicBezTo>
                    <a:pt x="2369" y="3200"/>
                    <a:pt x="1242" y="1433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2" name="Freeform 1960"/>
            <p:cNvSpPr>
              <a:spLocks/>
            </p:cNvSpPr>
            <p:nvPr/>
          </p:nvSpPr>
          <p:spPr bwMode="auto">
            <a:xfrm>
              <a:off x="3346" y="567"/>
              <a:ext cx="91" cy="964"/>
            </a:xfrm>
            <a:custGeom>
              <a:avLst/>
              <a:gdLst>
                <a:gd name="T0" fmla="*/ 260 w 260"/>
                <a:gd name="T1" fmla="*/ 3337 h 3337"/>
                <a:gd name="T2" fmla="*/ 0 w 260"/>
                <a:gd name="T3" fmla="*/ 0 h 3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0" h="3337">
                  <a:moveTo>
                    <a:pt x="260" y="3337"/>
                  </a:moveTo>
                  <a:cubicBezTo>
                    <a:pt x="113" y="3043"/>
                    <a:pt x="38" y="1573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3" name="Freeform 1961"/>
            <p:cNvSpPr>
              <a:spLocks/>
            </p:cNvSpPr>
            <p:nvPr/>
          </p:nvSpPr>
          <p:spPr bwMode="auto">
            <a:xfrm>
              <a:off x="3397" y="1605"/>
              <a:ext cx="40" cy="146"/>
            </a:xfrm>
            <a:custGeom>
              <a:avLst/>
              <a:gdLst>
                <a:gd name="T0" fmla="*/ 114 w 114"/>
                <a:gd name="T1" fmla="*/ 0 h 497"/>
                <a:gd name="T2" fmla="*/ 0 w 114"/>
                <a:gd name="T3" fmla="*/ 49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4" h="497">
                  <a:moveTo>
                    <a:pt x="114" y="0"/>
                  </a:moveTo>
                  <a:cubicBezTo>
                    <a:pt x="111" y="61"/>
                    <a:pt x="72" y="241"/>
                    <a:pt x="0" y="497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4" name="Freeform 1962"/>
            <p:cNvSpPr>
              <a:spLocks/>
            </p:cNvSpPr>
            <p:nvPr/>
          </p:nvSpPr>
          <p:spPr bwMode="auto">
            <a:xfrm>
              <a:off x="4313" y="1472"/>
              <a:ext cx="23" cy="58"/>
            </a:xfrm>
            <a:custGeom>
              <a:avLst/>
              <a:gdLst>
                <a:gd name="T0" fmla="*/ 0 w 66"/>
                <a:gd name="T1" fmla="*/ 201 h 201"/>
                <a:gd name="T2" fmla="*/ 66 w 66"/>
                <a:gd name="T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01">
                  <a:moveTo>
                    <a:pt x="0" y="201"/>
                  </a:moveTo>
                  <a:cubicBezTo>
                    <a:pt x="32" y="149"/>
                    <a:pt x="56" y="41"/>
                    <a:pt x="66" y="0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5" name="Freeform 1963"/>
            <p:cNvSpPr>
              <a:spLocks/>
            </p:cNvSpPr>
            <p:nvPr/>
          </p:nvSpPr>
          <p:spPr bwMode="auto">
            <a:xfrm>
              <a:off x="4313" y="1531"/>
              <a:ext cx="10" cy="74"/>
            </a:xfrm>
            <a:custGeom>
              <a:avLst/>
              <a:gdLst>
                <a:gd name="T0" fmla="*/ 0 w 29"/>
                <a:gd name="T1" fmla="*/ 0 h 255"/>
                <a:gd name="T2" fmla="*/ 29 w 29"/>
                <a:gd name="T3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55">
                  <a:moveTo>
                    <a:pt x="0" y="0"/>
                  </a:moveTo>
                  <a:cubicBezTo>
                    <a:pt x="24" y="123"/>
                    <a:pt x="29" y="255"/>
                    <a:pt x="29" y="255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6" name="Line 1964"/>
            <p:cNvSpPr>
              <a:spLocks noChangeShapeType="1"/>
            </p:cNvSpPr>
            <p:nvPr/>
          </p:nvSpPr>
          <p:spPr bwMode="auto">
            <a:xfrm>
              <a:off x="4323" y="1605"/>
              <a:ext cx="11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7" name="Line 1965"/>
            <p:cNvSpPr>
              <a:spLocks noChangeShapeType="1"/>
            </p:cNvSpPr>
            <p:nvPr/>
          </p:nvSpPr>
          <p:spPr bwMode="auto">
            <a:xfrm flipH="1" flipV="1">
              <a:off x="4303" y="1605"/>
              <a:ext cx="32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8" name="Freeform 1966"/>
            <p:cNvSpPr>
              <a:spLocks/>
            </p:cNvSpPr>
            <p:nvPr/>
          </p:nvSpPr>
          <p:spPr bwMode="auto">
            <a:xfrm>
              <a:off x="4303" y="1605"/>
              <a:ext cx="14" cy="174"/>
            </a:xfrm>
            <a:custGeom>
              <a:avLst/>
              <a:gdLst>
                <a:gd name="T0" fmla="*/ 0 w 40"/>
                <a:gd name="T1" fmla="*/ 0 h 603"/>
                <a:gd name="T2" fmla="*/ 40 w 40"/>
                <a:gd name="T3" fmla="*/ 60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" h="603">
                  <a:moveTo>
                    <a:pt x="0" y="0"/>
                  </a:moveTo>
                  <a:cubicBezTo>
                    <a:pt x="0" y="0"/>
                    <a:pt x="40" y="298"/>
                    <a:pt x="40" y="603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599" name="Oval 1967"/>
            <p:cNvSpPr>
              <a:spLocks noChangeAspect="1" noChangeArrowheads="1"/>
            </p:cNvSpPr>
            <p:nvPr/>
          </p:nvSpPr>
          <p:spPr bwMode="auto">
            <a:xfrm flipH="1">
              <a:off x="4325" y="1464"/>
              <a:ext cx="20" cy="17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27600" name="Oval 1968"/>
            <p:cNvSpPr>
              <a:spLocks noChangeAspect="1" noChangeArrowheads="1"/>
            </p:cNvSpPr>
            <p:nvPr/>
          </p:nvSpPr>
          <p:spPr bwMode="auto">
            <a:xfrm flipH="1">
              <a:off x="3336" y="559"/>
              <a:ext cx="20" cy="17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27601" name="Rectangle 1969"/>
            <p:cNvSpPr>
              <a:spLocks noChangeArrowheads="1"/>
            </p:cNvSpPr>
            <p:nvPr/>
          </p:nvSpPr>
          <p:spPr bwMode="auto">
            <a:xfrm>
              <a:off x="3705" y="1440"/>
              <a:ext cx="210" cy="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3333CC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3333CC"/>
                  </a:solidFill>
                </a:rPr>
                <a:t>1525</a:t>
              </a:r>
              <a:endParaRPr lang="ru-RU"/>
            </a:p>
          </p:txBody>
        </p:sp>
        <p:sp>
          <p:nvSpPr>
            <p:cNvPr id="327602" name="Rectangle 1970"/>
            <p:cNvSpPr>
              <a:spLocks noChangeArrowheads="1"/>
            </p:cNvSpPr>
            <p:nvPr/>
          </p:nvSpPr>
          <p:spPr bwMode="auto">
            <a:xfrm>
              <a:off x="3705" y="1609"/>
              <a:ext cx="210" cy="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3333CC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3333CC"/>
                  </a:solidFill>
                </a:rPr>
                <a:t>1434</a:t>
              </a:r>
              <a:endParaRPr lang="ru-RU"/>
            </a:p>
          </p:txBody>
        </p:sp>
        <p:sp>
          <p:nvSpPr>
            <p:cNvPr id="327603" name="Oval 1971"/>
            <p:cNvSpPr>
              <a:spLocks noChangeArrowheads="1"/>
            </p:cNvSpPr>
            <p:nvPr/>
          </p:nvSpPr>
          <p:spPr bwMode="auto">
            <a:xfrm>
              <a:off x="3255" y="552"/>
              <a:ext cx="285" cy="1185"/>
            </a:xfrm>
            <a:prstGeom prst="ellipse">
              <a:avLst/>
            </a:prstGeom>
            <a:gradFill rotWithShape="1">
              <a:gsLst>
                <a:gs pos="0">
                  <a:srgbClr val="990000">
                    <a:alpha val="0"/>
                  </a:srgbClr>
                </a:gs>
                <a:gs pos="100000">
                  <a:srgbClr val="990000">
                    <a:gamma/>
                    <a:shade val="46275"/>
                    <a:invGamma/>
                    <a:alpha val="28000"/>
                  </a:srgbClr>
                </a:gs>
              </a:gsLst>
              <a:path path="shape">
                <a:fillToRect l="50000" t="50000" r="50000" b="50000"/>
              </a:path>
            </a:gradFill>
            <a:ln w="12700" algn="ctr">
              <a:solidFill>
                <a:srgbClr val="99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604" name="Text Box 1972"/>
            <p:cNvSpPr txBox="1">
              <a:spLocks noChangeArrowheads="1"/>
            </p:cNvSpPr>
            <p:nvPr/>
          </p:nvSpPr>
          <p:spPr bwMode="auto">
            <a:xfrm>
              <a:off x="3426" y="1106"/>
              <a:ext cx="2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3600">
                  <a:solidFill>
                    <a:srgbClr val="990000"/>
                  </a:solidFill>
                  <a:latin typeface="Arial" pitchFamily="34" charset="0"/>
                </a:rPr>
                <a:t>?</a:t>
              </a:r>
              <a:endParaRPr lang="ru-RU" sz="3600">
                <a:solidFill>
                  <a:srgbClr val="990000"/>
                </a:solidFill>
                <a:latin typeface="Arial" pitchFamily="34" charset="0"/>
              </a:endParaRPr>
            </a:p>
          </p:txBody>
        </p:sp>
        <p:sp>
          <p:nvSpPr>
            <p:cNvPr id="327605" name="Rectangle 1973"/>
            <p:cNvSpPr>
              <a:spLocks noChangeAspect="1" noChangeArrowheads="1"/>
            </p:cNvSpPr>
            <p:nvPr/>
          </p:nvSpPr>
          <p:spPr bwMode="auto">
            <a:xfrm flipH="1">
              <a:off x="3220" y="1802"/>
              <a:ext cx="31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ZrO</a:t>
              </a:r>
              <a:r>
                <a:rPr lang="en-US" sz="1000" baseline="-25000">
                  <a:solidFill>
                    <a:srgbClr val="000000"/>
                  </a:solidFill>
                </a:rPr>
                <a:t>2</a:t>
              </a:r>
              <a:endParaRPr lang="ru-RU" sz="1000"/>
            </a:p>
          </p:txBody>
        </p:sp>
      </p:grpSp>
      <p:sp>
        <p:nvSpPr>
          <p:cNvPr id="327606" name="Oval 1974"/>
          <p:cNvSpPr>
            <a:spLocks noChangeArrowheads="1"/>
          </p:cNvSpPr>
          <p:nvPr/>
        </p:nvSpPr>
        <p:spPr bwMode="auto">
          <a:xfrm>
            <a:off x="7043738" y="3908425"/>
            <a:ext cx="515937" cy="1525588"/>
          </a:xfrm>
          <a:prstGeom prst="ellipse">
            <a:avLst/>
          </a:prstGeom>
          <a:gradFill rotWithShape="1">
            <a:gsLst>
              <a:gs pos="0">
                <a:srgbClr val="990000">
                  <a:alpha val="0"/>
                </a:srgbClr>
              </a:gs>
              <a:gs pos="100000">
                <a:srgbClr val="990000">
                  <a:gamma/>
                  <a:shade val="46275"/>
                  <a:invGamma/>
                  <a:alpha val="28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99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607" name="Text Box 1975"/>
          <p:cNvSpPr txBox="1">
            <a:spLocks noChangeArrowheads="1"/>
          </p:cNvSpPr>
          <p:nvPr/>
        </p:nvSpPr>
        <p:spPr bwMode="auto">
          <a:xfrm>
            <a:off x="7315200" y="4079875"/>
            <a:ext cx="46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sz="3600">
                <a:solidFill>
                  <a:srgbClr val="990000"/>
                </a:solidFill>
                <a:latin typeface="Arial" pitchFamily="34" charset="0"/>
              </a:rPr>
              <a:t>?</a:t>
            </a:r>
            <a:endParaRPr lang="ru-RU" sz="3600">
              <a:solidFill>
                <a:srgbClr val="990000"/>
              </a:solidFill>
              <a:latin typeface="Arial" pitchFamily="34" charset="0"/>
            </a:endParaRPr>
          </a:p>
        </p:txBody>
      </p:sp>
      <p:grpSp>
        <p:nvGrpSpPr>
          <p:cNvPr id="327628" name="Group 1996"/>
          <p:cNvGrpSpPr>
            <a:grpSpLocks/>
          </p:cNvGrpSpPr>
          <p:nvPr/>
        </p:nvGrpSpPr>
        <p:grpSpPr bwMode="auto">
          <a:xfrm>
            <a:off x="2916238" y="3906838"/>
            <a:ext cx="36512" cy="1727200"/>
            <a:chOff x="1837" y="2461"/>
            <a:chExt cx="23" cy="1088"/>
          </a:xfrm>
        </p:grpSpPr>
        <p:sp>
          <p:nvSpPr>
            <p:cNvPr id="326893" name="Line 1261"/>
            <p:cNvSpPr>
              <a:spLocks noChangeShapeType="1"/>
            </p:cNvSpPr>
            <p:nvPr/>
          </p:nvSpPr>
          <p:spPr bwMode="auto">
            <a:xfrm>
              <a:off x="1850" y="3549"/>
              <a:ext cx="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1" name="Line 1979"/>
            <p:cNvSpPr>
              <a:spLocks noChangeShapeType="1"/>
            </p:cNvSpPr>
            <p:nvPr/>
          </p:nvSpPr>
          <p:spPr bwMode="auto">
            <a:xfrm>
              <a:off x="1860" y="2461"/>
              <a:ext cx="0" cy="10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2" name="Line 1980"/>
            <p:cNvSpPr>
              <a:spLocks noChangeShapeType="1"/>
            </p:cNvSpPr>
            <p:nvPr/>
          </p:nvSpPr>
          <p:spPr bwMode="auto">
            <a:xfrm>
              <a:off x="1837" y="3489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3" name="Line 1981"/>
            <p:cNvSpPr>
              <a:spLocks noChangeShapeType="1"/>
            </p:cNvSpPr>
            <p:nvPr/>
          </p:nvSpPr>
          <p:spPr bwMode="auto">
            <a:xfrm>
              <a:off x="1837" y="3428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4" name="Line 1982"/>
            <p:cNvSpPr>
              <a:spLocks noChangeShapeType="1"/>
            </p:cNvSpPr>
            <p:nvPr/>
          </p:nvSpPr>
          <p:spPr bwMode="auto">
            <a:xfrm>
              <a:off x="1837" y="3367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5" name="Line 1983"/>
            <p:cNvSpPr>
              <a:spLocks noChangeShapeType="1"/>
            </p:cNvSpPr>
            <p:nvPr/>
          </p:nvSpPr>
          <p:spPr bwMode="auto">
            <a:xfrm>
              <a:off x="1837" y="3307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6" name="Line 1984"/>
            <p:cNvSpPr>
              <a:spLocks noChangeShapeType="1"/>
            </p:cNvSpPr>
            <p:nvPr/>
          </p:nvSpPr>
          <p:spPr bwMode="auto">
            <a:xfrm>
              <a:off x="1837" y="3247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7" name="Line 1985"/>
            <p:cNvSpPr>
              <a:spLocks noChangeShapeType="1"/>
            </p:cNvSpPr>
            <p:nvPr/>
          </p:nvSpPr>
          <p:spPr bwMode="auto">
            <a:xfrm>
              <a:off x="1837" y="3186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8" name="Line 1986"/>
            <p:cNvSpPr>
              <a:spLocks noChangeShapeType="1"/>
            </p:cNvSpPr>
            <p:nvPr/>
          </p:nvSpPr>
          <p:spPr bwMode="auto">
            <a:xfrm>
              <a:off x="1837" y="3126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19" name="Line 1987"/>
            <p:cNvSpPr>
              <a:spLocks noChangeShapeType="1"/>
            </p:cNvSpPr>
            <p:nvPr/>
          </p:nvSpPr>
          <p:spPr bwMode="auto">
            <a:xfrm>
              <a:off x="1837" y="3065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20" name="Line 1988"/>
            <p:cNvSpPr>
              <a:spLocks noChangeShapeType="1"/>
            </p:cNvSpPr>
            <p:nvPr/>
          </p:nvSpPr>
          <p:spPr bwMode="auto">
            <a:xfrm>
              <a:off x="1837" y="3005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21" name="Line 1989"/>
            <p:cNvSpPr>
              <a:spLocks noChangeShapeType="1"/>
            </p:cNvSpPr>
            <p:nvPr/>
          </p:nvSpPr>
          <p:spPr bwMode="auto">
            <a:xfrm>
              <a:off x="1837" y="2763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22" name="Line 1990"/>
            <p:cNvSpPr>
              <a:spLocks noChangeShapeType="1"/>
            </p:cNvSpPr>
            <p:nvPr/>
          </p:nvSpPr>
          <p:spPr bwMode="auto">
            <a:xfrm>
              <a:off x="1837" y="2703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23" name="Line 1991"/>
            <p:cNvSpPr>
              <a:spLocks noChangeShapeType="1"/>
            </p:cNvSpPr>
            <p:nvPr/>
          </p:nvSpPr>
          <p:spPr bwMode="auto">
            <a:xfrm>
              <a:off x="1837" y="2643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25" name="Line 1993"/>
            <p:cNvSpPr>
              <a:spLocks noChangeShapeType="1"/>
            </p:cNvSpPr>
            <p:nvPr/>
          </p:nvSpPr>
          <p:spPr bwMode="auto">
            <a:xfrm>
              <a:off x="1837" y="2945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26" name="Line 1994"/>
            <p:cNvSpPr>
              <a:spLocks noChangeShapeType="1"/>
            </p:cNvSpPr>
            <p:nvPr/>
          </p:nvSpPr>
          <p:spPr bwMode="auto">
            <a:xfrm>
              <a:off x="1837" y="2885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7627" name="Line 1995"/>
            <p:cNvSpPr>
              <a:spLocks noChangeShapeType="1"/>
            </p:cNvSpPr>
            <p:nvPr/>
          </p:nvSpPr>
          <p:spPr bwMode="auto">
            <a:xfrm>
              <a:off x="1837" y="2825"/>
              <a:ext cx="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27629" name="Line 1997"/>
          <p:cNvSpPr>
            <a:spLocks noChangeShapeType="1"/>
          </p:cNvSpPr>
          <p:nvPr/>
        </p:nvSpPr>
        <p:spPr bwMode="auto">
          <a:xfrm flipV="1">
            <a:off x="1816100" y="1865313"/>
            <a:ext cx="0" cy="330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stealth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630" name="Line 1998"/>
          <p:cNvSpPr>
            <a:spLocks noChangeShapeType="1"/>
          </p:cNvSpPr>
          <p:nvPr/>
        </p:nvSpPr>
        <p:spPr bwMode="auto">
          <a:xfrm flipV="1">
            <a:off x="1816100" y="2752725"/>
            <a:ext cx="0" cy="2333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stealth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631" name="Text Box 1999"/>
          <p:cNvSpPr txBox="1">
            <a:spLocks noChangeArrowheads="1"/>
          </p:cNvSpPr>
          <p:nvPr/>
        </p:nvSpPr>
        <p:spPr bwMode="auto">
          <a:xfrm>
            <a:off x="8351838" y="1216025"/>
            <a:ext cx="55403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1800"/>
              <a:t>Zr</a:t>
            </a:r>
          </a:p>
        </p:txBody>
      </p:sp>
      <p:sp>
        <p:nvSpPr>
          <p:cNvPr id="327632" name="Text Box 2000"/>
          <p:cNvSpPr txBox="1">
            <a:spLocks noChangeArrowheads="1"/>
          </p:cNvSpPr>
          <p:nvPr/>
        </p:nvSpPr>
        <p:spPr bwMode="auto">
          <a:xfrm>
            <a:off x="8329613" y="1490663"/>
            <a:ext cx="554037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800"/>
              <a:t>Fe</a:t>
            </a:r>
            <a:endParaRPr lang="ru-RU" sz="1800"/>
          </a:p>
        </p:txBody>
      </p:sp>
      <p:sp>
        <p:nvSpPr>
          <p:cNvPr id="327633" name="Line 2001"/>
          <p:cNvSpPr>
            <a:spLocks noChangeShapeType="1"/>
          </p:cNvSpPr>
          <p:nvPr/>
        </p:nvSpPr>
        <p:spPr bwMode="auto">
          <a:xfrm>
            <a:off x="8382000" y="1533525"/>
            <a:ext cx="361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634" name="Text Box 2002"/>
          <p:cNvSpPr txBox="1">
            <a:spLocks noChangeArrowheads="1"/>
          </p:cNvSpPr>
          <p:nvPr/>
        </p:nvSpPr>
        <p:spPr bwMode="auto">
          <a:xfrm>
            <a:off x="8232775" y="592138"/>
            <a:ext cx="554038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800"/>
              <a:t>O</a:t>
            </a:r>
            <a:r>
              <a:rPr lang="en-US" sz="1800" baseline="30000"/>
              <a:t>2-</a:t>
            </a:r>
            <a:endParaRPr lang="ru-RU" sz="1800" baseline="30000"/>
          </a:p>
        </p:txBody>
      </p:sp>
      <p:sp>
        <p:nvSpPr>
          <p:cNvPr id="327635" name="Text Box 2003"/>
          <p:cNvSpPr txBox="1">
            <a:spLocks noChangeArrowheads="1"/>
          </p:cNvSpPr>
          <p:nvPr/>
        </p:nvSpPr>
        <p:spPr bwMode="auto">
          <a:xfrm>
            <a:off x="8143875" y="857250"/>
            <a:ext cx="5540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z="1800">
                <a:latin typeface="Times New Roman" pitchFamily="18" charset="0"/>
                <a:cs typeface="Times New Roman" pitchFamily="18" charset="0"/>
              </a:rPr>
              <a:t>⁪</a:t>
            </a:r>
          </a:p>
        </p:txBody>
      </p:sp>
      <p:sp>
        <p:nvSpPr>
          <p:cNvPr id="327636" name="Line 2004"/>
          <p:cNvSpPr>
            <a:spLocks noChangeShapeType="1"/>
          </p:cNvSpPr>
          <p:nvPr/>
        </p:nvSpPr>
        <p:spPr bwMode="auto">
          <a:xfrm>
            <a:off x="8262938" y="909638"/>
            <a:ext cx="361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637" name="Line 2005"/>
          <p:cNvSpPr>
            <a:spLocks noChangeShapeType="1"/>
          </p:cNvSpPr>
          <p:nvPr/>
        </p:nvSpPr>
        <p:spPr bwMode="auto">
          <a:xfrm flipV="1">
            <a:off x="7966075" y="971550"/>
            <a:ext cx="280988" cy="88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stealth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639" name="Text Box 2007"/>
          <p:cNvSpPr txBox="1">
            <a:spLocks noChangeArrowheads="1"/>
          </p:cNvSpPr>
          <p:nvPr/>
        </p:nvSpPr>
        <p:spPr bwMode="auto">
          <a:xfrm>
            <a:off x="1857375" y="3305175"/>
            <a:ext cx="5540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z="1800">
                <a:latin typeface="Times New Roman" pitchFamily="18" charset="0"/>
                <a:cs typeface="Times New Roman" pitchFamily="18" charset="0"/>
              </a:rPr>
              <a:t>⁪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087039-B674-44E0-B8EA-C4378B50C5A4}" type="slidenum">
              <a:rPr lang="en-GB"/>
              <a:pPr/>
              <a:t>4</a:t>
            </a:fld>
            <a:endParaRPr lang="en-GB"/>
          </a:p>
        </p:txBody>
      </p:sp>
      <p:pic>
        <p:nvPicPr>
          <p:cNvPr id="10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4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" y="0"/>
            <a:ext cx="8982075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US">
                <a:effectLst/>
              </a:rPr>
              <a:t>Methods of synthesis</a:t>
            </a:r>
            <a:endParaRPr lang="ru-RU">
              <a:effectLst/>
            </a:endParaRPr>
          </a:p>
        </p:txBody>
      </p:sp>
      <p:sp>
        <p:nvSpPr>
          <p:cNvPr id="544771" name="Rectangle 3"/>
          <p:cNvSpPr>
            <a:spLocks noChangeArrowheads="1"/>
          </p:cNvSpPr>
          <p:nvPr/>
        </p:nvSpPr>
        <p:spPr bwMode="auto">
          <a:xfrm>
            <a:off x="246063" y="1060450"/>
            <a:ext cx="80549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/>
              <a:t>Initial</a:t>
            </a:r>
            <a:r>
              <a:rPr lang="ru-RU" sz="2400"/>
              <a:t> </a:t>
            </a:r>
            <a:r>
              <a:rPr lang="en-US" sz="2400"/>
              <a:t>compositions</a:t>
            </a:r>
          </a:p>
        </p:txBody>
      </p:sp>
      <p:sp>
        <p:nvSpPr>
          <p:cNvPr id="544773" name="Rectangle 5"/>
          <p:cNvSpPr>
            <a:spLocks noChangeArrowheads="1"/>
          </p:cNvSpPr>
          <p:nvPr/>
        </p:nvSpPr>
        <p:spPr bwMode="auto">
          <a:xfrm>
            <a:off x="674688" y="1782763"/>
            <a:ext cx="607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58775" defTabSz="76200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2000"/>
              <a:t>mechanical</a:t>
            </a:r>
            <a:r>
              <a:rPr lang="ru-RU" sz="2000"/>
              <a:t> </a:t>
            </a:r>
            <a:r>
              <a:rPr lang="en-US" sz="2000"/>
              <a:t>mixing</a:t>
            </a:r>
            <a:r>
              <a:rPr lang="ru-RU" sz="2000"/>
              <a:t> </a:t>
            </a:r>
            <a:r>
              <a:rPr lang="en-US" sz="2000"/>
              <a:t>of powders</a:t>
            </a:r>
          </a:p>
        </p:txBody>
      </p:sp>
      <p:sp>
        <p:nvSpPr>
          <p:cNvPr id="544775" name="Rectangle 7"/>
          <p:cNvSpPr>
            <a:spLocks noChangeArrowheads="1"/>
          </p:cNvSpPr>
          <p:nvPr/>
        </p:nvSpPr>
        <p:spPr bwMode="auto">
          <a:xfrm>
            <a:off x="674688" y="4014788"/>
            <a:ext cx="607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58775" defTabSz="7620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2000"/>
              <a:t>Hydrothermal synthesis</a:t>
            </a:r>
          </a:p>
        </p:txBody>
      </p:sp>
      <p:sp>
        <p:nvSpPr>
          <p:cNvPr id="544776" name="Rectangle 8"/>
          <p:cNvSpPr>
            <a:spLocks noChangeArrowheads="1"/>
          </p:cNvSpPr>
          <p:nvPr/>
        </p:nvSpPr>
        <p:spPr bwMode="auto">
          <a:xfrm>
            <a:off x="1404938" y="2198688"/>
            <a:ext cx="24526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600"/>
              <a:t>conventional </a:t>
            </a:r>
            <a:r>
              <a:rPr lang="en-US" sz="1600"/>
              <a:t>technique</a:t>
            </a:r>
            <a:endParaRPr lang="ru-RU" sz="1600"/>
          </a:p>
        </p:txBody>
      </p:sp>
      <p:sp>
        <p:nvSpPr>
          <p:cNvPr id="544777" name="Rectangle 9"/>
          <p:cNvSpPr>
            <a:spLocks noChangeArrowheads="1"/>
          </p:cNvSpPr>
          <p:nvPr/>
        </p:nvSpPr>
        <p:spPr bwMode="auto">
          <a:xfrm>
            <a:off x="674688" y="2722563"/>
            <a:ext cx="607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58775" defTabSz="76200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2000"/>
              <a:t>sol-gel technique</a:t>
            </a:r>
          </a:p>
        </p:txBody>
      </p:sp>
      <p:sp>
        <p:nvSpPr>
          <p:cNvPr id="544778" name="Rectangle 10"/>
          <p:cNvSpPr>
            <a:spLocks noChangeArrowheads="1"/>
          </p:cNvSpPr>
          <p:nvPr/>
        </p:nvSpPr>
        <p:spPr bwMode="auto">
          <a:xfrm>
            <a:off x="1379538" y="4471988"/>
            <a:ext cx="634682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sz="1600"/>
              <a:t>oxidizing</a:t>
            </a:r>
            <a:r>
              <a:rPr lang="ru-RU" sz="1600"/>
              <a:t> </a:t>
            </a:r>
            <a:r>
              <a:rPr lang="en-US" sz="1600"/>
              <a:t>medium</a:t>
            </a:r>
            <a:r>
              <a:rPr lang="ru-RU" sz="1600"/>
              <a:t> </a:t>
            </a:r>
            <a:r>
              <a:rPr lang="en-US" sz="1600"/>
              <a:t>=&gt;</a:t>
            </a:r>
            <a:r>
              <a:rPr lang="ru-RU" sz="1600"/>
              <a:t> </a:t>
            </a:r>
            <a:r>
              <a:rPr lang="en-US" sz="1600"/>
              <a:t>iron state </a:t>
            </a:r>
            <a:r>
              <a:rPr lang="ru-RU" sz="1600"/>
              <a:t>– </a:t>
            </a:r>
            <a:r>
              <a:rPr lang="en-US" sz="1600"/>
              <a:t>mainly Fe</a:t>
            </a:r>
            <a:r>
              <a:rPr lang="en-US" sz="1600" baseline="30000"/>
              <a:t>3+</a:t>
            </a:r>
            <a:r>
              <a:rPr lang="ru-RU" sz="1600"/>
              <a:t> </a:t>
            </a:r>
          </a:p>
          <a:p>
            <a:pPr>
              <a:spcBef>
                <a:spcPct val="25000"/>
              </a:spcBef>
            </a:pPr>
            <a:r>
              <a:rPr lang="en-US" sz="1600"/>
              <a:t>solid solution ZrO</a:t>
            </a:r>
            <a:r>
              <a:rPr lang="en-US" sz="1600" baseline="-25000"/>
              <a:t>2</a:t>
            </a:r>
            <a:r>
              <a:rPr lang="en-US" sz="1600"/>
              <a:t>(FeO</a:t>
            </a:r>
            <a:r>
              <a:rPr lang="en-US" sz="1600" baseline="-25000"/>
              <a:t>y</a:t>
            </a:r>
            <a:r>
              <a:rPr lang="en-US" sz="1600"/>
              <a:t>) formation</a:t>
            </a:r>
            <a:endParaRPr lang="ru-RU" sz="1600"/>
          </a:p>
        </p:txBody>
      </p:sp>
      <p:sp>
        <p:nvSpPr>
          <p:cNvPr id="544779" name="Rectangle 11"/>
          <p:cNvSpPr>
            <a:spLocks noChangeArrowheads="1"/>
          </p:cNvSpPr>
          <p:nvPr/>
        </p:nvSpPr>
        <p:spPr bwMode="auto">
          <a:xfrm>
            <a:off x="1379538" y="3201988"/>
            <a:ext cx="541972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sz="1600"/>
              <a:t>mixing</a:t>
            </a:r>
            <a:r>
              <a:rPr lang="ru-RU" sz="1600"/>
              <a:t> </a:t>
            </a:r>
            <a:r>
              <a:rPr lang="en-US" sz="1600"/>
              <a:t>of components at the molecular level</a:t>
            </a:r>
            <a:r>
              <a:rPr lang="ru-RU" sz="1600"/>
              <a:t> </a:t>
            </a:r>
            <a:r>
              <a:rPr lang="en-US" sz="1600"/>
              <a:t>=&gt; </a:t>
            </a:r>
            <a:endParaRPr lang="ru-RU" sz="1600"/>
          </a:p>
          <a:p>
            <a:pPr>
              <a:spcBef>
                <a:spcPct val="25000"/>
              </a:spcBef>
            </a:pPr>
            <a:r>
              <a:rPr lang="en-US" sz="1600"/>
              <a:t>=&gt; the Increasing of the processes rate</a:t>
            </a:r>
            <a:endParaRPr lang="ru-RU" sz="160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2F2455-4D07-4B12-AB10-3F50FDE6AD4C}" type="slidenum">
              <a:rPr lang="en-GB"/>
              <a:pPr/>
              <a:t>5</a:t>
            </a:fld>
            <a:endParaRPr lang="en-GB"/>
          </a:p>
        </p:txBody>
      </p:sp>
      <p:pic>
        <p:nvPicPr>
          <p:cNvPr id="11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6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" y="0"/>
            <a:ext cx="8982075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US">
                <a:effectLst/>
              </a:rPr>
              <a:t>Methods of synthesis</a:t>
            </a:r>
            <a:r>
              <a:rPr lang="ru-RU">
                <a:effectLst/>
              </a:rPr>
              <a:t> </a:t>
            </a:r>
            <a:r>
              <a:rPr lang="en-US">
                <a:effectLst/>
              </a:rPr>
              <a:t>and investigation</a:t>
            </a:r>
            <a:endParaRPr lang="ru-RU">
              <a:effectLst/>
            </a:endParaRPr>
          </a:p>
        </p:txBody>
      </p:sp>
      <p:sp>
        <p:nvSpPr>
          <p:cNvPr id="546820" name="Rectangle 4"/>
          <p:cNvSpPr>
            <a:spLocks noChangeArrowheads="1"/>
          </p:cNvSpPr>
          <p:nvPr/>
        </p:nvSpPr>
        <p:spPr bwMode="auto">
          <a:xfrm>
            <a:off x="504825" y="1354138"/>
            <a:ext cx="6392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2000"/>
              <a:t>annealing and quenching in neutral </a:t>
            </a:r>
            <a:r>
              <a:rPr lang="ru-RU" sz="2000"/>
              <a:t> </a:t>
            </a:r>
            <a:r>
              <a:rPr lang="en-US" sz="2000"/>
              <a:t>atmosphere or in oxygen flow</a:t>
            </a:r>
          </a:p>
        </p:txBody>
      </p:sp>
      <p:sp>
        <p:nvSpPr>
          <p:cNvPr id="546822" name="Rectangle 6"/>
          <p:cNvSpPr>
            <a:spLocks noChangeArrowheads="1"/>
          </p:cNvSpPr>
          <p:nvPr/>
        </p:nvSpPr>
        <p:spPr bwMode="auto">
          <a:xfrm>
            <a:off x="219075" y="747713"/>
            <a:ext cx="80549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/>
              <a:t>Heat treatment</a:t>
            </a:r>
            <a:r>
              <a:rPr lang="ru-RU" sz="2400"/>
              <a:t> </a:t>
            </a:r>
            <a:r>
              <a:rPr lang="en-US" sz="2400"/>
              <a:t>and analysis</a:t>
            </a:r>
          </a:p>
        </p:txBody>
      </p:sp>
      <p:sp>
        <p:nvSpPr>
          <p:cNvPr id="546823" name="Rectangle 7"/>
          <p:cNvSpPr>
            <a:spLocks noChangeArrowheads="1"/>
          </p:cNvSpPr>
          <p:nvPr/>
        </p:nvSpPr>
        <p:spPr bwMode="auto">
          <a:xfrm>
            <a:off x="504825" y="2392363"/>
            <a:ext cx="6973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2000"/>
              <a:t>visual</a:t>
            </a:r>
            <a:r>
              <a:rPr lang="ru-RU" sz="2000"/>
              <a:t>-</a:t>
            </a:r>
            <a:r>
              <a:rPr lang="en-US" sz="2000"/>
              <a:t>thermal</a:t>
            </a:r>
            <a:r>
              <a:rPr lang="ru-RU" sz="2000"/>
              <a:t> </a:t>
            </a:r>
            <a:r>
              <a:rPr lang="en-US" sz="2000"/>
              <a:t>analysis</a:t>
            </a:r>
            <a:r>
              <a:rPr lang="ru-RU" sz="2000"/>
              <a:t> </a:t>
            </a:r>
            <a:r>
              <a:rPr lang="en-US" sz="2000"/>
              <a:t>with assigned and controlled partial oxygen pressure</a:t>
            </a:r>
            <a:endParaRPr lang="ru-RU" sz="2000"/>
          </a:p>
        </p:txBody>
      </p:sp>
      <p:sp>
        <p:nvSpPr>
          <p:cNvPr id="546825" name="Rectangle 9"/>
          <p:cNvSpPr>
            <a:spLocks noChangeArrowheads="1"/>
          </p:cNvSpPr>
          <p:nvPr/>
        </p:nvSpPr>
        <p:spPr bwMode="auto">
          <a:xfrm>
            <a:off x="504825" y="5362575"/>
            <a:ext cx="805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2000"/>
              <a:t>IMCC</a:t>
            </a:r>
            <a:r>
              <a:rPr lang="ru-RU" sz="2000"/>
              <a:t> (</a:t>
            </a:r>
            <a:r>
              <a:rPr lang="en-US" sz="2000"/>
              <a:t>air</a:t>
            </a:r>
            <a:r>
              <a:rPr lang="ru-RU" sz="2000"/>
              <a:t>)</a:t>
            </a:r>
          </a:p>
        </p:txBody>
      </p:sp>
      <p:sp>
        <p:nvSpPr>
          <p:cNvPr id="546826" name="Rectangle 10"/>
          <p:cNvSpPr>
            <a:spLocks noChangeArrowheads="1"/>
          </p:cNvSpPr>
          <p:nvPr/>
        </p:nvSpPr>
        <p:spPr bwMode="auto">
          <a:xfrm>
            <a:off x="1331913" y="3292475"/>
            <a:ext cx="7583487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20000"/>
              </a:lnSpc>
            </a:pPr>
            <a:r>
              <a:rPr lang="en-US" sz="1600"/>
              <a:t>Minimum deviation from initial composition due to high heating rate</a:t>
            </a:r>
          </a:p>
          <a:p>
            <a:pPr defTabSz="762000">
              <a:lnSpc>
                <a:spcPct val="120000"/>
              </a:lnSpc>
            </a:pPr>
            <a:r>
              <a:rPr lang="en-US" sz="1600"/>
              <a:t>T</a:t>
            </a:r>
            <a:r>
              <a:rPr lang="en-US" sz="1600" baseline="-25000"/>
              <a:t>liq</a:t>
            </a:r>
            <a:r>
              <a:rPr lang="ru-RU" sz="1600" baseline="-25000"/>
              <a:t> </a:t>
            </a:r>
            <a:r>
              <a:rPr lang="ru-RU" sz="1600"/>
              <a:t>;</a:t>
            </a:r>
            <a:r>
              <a:rPr lang="en-US" sz="1600"/>
              <a:t> T</a:t>
            </a:r>
            <a:r>
              <a:rPr lang="en-US" sz="1600" baseline="-25000"/>
              <a:t>sol</a:t>
            </a:r>
          </a:p>
          <a:p>
            <a:pPr defTabSz="762000">
              <a:lnSpc>
                <a:spcPct val="120000"/>
              </a:lnSpc>
            </a:pPr>
            <a:endParaRPr lang="ru-RU" sz="1600" baseline="-25000"/>
          </a:p>
        </p:txBody>
      </p:sp>
      <p:sp>
        <p:nvSpPr>
          <p:cNvPr id="546827" name="Rectangle 11"/>
          <p:cNvSpPr>
            <a:spLocks noChangeArrowheads="1"/>
          </p:cNvSpPr>
          <p:nvPr/>
        </p:nvSpPr>
        <p:spPr bwMode="auto">
          <a:xfrm>
            <a:off x="504825" y="4117975"/>
            <a:ext cx="7483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2000"/>
              <a:t>DTA</a:t>
            </a:r>
            <a:r>
              <a:rPr lang="ru-RU" sz="2000"/>
              <a:t>(</a:t>
            </a:r>
            <a:r>
              <a:rPr lang="en-US" sz="2000"/>
              <a:t>DSC</a:t>
            </a:r>
            <a:r>
              <a:rPr lang="ru-RU" sz="2000"/>
              <a:t>)/</a:t>
            </a:r>
            <a:r>
              <a:rPr lang="en-US" sz="2000"/>
              <a:t>TG</a:t>
            </a:r>
            <a:r>
              <a:rPr lang="ru-RU" sz="2000"/>
              <a:t>/</a:t>
            </a:r>
            <a:r>
              <a:rPr lang="en-US" sz="2000"/>
              <a:t>MS</a:t>
            </a:r>
            <a:r>
              <a:rPr lang="ru-RU" sz="2000"/>
              <a:t> </a:t>
            </a:r>
            <a:r>
              <a:rPr lang="en-US" sz="2000"/>
              <a:t>analysis</a:t>
            </a:r>
            <a:r>
              <a:rPr lang="ru-RU" sz="2000"/>
              <a:t> </a:t>
            </a:r>
            <a:r>
              <a:rPr lang="en-US" sz="2000"/>
              <a:t>with assigned and controlled partial oxygen pressure</a:t>
            </a:r>
            <a:endParaRPr lang="ru-RU" sz="2000"/>
          </a:p>
        </p:txBody>
      </p:sp>
      <p:sp>
        <p:nvSpPr>
          <p:cNvPr id="546828" name="Rectangle 12"/>
          <p:cNvSpPr>
            <a:spLocks noChangeArrowheads="1"/>
          </p:cNvSpPr>
          <p:nvPr/>
        </p:nvSpPr>
        <p:spPr bwMode="auto">
          <a:xfrm>
            <a:off x="1331913" y="5010150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the evaluation of changing O</a:t>
            </a:r>
            <a:r>
              <a:rPr lang="en-US" sz="1600" baseline="-25000"/>
              <a:t>2</a:t>
            </a:r>
            <a:r>
              <a:rPr lang="en-US" sz="1600"/>
              <a:t> content during heating</a:t>
            </a:r>
            <a:endParaRPr lang="ru-RU" sz="1600"/>
          </a:p>
        </p:txBody>
      </p:sp>
      <p:sp>
        <p:nvSpPr>
          <p:cNvPr id="546829" name="Rectangle 13"/>
          <p:cNvSpPr>
            <a:spLocks noChangeArrowheads="1"/>
          </p:cNvSpPr>
          <p:nvPr/>
        </p:nvSpPr>
        <p:spPr bwMode="auto">
          <a:xfrm>
            <a:off x="1331913" y="5792788"/>
            <a:ext cx="2841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/>
            <a:r>
              <a:rPr lang="en-US" sz="1600"/>
              <a:t>T</a:t>
            </a:r>
            <a:r>
              <a:rPr lang="en-US" sz="1600" baseline="-25000"/>
              <a:t>liq</a:t>
            </a:r>
            <a:r>
              <a:rPr lang="ru-RU" sz="1600"/>
              <a:t>, </a:t>
            </a:r>
            <a:r>
              <a:rPr lang="en-US" sz="1600"/>
              <a:t>stratification</a:t>
            </a:r>
            <a:endParaRPr lang="ru-RU" sz="160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7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9D8889-B1DE-4323-856B-B995CF5B72A8}" type="slidenum">
              <a:rPr lang="en-GB"/>
              <a:pPr/>
              <a:t>6</a:t>
            </a:fld>
            <a:endParaRPr lang="en-GB"/>
          </a:p>
        </p:txBody>
      </p:sp>
      <p:pic>
        <p:nvPicPr>
          <p:cNvPr id="15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0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" y="0"/>
            <a:ext cx="8982075" cy="1025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US">
                <a:effectLst/>
              </a:rPr>
              <a:t>Investigation methods</a:t>
            </a:r>
            <a:endParaRPr lang="ru-RU">
              <a:effectLst/>
            </a:endParaRPr>
          </a:p>
        </p:txBody>
      </p:sp>
      <p:sp>
        <p:nvSpPr>
          <p:cNvPr id="530506" name="Rectangle 74"/>
          <p:cNvSpPr>
            <a:spLocks noChangeArrowheads="1"/>
          </p:cNvSpPr>
          <p:nvPr/>
        </p:nvSpPr>
        <p:spPr bwMode="auto">
          <a:xfrm>
            <a:off x="161925" y="346075"/>
            <a:ext cx="8982075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360000" rIns="92075" bIns="46038"/>
          <a:lstStyle/>
          <a:p>
            <a:pPr defTabSz="762000">
              <a:lnSpc>
                <a:spcPct val="80000"/>
              </a:lnSpc>
            </a:pPr>
            <a:endParaRPr lang="ru-RU" sz="2000">
              <a:solidFill>
                <a:srgbClr val="660033"/>
              </a:solidFill>
            </a:endParaRPr>
          </a:p>
        </p:txBody>
      </p:sp>
      <p:sp>
        <p:nvSpPr>
          <p:cNvPr id="530537" name="Rectangle 105"/>
          <p:cNvSpPr>
            <a:spLocks noChangeArrowheads="1"/>
          </p:cNvSpPr>
          <p:nvPr/>
        </p:nvSpPr>
        <p:spPr bwMode="auto">
          <a:xfrm>
            <a:off x="487363" y="1285875"/>
            <a:ext cx="805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/>
              <a:t>SEM/EDX/WDS analysis</a:t>
            </a:r>
            <a:r>
              <a:rPr lang="ru-RU" sz="2000"/>
              <a:t> </a:t>
            </a:r>
            <a:endParaRPr lang="en-US" sz="2000"/>
          </a:p>
        </p:txBody>
      </p:sp>
      <p:sp>
        <p:nvSpPr>
          <p:cNvPr id="530538" name="Rectangle 106"/>
          <p:cNvSpPr>
            <a:spLocks noChangeArrowheads="1"/>
          </p:cNvSpPr>
          <p:nvPr/>
        </p:nvSpPr>
        <p:spPr bwMode="auto">
          <a:xfrm>
            <a:off x="295275" y="658813"/>
            <a:ext cx="80549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POST-TEST</a:t>
            </a:r>
            <a:r>
              <a:rPr lang="en-US" sz="2400"/>
              <a:t> </a:t>
            </a:r>
            <a:r>
              <a:rPr lang="en-US" sz="2000"/>
              <a:t>analysis</a:t>
            </a:r>
          </a:p>
        </p:txBody>
      </p:sp>
      <p:sp>
        <p:nvSpPr>
          <p:cNvPr id="530540" name="Rectangle 108"/>
          <p:cNvSpPr>
            <a:spLocks noChangeArrowheads="1"/>
          </p:cNvSpPr>
          <p:nvPr/>
        </p:nvSpPr>
        <p:spPr bwMode="auto">
          <a:xfrm>
            <a:off x="1304925" y="1709738"/>
            <a:ext cx="8054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buFontTx/>
              <a:buChar char="•"/>
              <a:tabLst>
                <a:tab pos="361950" algn="l"/>
              </a:tabLst>
            </a:pPr>
            <a:r>
              <a:rPr lang="en-US" sz="1600"/>
              <a:t>chemical composition of a system</a:t>
            </a:r>
            <a:r>
              <a:rPr lang="ru-RU" sz="1600"/>
              <a:t>,</a:t>
            </a:r>
            <a:r>
              <a:rPr lang="en-US" sz="1600"/>
              <a:t> crystallizing phases</a:t>
            </a:r>
            <a:r>
              <a:rPr lang="ru-RU" sz="1600"/>
              <a:t> </a:t>
            </a:r>
            <a:r>
              <a:rPr lang="en-US" sz="1600"/>
              <a:t>including light 	elements</a:t>
            </a:r>
          </a:p>
        </p:txBody>
      </p:sp>
      <p:sp>
        <p:nvSpPr>
          <p:cNvPr id="530541" name="Rectangle 109"/>
          <p:cNvSpPr>
            <a:spLocks noChangeArrowheads="1"/>
          </p:cNvSpPr>
          <p:nvPr/>
        </p:nvSpPr>
        <p:spPr bwMode="auto">
          <a:xfrm>
            <a:off x="447675" y="2881313"/>
            <a:ext cx="805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buFont typeface="Wingdings" pitchFamily="2" charset="2"/>
              <a:buNone/>
            </a:pPr>
            <a:r>
              <a:rPr lang="en-US" sz="2000"/>
              <a:t>X-ray powder diffraction analysis</a:t>
            </a:r>
          </a:p>
        </p:txBody>
      </p:sp>
      <p:sp>
        <p:nvSpPr>
          <p:cNvPr id="530543" name="Rectangle 111"/>
          <p:cNvSpPr>
            <a:spLocks noChangeArrowheads="1"/>
          </p:cNvSpPr>
          <p:nvPr/>
        </p:nvSpPr>
        <p:spPr bwMode="auto">
          <a:xfrm>
            <a:off x="458788" y="2189163"/>
            <a:ext cx="805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spcBef>
                <a:spcPct val="100000"/>
              </a:spcBef>
            </a:pPr>
            <a:r>
              <a:rPr lang="en-US" sz="2000"/>
              <a:t>XRF analysis</a:t>
            </a:r>
            <a:endParaRPr lang="ru-RU" sz="2000"/>
          </a:p>
        </p:txBody>
      </p:sp>
      <p:sp>
        <p:nvSpPr>
          <p:cNvPr id="530544" name="Rectangle 112"/>
          <p:cNvSpPr>
            <a:spLocks noChangeArrowheads="1"/>
          </p:cNvSpPr>
          <p:nvPr/>
        </p:nvSpPr>
        <p:spPr bwMode="auto">
          <a:xfrm>
            <a:off x="1304925" y="2552700"/>
            <a:ext cx="8054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buFontTx/>
              <a:buChar char="•"/>
            </a:pPr>
            <a:r>
              <a:rPr lang="en-US" sz="1600"/>
              <a:t>chemical composition of a system</a:t>
            </a:r>
            <a:endParaRPr lang="ru-RU" sz="1600"/>
          </a:p>
        </p:txBody>
      </p:sp>
      <p:sp>
        <p:nvSpPr>
          <p:cNvPr id="530545" name="Rectangle 113"/>
          <p:cNvSpPr>
            <a:spLocks noChangeArrowheads="1"/>
          </p:cNvSpPr>
          <p:nvPr/>
        </p:nvSpPr>
        <p:spPr bwMode="auto">
          <a:xfrm>
            <a:off x="481013" y="4438650"/>
            <a:ext cx="805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spcBef>
                <a:spcPct val="100000"/>
              </a:spcBef>
            </a:pPr>
            <a:r>
              <a:rPr lang="ru-RU" sz="2000"/>
              <a:t>Mössbauer spectroscopy</a:t>
            </a:r>
            <a:endParaRPr lang="en-US" sz="2000"/>
          </a:p>
        </p:txBody>
      </p:sp>
      <p:sp>
        <p:nvSpPr>
          <p:cNvPr id="530546" name="Rectangle 114"/>
          <p:cNvSpPr>
            <a:spLocks noChangeArrowheads="1"/>
          </p:cNvSpPr>
          <p:nvPr/>
        </p:nvSpPr>
        <p:spPr bwMode="auto">
          <a:xfrm>
            <a:off x="1304925" y="3303588"/>
            <a:ext cx="8054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buFontTx/>
              <a:buChar char="•"/>
            </a:pPr>
            <a:r>
              <a:rPr lang="en-US" sz="1600"/>
              <a:t>Structure and type-structure of crystallizing phases in a system</a:t>
            </a:r>
          </a:p>
        </p:txBody>
      </p:sp>
      <p:sp>
        <p:nvSpPr>
          <p:cNvPr id="530547" name="Rectangle 115"/>
          <p:cNvSpPr>
            <a:spLocks noChangeArrowheads="1"/>
          </p:cNvSpPr>
          <p:nvPr/>
        </p:nvSpPr>
        <p:spPr bwMode="auto">
          <a:xfrm>
            <a:off x="533400" y="3562350"/>
            <a:ext cx="805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spcBef>
                <a:spcPct val="100000"/>
              </a:spcBef>
            </a:pPr>
            <a:r>
              <a:rPr lang="en-US" sz="2000"/>
              <a:t>Chemical</a:t>
            </a:r>
            <a:r>
              <a:rPr lang="ru-RU" sz="2000"/>
              <a:t> </a:t>
            </a:r>
            <a:r>
              <a:rPr lang="en-US" sz="2000"/>
              <a:t>analysis</a:t>
            </a:r>
            <a:endParaRPr lang="ru-RU" sz="2000"/>
          </a:p>
        </p:txBody>
      </p:sp>
      <p:sp>
        <p:nvSpPr>
          <p:cNvPr id="530548" name="Rectangle 116"/>
          <p:cNvSpPr>
            <a:spLocks noChangeArrowheads="1"/>
          </p:cNvSpPr>
          <p:nvPr/>
        </p:nvSpPr>
        <p:spPr bwMode="auto">
          <a:xfrm>
            <a:off x="1350963" y="3914775"/>
            <a:ext cx="8054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buFontTx/>
              <a:buChar char="•"/>
            </a:pPr>
            <a:r>
              <a:rPr lang="en-US" sz="1600"/>
              <a:t>chemical composition of a system</a:t>
            </a:r>
          </a:p>
          <a:p>
            <a:pPr indent="360363" defTabSz="762000">
              <a:buFontTx/>
              <a:buChar char="•"/>
            </a:pPr>
            <a:r>
              <a:rPr lang="en-US" sz="1600"/>
              <a:t>oxidation state of elements</a:t>
            </a:r>
            <a:endParaRPr lang="ru-RU" sz="1600"/>
          </a:p>
        </p:txBody>
      </p:sp>
      <p:sp>
        <p:nvSpPr>
          <p:cNvPr id="530549" name="Rectangle 117"/>
          <p:cNvSpPr>
            <a:spLocks noChangeArrowheads="1"/>
          </p:cNvSpPr>
          <p:nvPr/>
        </p:nvSpPr>
        <p:spPr bwMode="auto">
          <a:xfrm>
            <a:off x="1304925" y="4779963"/>
            <a:ext cx="690721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buFontTx/>
              <a:buChar char="•"/>
            </a:pPr>
            <a:r>
              <a:rPr lang="en-US" sz="1600"/>
              <a:t>charge state of iron</a:t>
            </a:r>
            <a:endParaRPr lang="ru-RU" sz="1600"/>
          </a:p>
          <a:p>
            <a:pPr indent="360363" defTabSz="762000">
              <a:buFontTx/>
              <a:buChar char="•"/>
            </a:pPr>
            <a:r>
              <a:rPr lang="ru-RU" sz="1600"/>
              <a:t>quantitative </a:t>
            </a:r>
            <a:r>
              <a:rPr lang="en-US" sz="1600"/>
              <a:t>evaluation</a:t>
            </a:r>
            <a:r>
              <a:rPr lang="ru-RU" sz="1600"/>
              <a:t> </a:t>
            </a:r>
            <a:r>
              <a:rPr lang="en-US" sz="1600"/>
              <a:t>of Fe</a:t>
            </a:r>
            <a:r>
              <a:rPr lang="en-US" sz="1600" baseline="30000"/>
              <a:t>2+</a:t>
            </a:r>
            <a:r>
              <a:rPr lang="en-US" sz="1600"/>
              <a:t>/Fe</a:t>
            </a:r>
            <a:r>
              <a:rPr lang="en-US" sz="1600" baseline="30000"/>
              <a:t>3+ </a:t>
            </a:r>
            <a:r>
              <a:rPr lang="en-US" sz="1600"/>
              <a:t>ratio</a:t>
            </a:r>
            <a:endParaRPr lang="ru-RU" sz="1600"/>
          </a:p>
          <a:p>
            <a:pPr indent="360363" defTabSz="762000">
              <a:buFontTx/>
              <a:buChar char="•"/>
            </a:pPr>
            <a:r>
              <a:rPr lang="en-US" sz="1600"/>
              <a:t>quantity</a:t>
            </a:r>
            <a:r>
              <a:rPr lang="ru-RU" sz="1600"/>
              <a:t> </a:t>
            </a:r>
            <a:r>
              <a:rPr lang="en-US" sz="1600"/>
              <a:t>of iron in</a:t>
            </a:r>
            <a:r>
              <a:rPr lang="ru-RU" sz="1600"/>
              <a:t> </a:t>
            </a:r>
            <a:r>
              <a:rPr lang="en-US" sz="1600"/>
              <a:t>ZrO</a:t>
            </a:r>
            <a:r>
              <a:rPr lang="en-US" sz="1600" baseline="-25000"/>
              <a:t>2</a:t>
            </a:r>
            <a:r>
              <a:rPr lang="ru-RU" sz="1600"/>
              <a:t> </a:t>
            </a:r>
            <a:r>
              <a:rPr lang="en-US" sz="1600"/>
              <a:t>and as</a:t>
            </a:r>
            <a:r>
              <a:rPr lang="ru-RU" sz="1600"/>
              <a:t> </a:t>
            </a:r>
            <a:r>
              <a:rPr lang="en-US" sz="1600"/>
              <a:t>of separate phase</a:t>
            </a:r>
            <a:endParaRPr lang="ru-RU" sz="1600"/>
          </a:p>
          <a:p>
            <a:pPr indent="360363" defTabSz="762000">
              <a:buFontTx/>
              <a:buChar char="•"/>
            </a:pPr>
            <a:r>
              <a:rPr lang="en-US" sz="1600"/>
              <a:t>localization of iron ions in ZrO</a:t>
            </a:r>
            <a:r>
              <a:rPr lang="en-US" sz="1600" baseline="-25000"/>
              <a:t>2 </a:t>
            </a:r>
            <a:r>
              <a:rPr lang="en-US" sz="1600"/>
              <a:t>structure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012642-160D-4CFC-BBF3-4BC119221847}" type="slidenum">
              <a:rPr lang="en-GB"/>
              <a:pPr/>
              <a:t>7</a:t>
            </a:fld>
            <a:endParaRPr lang="en-GB"/>
          </a:p>
        </p:txBody>
      </p:sp>
      <p:pic>
        <p:nvPicPr>
          <p:cNvPr id="8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1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2275" y="0"/>
            <a:ext cx="8283575" cy="8858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50000"/>
              </a:lnSpc>
            </a:pPr>
            <a:r>
              <a:rPr lang="en-US" sz="2400">
                <a:effectLst/>
              </a:rPr>
              <a:t>Conclusions</a:t>
            </a:r>
            <a:endParaRPr lang="ru-RU" sz="2400">
              <a:effectLst/>
            </a:endParaRPr>
          </a:p>
        </p:txBody>
      </p:sp>
      <p:sp>
        <p:nvSpPr>
          <p:cNvPr id="551939" name="Rectangle 3"/>
          <p:cNvSpPr>
            <a:spLocks noChangeArrowheads="1"/>
          </p:cNvSpPr>
          <p:nvPr/>
        </p:nvSpPr>
        <p:spPr bwMode="auto">
          <a:xfrm>
            <a:off x="487363" y="1104900"/>
            <a:ext cx="8054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Really analyzing the ZrO</a:t>
            </a:r>
            <a:r>
              <a:rPr lang="en-US" sz="2000" baseline="-25000"/>
              <a:t>2</a:t>
            </a:r>
            <a:r>
              <a:rPr lang="en-US" sz="2000">
                <a:cs typeface="Arial" pitchFamily="34" charset="0"/>
              </a:rPr>
              <a:t>–</a:t>
            </a:r>
            <a:r>
              <a:rPr lang="en-US" sz="2000"/>
              <a:t>FeO</a:t>
            </a:r>
            <a:r>
              <a:rPr lang="en-US" sz="2000" baseline="-25000"/>
              <a:t>y</a:t>
            </a:r>
            <a:r>
              <a:rPr lang="ru-RU" sz="2000"/>
              <a:t>, </a:t>
            </a:r>
            <a:r>
              <a:rPr lang="en-US" sz="2000"/>
              <a:t>it is necessary to study the </a:t>
            </a:r>
            <a:r>
              <a:rPr lang="ru-RU" sz="2000"/>
              <a:t> </a:t>
            </a:r>
            <a:r>
              <a:rPr lang="en-US" sz="2000"/>
              <a:t>ZrO</a:t>
            </a:r>
            <a:r>
              <a:rPr lang="en-US" sz="2000" baseline="-25000"/>
              <a:t>2</a:t>
            </a:r>
            <a:r>
              <a:rPr lang="en-US" sz="2000"/>
              <a:t>–FeO–Fe</a:t>
            </a:r>
            <a:r>
              <a:rPr lang="ru-RU" sz="2000" baseline="-25000"/>
              <a:t>2</a:t>
            </a:r>
            <a:r>
              <a:rPr lang="en-US" sz="2000"/>
              <a:t>O</a:t>
            </a:r>
            <a:r>
              <a:rPr lang="ru-RU" sz="2000" baseline="-25000"/>
              <a:t>3</a:t>
            </a:r>
            <a:r>
              <a:rPr lang="ru-RU" sz="2000"/>
              <a:t> </a:t>
            </a:r>
            <a:r>
              <a:rPr lang="en-US" sz="2000"/>
              <a:t>system </a:t>
            </a:r>
            <a:r>
              <a:rPr lang="ru-RU" sz="2000"/>
              <a:t>(</a:t>
            </a:r>
            <a:r>
              <a:rPr lang="en-US" sz="2000"/>
              <a:t>because</a:t>
            </a:r>
            <a:r>
              <a:rPr lang="ru-RU" sz="2000"/>
              <a:t> </a:t>
            </a:r>
            <a:r>
              <a:rPr lang="en-US" sz="2000"/>
              <a:t>y depends</a:t>
            </a:r>
            <a:r>
              <a:rPr lang="ru-RU" sz="2000"/>
              <a:t> </a:t>
            </a:r>
            <a:r>
              <a:rPr lang="en-US" sz="2000"/>
              <a:t>on</a:t>
            </a:r>
            <a:r>
              <a:rPr lang="ru-RU" sz="2000"/>
              <a:t> </a:t>
            </a:r>
            <a:r>
              <a:rPr lang="en-US" sz="2000"/>
              <a:t>T and p</a:t>
            </a:r>
            <a:r>
              <a:rPr lang="en-US" sz="2000" baseline="-25000"/>
              <a:t>O</a:t>
            </a:r>
            <a:r>
              <a:rPr lang="en-US" sz="2000" baseline="-50000"/>
              <a:t>2</a:t>
            </a:r>
            <a:r>
              <a:rPr lang="ru-RU" sz="2000"/>
              <a:t>)</a:t>
            </a:r>
            <a:endParaRPr lang="en-US" sz="2000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487363" y="2149475"/>
            <a:ext cx="8054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To obtain the reliable data complex study of the system is needed, in particular solid solutions and liquidus character</a:t>
            </a:r>
          </a:p>
        </p:txBody>
      </p:sp>
      <p:sp>
        <p:nvSpPr>
          <p:cNvPr id="551941" name="Rectangle 5"/>
          <p:cNvSpPr>
            <a:spLocks noChangeArrowheads="1"/>
          </p:cNvSpPr>
          <p:nvPr/>
        </p:nvSpPr>
        <p:spPr bwMode="auto">
          <a:xfrm>
            <a:off x="487363" y="3160713"/>
            <a:ext cx="8054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Complex method of sample preparation and analysis is necessary</a:t>
            </a:r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487363" y="4057650"/>
            <a:ext cx="8054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Experiments are to be carry out in the gas atmosphere with controlled p</a:t>
            </a:r>
            <a:r>
              <a:rPr lang="en-US" sz="2000" baseline="-25000"/>
              <a:t>O</a:t>
            </a:r>
            <a:r>
              <a:rPr lang="en-US" sz="1600" baseline="-50000"/>
              <a:t>2</a:t>
            </a:r>
          </a:p>
        </p:txBody>
      </p:sp>
      <p:sp>
        <p:nvSpPr>
          <p:cNvPr id="551943" name="Rectangle 7"/>
          <p:cNvSpPr>
            <a:spLocks noChangeArrowheads="1"/>
          </p:cNvSpPr>
          <p:nvPr/>
        </p:nvSpPr>
        <p:spPr bwMode="auto">
          <a:xfrm>
            <a:off x="487363" y="5068888"/>
            <a:ext cx="8054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0363" defTabSz="7620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Following matrix of the compositions and conditions of the experiment are proposed</a:t>
            </a:r>
            <a:endParaRPr lang="en-US" sz="1600" baseline="-5000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19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F31CD-7A92-41DD-BDAD-3C87499A968B}" type="slidenum">
              <a:rPr lang="en-GB"/>
              <a:pPr/>
              <a:t>8</a:t>
            </a:fld>
            <a:endParaRPr lang="en-GB"/>
          </a:p>
        </p:txBody>
      </p:sp>
      <p:pic>
        <p:nvPicPr>
          <p:cNvPr id="117" name="Picture 7"/>
          <p:cNvPicPr>
            <a:picLocks noGrp="1"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2275" y="0"/>
            <a:ext cx="8283575" cy="8858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50000"/>
              </a:lnSpc>
            </a:pPr>
            <a:r>
              <a:rPr lang="en-US" sz="2400">
                <a:effectLst/>
              </a:rPr>
              <a:t>Conclusions</a:t>
            </a:r>
            <a:endParaRPr lang="ru-RU" sz="2400">
              <a:effectLst/>
            </a:endParaRPr>
          </a:p>
        </p:txBody>
      </p:sp>
      <p:grpSp>
        <p:nvGrpSpPr>
          <p:cNvPr id="432926" name="Group 798"/>
          <p:cNvGrpSpPr>
            <a:grpSpLocks/>
          </p:cNvGrpSpPr>
          <p:nvPr/>
        </p:nvGrpSpPr>
        <p:grpSpPr bwMode="auto">
          <a:xfrm>
            <a:off x="628650" y="1031875"/>
            <a:ext cx="4454525" cy="3878263"/>
            <a:chOff x="1145" y="658"/>
            <a:chExt cx="2806" cy="2443"/>
          </a:xfrm>
        </p:grpSpPr>
        <p:sp>
          <p:nvSpPr>
            <p:cNvPr id="432919" name="AutoShape 791"/>
            <p:cNvSpPr>
              <a:spLocks noChangeArrowheads="1"/>
            </p:cNvSpPr>
            <p:nvPr/>
          </p:nvSpPr>
          <p:spPr bwMode="auto">
            <a:xfrm>
              <a:off x="1145" y="674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2921" name="Line 793"/>
            <p:cNvSpPr>
              <a:spLocks noChangeShapeType="1"/>
            </p:cNvSpPr>
            <p:nvPr/>
          </p:nvSpPr>
          <p:spPr bwMode="auto">
            <a:xfrm flipH="1">
              <a:off x="1785" y="665"/>
              <a:ext cx="766" cy="24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2922" name="Line 794"/>
            <p:cNvSpPr>
              <a:spLocks noChangeShapeType="1"/>
            </p:cNvSpPr>
            <p:nvPr/>
          </p:nvSpPr>
          <p:spPr bwMode="auto">
            <a:xfrm flipH="1">
              <a:off x="1461" y="658"/>
              <a:ext cx="1084" cy="244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2923" name="Line 795"/>
            <p:cNvSpPr>
              <a:spLocks noChangeShapeType="1"/>
            </p:cNvSpPr>
            <p:nvPr/>
          </p:nvSpPr>
          <p:spPr bwMode="auto">
            <a:xfrm flipH="1">
              <a:off x="1890" y="674"/>
              <a:ext cx="655" cy="24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2925" name="Freeform 797"/>
            <p:cNvSpPr>
              <a:spLocks/>
            </p:cNvSpPr>
            <p:nvPr/>
          </p:nvSpPr>
          <p:spPr bwMode="auto">
            <a:xfrm>
              <a:off x="1713" y="1258"/>
              <a:ext cx="1984" cy="1392"/>
            </a:xfrm>
            <a:custGeom>
              <a:avLst/>
              <a:gdLst>
                <a:gd name="T0" fmla="*/ 1984 w 1984"/>
                <a:gd name="T1" fmla="*/ 1392 h 1392"/>
                <a:gd name="T2" fmla="*/ 136 w 1984"/>
                <a:gd name="T3" fmla="*/ 1032 h 1392"/>
                <a:gd name="T4" fmla="*/ 1168 w 1984"/>
                <a:gd name="T5" fmla="*/ 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4" h="1392">
                  <a:moveTo>
                    <a:pt x="1984" y="1392"/>
                  </a:moveTo>
                  <a:cubicBezTo>
                    <a:pt x="1677" y="1332"/>
                    <a:pt x="272" y="1264"/>
                    <a:pt x="136" y="1032"/>
                  </a:cubicBezTo>
                  <a:cubicBezTo>
                    <a:pt x="0" y="800"/>
                    <a:pt x="953" y="215"/>
                    <a:pt x="1168" y="0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39000"/>
                  </a:schemeClr>
                </a:gs>
                <a:gs pos="100000">
                  <a:srgbClr val="FF3300">
                    <a:alpha val="14000"/>
                  </a:srgbClr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FF0000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32927" name="Text Box 799"/>
          <p:cNvSpPr txBox="1">
            <a:spLocks noChangeArrowheads="1"/>
          </p:cNvSpPr>
          <p:nvPr/>
        </p:nvSpPr>
        <p:spPr bwMode="auto">
          <a:xfrm>
            <a:off x="2430463" y="60325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ZrO</a:t>
            </a:r>
            <a:r>
              <a:rPr lang="en-US" baseline="-25000">
                <a:latin typeface="Arial" pitchFamily="34" charset="0"/>
              </a:rPr>
              <a:t>2</a:t>
            </a:r>
            <a:endParaRPr lang="ru-RU" baseline="-25000">
              <a:latin typeface="Arial" pitchFamily="34" charset="0"/>
            </a:endParaRPr>
          </a:p>
        </p:txBody>
      </p:sp>
      <p:sp>
        <p:nvSpPr>
          <p:cNvPr id="432928" name="Text Box 800"/>
          <p:cNvSpPr txBox="1">
            <a:spLocks noChangeArrowheads="1"/>
          </p:cNvSpPr>
          <p:nvPr/>
        </p:nvSpPr>
        <p:spPr bwMode="auto">
          <a:xfrm>
            <a:off x="212725" y="4943475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FeO</a:t>
            </a:r>
            <a:endParaRPr lang="ru-RU">
              <a:latin typeface="Arial" pitchFamily="34" charset="0"/>
            </a:endParaRPr>
          </a:p>
        </p:txBody>
      </p:sp>
      <p:sp>
        <p:nvSpPr>
          <p:cNvPr id="432929" name="Text Box 801"/>
          <p:cNvSpPr txBox="1">
            <a:spLocks noChangeArrowheads="1"/>
          </p:cNvSpPr>
          <p:nvPr/>
        </p:nvSpPr>
        <p:spPr bwMode="auto">
          <a:xfrm>
            <a:off x="4594225" y="4932363"/>
            <a:ext cx="1001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Fe</a:t>
            </a:r>
            <a:r>
              <a:rPr lang="en-US" baseline="-25000">
                <a:latin typeface="Arial" pitchFamily="34" charset="0"/>
              </a:rPr>
              <a:t>2</a:t>
            </a:r>
            <a:r>
              <a:rPr lang="en-US">
                <a:latin typeface="Arial" pitchFamily="34" charset="0"/>
              </a:rPr>
              <a:t>O</a:t>
            </a:r>
            <a:r>
              <a:rPr lang="en-US" baseline="-25000">
                <a:latin typeface="Arial" pitchFamily="34" charset="0"/>
              </a:rPr>
              <a:t>3</a:t>
            </a:r>
            <a:endParaRPr lang="ru-RU" baseline="-25000">
              <a:latin typeface="Arial" pitchFamily="34" charset="0"/>
            </a:endParaRPr>
          </a:p>
        </p:txBody>
      </p:sp>
      <p:sp>
        <p:nvSpPr>
          <p:cNvPr id="432930" name="Text Box 802"/>
          <p:cNvSpPr txBox="1">
            <a:spLocks noChangeArrowheads="1"/>
          </p:cNvSpPr>
          <p:nvPr/>
        </p:nvSpPr>
        <p:spPr bwMode="auto">
          <a:xfrm>
            <a:off x="1158875" y="4910138"/>
            <a:ext cx="1001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Fe</a:t>
            </a:r>
            <a:r>
              <a:rPr lang="en-US" baseline="-25000">
                <a:latin typeface="Arial" pitchFamily="34" charset="0"/>
              </a:rPr>
              <a:t>3</a:t>
            </a:r>
            <a:r>
              <a:rPr lang="en-US">
                <a:latin typeface="Arial" pitchFamily="34" charset="0"/>
              </a:rPr>
              <a:t>O</a:t>
            </a:r>
            <a:r>
              <a:rPr lang="en-US" baseline="-25000">
                <a:latin typeface="Arial" pitchFamily="34" charset="0"/>
              </a:rPr>
              <a:t>4</a:t>
            </a:r>
            <a:endParaRPr lang="ru-RU" baseline="-25000">
              <a:latin typeface="Arial" pitchFamily="34" charset="0"/>
            </a:endParaRPr>
          </a:p>
        </p:txBody>
      </p:sp>
      <p:sp>
        <p:nvSpPr>
          <p:cNvPr id="432931" name="Oval 803"/>
          <p:cNvSpPr>
            <a:spLocks noChangeArrowheads="1"/>
          </p:cNvSpPr>
          <p:nvPr/>
        </p:nvSpPr>
        <p:spPr bwMode="auto">
          <a:xfrm>
            <a:off x="3159125" y="1603375"/>
            <a:ext cx="122238" cy="122238"/>
          </a:xfrm>
          <a:prstGeom prst="ellipse">
            <a:avLst/>
          </a:prstGeom>
          <a:solidFill>
            <a:srgbClr val="3366FF"/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2932" name="Text Box 804"/>
          <p:cNvSpPr txBox="1">
            <a:spLocks noChangeArrowheads="1"/>
          </p:cNvSpPr>
          <p:nvPr/>
        </p:nvSpPr>
        <p:spPr bwMode="auto">
          <a:xfrm>
            <a:off x="3241675" y="13843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>
                <a:latin typeface="Arial" pitchFamily="34" charset="0"/>
              </a:rPr>
              <a:t>ss</a:t>
            </a:r>
            <a:endParaRPr lang="ru-RU">
              <a:latin typeface="Arial" pitchFamily="34" charset="0"/>
            </a:endParaRPr>
          </a:p>
        </p:txBody>
      </p:sp>
      <p:sp>
        <p:nvSpPr>
          <p:cNvPr id="432938" name="Oval 810"/>
          <p:cNvSpPr>
            <a:spLocks noChangeArrowheads="1"/>
          </p:cNvSpPr>
          <p:nvPr/>
        </p:nvSpPr>
        <p:spPr bwMode="auto">
          <a:xfrm rot="-477899">
            <a:off x="3201988" y="4167188"/>
            <a:ext cx="517525" cy="777875"/>
          </a:xfrm>
          <a:prstGeom prst="ellipse">
            <a:avLst/>
          </a:prstGeom>
          <a:gradFill rotWithShape="1">
            <a:gsLst>
              <a:gs pos="0">
                <a:srgbClr val="0000FF">
                  <a:alpha val="0"/>
                </a:srgbClr>
              </a:gs>
              <a:gs pos="100000">
                <a:srgbClr val="0000FF">
                  <a:gamma/>
                  <a:shade val="46275"/>
                  <a:invGamma/>
                  <a:alpha val="16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00008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2939" name="Oval 811"/>
          <p:cNvSpPr>
            <a:spLocks noChangeArrowheads="1"/>
          </p:cNvSpPr>
          <p:nvPr/>
        </p:nvSpPr>
        <p:spPr bwMode="auto">
          <a:xfrm rot="-619485">
            <a:off x="2668588" y="1022350"/>
            <a:ext cx="615950" cy="855663"/>
          </a:xfrm>
          <a:prstGeom prst="ellipse">
            <a:avLst/>
          </a:prstGeom>
          <a:gradFill rotWithShape="1">
            <a:gsLst>
              <a:gs pos="0">
                <a:srgbClr val="990000">
                  <a:alpha val="0"/>
                </a:srgbClr>
              </a:gs>
              <a:gs pos="100000">
                <a:srgbClr val="990000">
                  <a:gamma/>
                  <a:shade val="46275"/>
                  <a:invGamma/>
                  <a:alpha val="28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99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2940" name="Oval 812"/>
          <p:cNvSpPr>
            <a:spLocks noChangeArrowheads="1"/>
          </p:cNvSpPr>
          <p:nvPr/>
        </p:nvSpPr>
        <p:spPr bwMode="auto">
          <a:xfrm>
            <a:off x="2892425" y="2844800"/>
            <a:ext cx="735013" cy="777875"/>
          </a:xfrm>
          <a:prstGeom prst="ellipse">
            <a:avLst/>
          </a:prstGeom>
          <a:gradFill rotWithShape="1">
            <a:gsLst>
              <a:gs pos="0">
                <a:srgbClr val="FF0000">
                  <a:alpha val="0"/>
                </a:srgbClr>
              </a:gs>
              <a:gs pos="100000">
                <a:srgbClr val="FF0000">
                  <a:gamma/>
                  <a:shade val="46275"/>
                  <a:invGamma/>
                  <a:alpha val="16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2941" name="Line 813"/>
          <p:cNvSpPr>
            <a:spLocks noChangeShapeType="1"/>
          </p:cNvSpPr>
          <p:nvPr/>
        </p:nvSpPr>
        <p:spPr bwMode="auto">
          <a:xfrm>
            <a:off x="2857500" y="1090613"/>
            <a:ext cx="704850" cy="3841750"/>
          </a:xfrm>
          <a:prstGeom prst="line">
            <a:avLst/>
          </a:prstGeom>
          <a:noFill/>
          <a:ln w="3175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942" name="Line 814"/>
          <p:cNvSpPr>
            <a:spLocks noChangeShapeType="1"/>
          </p:cNvSpPr>
          <p:nvPr/>
        </p:nvSpPr>
        <p:spPr bwMode="auto">
          <a:xfrm>
            <a:off x="3527425" y="4572000"/>
            <a:ext cx="1377950" cy="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 type="stealth" w="lg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943" name="Line 815"/>
          <p:cNvSpPr>
            <a:spLocks noChangeShapeType="1"/>
          </p:cNvSpPr>
          <p:nvPr/>
        </p:nvSpPr>
        <p:spPr bwMode="auto">
          <a:xfrm flipV="1">
            <a:off x="3262313" y="3190875"/>
            <a:ext cx="817562" cy="7938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 type="stealth" w="lg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944" name="Line 816"/>
          <p:cNvSpPr>
            <a:spLocks noChangeShapeType="1"/>
          </p:cNvSpPr>
          <p:nvPr/>
        </p:nvSpPr>
        <p:spPr bwMode="auto">
          <a:xfrm>
            <a:off x="2889250" y="1309688"/>
            <a:ext cx="141288" cy="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 type="stealth" w="lg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945" name="Line 817"/>
          <p:cNvSpPr>
            <a:spLocks noChangeShapeType="1"/>
          </p:cNvSpPr>
          <p:nvPr/>
        </p:nvSpPr>
        <p:spPr bwMode="auto">
          <a:xfrm>
            <a:off x="2889250" y="1520825"/>
            <a:ext cx="238125" cy="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 type="stealth" w="lg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548925" name="Group 1085"/>
          <p:cNvGraphicFramePr>
            <a:graphicFrameLocks noGrp="1"/>
          </p:cNvGraphicFramePr>
          <p:nvPr/>
        </p:nvGraphicFramePr>
        <p:xfrm>
          <a:off x="5602288" y="914400"/>
          <a:ext cx="3436937" cy="5149232"/>
        </p:xfrm>
        <a:graphic>
          <a:graphicData uri="http://schemas.openxmlformats.org/drawingml/2006/table">
            <a:tbl>
              <a:tblPr/>
              <a:tblGrid>
                <a:gridCol w="403225"/>
                <a:gridCol w="831850"/>
                <a:gridCol w="796925"/>
                <a:gridCol w="1404937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Pt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FeO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1.5,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mol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%</a:t>
                      </a:r>
                      <a:endParaRPr kumimoji="0" lang="ru-RU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Atm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Objectives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air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eutectic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8913"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air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8913"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air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solid solutions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air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air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miscibility gap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8913"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air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8913"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air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Bildschirmpräsentation (4:3)</PresentationFormat>
  <Paragraphs>325</Paragraphs>
  <Slides>8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 Unicode MS</vt:lpstr>
      <vt:lpstr>Arial</vt:lpstr>
      <vt:lpstr>Times New Roman CYR</vt:lpstr>
      <vt:lpstr>Symbol</vt:lpstr>
      <vt:lpstr>Times New Roman</vt:lpstr>
      <vt:lpstr>Wingdings</vt:lpstr>
      <vt:lpstr>Оформление по умолчанию</vt:lpstr>
      <vt:lpstr>CorelDRAW 7.0 Graphic</vt:lpstr>
      <vt:lpstr>Proposals on the ZrO2–FeOy system study</vt:lpstr>
      <vt:lpstr>Research objectives</vt:lpstr>
      <vt:lpstr>Research objectives</vt:lpstr>
      <vt:lpstr>Methods of synthesis</vt:lpstr>
      <vt:lpstr>Methods of synthesis and investigation</vt:lpstr>
      <vt:lpstr>Investigation methods</vt:lpstr>
      <vt:lpstr>Conclusions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results U-Zr-O ...</dc:title>
  <dc:subject>Corphad 4Meeting</dc:subject>
  <dc:creator>Helena</dc:creator>
  <cp:lastModifiedBy>Peters, Ursula</cp:lastModifiedBy>
  <cp:revision>709</cp:revision>
  <cp:lastPrinted>2001-10-30T08:59:27Z</cp:lastPrinted>
  <dcterms:created xsi:type="dcterms:W3CDTF">1998-10-12T06:52:06Z</dcterms:created>
  <dcterms:modified xsi:type="dcterms:W3CDTF">2012-10-18T16:37:46Z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Proposals on ZrO2-FeOy system study</vt:lpwstr>
  </property>
</Properties>
</file>