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67" r:id="rId5"/>
    <p:sldId id="268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702906"/>
    <a:srgbClr val="007600"/>
    <a:srgbClr val="0F2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 autoAdjust="0"/>
    <p:restoredTop sz="94677" autoAdjust="0"/>
  </p:normalViewPr>
  <p:slideViewPr>
    <p:cSldViewPr>
      <p:cViewPr>
        <p:scale>
          <a:sx n="66" d="100"/>
          <a:sy n="66" d="100"/>
        </p:scale>
        <p:origin x="-48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71B89-28C3-4A51-BAAA-66200E2EAC4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68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6CBEFD-2A1C-47EA-944B-531AF14C8D4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BC619-1BF1-4C15-9F7B-31D2710AF223}" type="slidenum">
              <a:rPr lang="ru-RU"/>
              <a:pPr/>
              <a:t>1</a:t>
            </a:fld>
            <a:endParaRPr lang="ru-RU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39310-FE0A-4665-9CCC-0017F3615DA6}" type="slidenum">
              <a:rPr lang="ru-RU"/>
              <a:pPr/>
              <a:t>2</a:t>
            </a:fld>
            <a:endParaRPr 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DAC1-5F40-4D4B-B681-6E824538D84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6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B04FE-013B-4BD7-967F-7F8DD5D6AE5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1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E90D-0261-4F76-A6EC-20EC92E6666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7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84D15-81AA-4ABC-B824-063B5E22E33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0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70D29B-57F1-40CD-B782-D8F0808D67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0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176D-FD47-4ED6-B77C-C8E9097AAEE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9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AA19-6036-43B9-A550-22E73C94455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E7EE-1C84-462D-A432-279A02AD88F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B4B8B-4B2F-43EA-9071-215342FBDA0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0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C8CA-7BEC-451E-A9CA-9C09B6341E6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8EF7-3CAE-4D26-9A19-05A1A4C02CA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2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24D4B-3DF8-40A1-AC23-C7798D7527A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8444-72F6-4710-B4D1-8A6B2EA5CB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4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9BA895-A188-430A-9A2E-4B4FB2139790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BD56-9B0A-48AA-9F8D-E56BD1926F51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96975"/>
            <a:ext cx="8713788" cy="2519363"/>
          </a:xfrm>
        </p:spPr>
        <p:txBody>
          <a:bodyPr/>
          <a:lstStyle/>
          <a:p>
            <a:r>
              <a:rPr lang="en-GB" sz="2800" b="1">
                <a:solidFill>
                  <a:srgbClr val="0F2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Experimental studying of LIMITATION technique </a:t>
            </a:r>
            <a:br>
              <a:rPr lang="en-GB" sz="2800" b="1">
                <a:solidFill>
                  <a:srgbClr val="0F2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sz="2800" b="1">
                <a:solidFill>
                  <a:srgbClr val="0F2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of corium Components interaction with carbon</a:t>
            </a:r>
            <a:r>
              <a:rPr lang="en-GB" sz="2800" b="1">
                <a:solidFill>
                  <a:srgbClr val="0F2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  <a:t/>
            </a:r>
            <a:br>
              <a:rPr lang="en-GB" sz="2800" b="1">
                <a:solidFill>
                  <a:srgbClr val="0F2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</a:br>
            <a:endParaRPr lang="ru-RU" sz="2800" b="1">
              <a:solidFill>
                <a:srgbClr val="0F2B03"/>
              </a:solidFill>
              <a:effectLst>
                <a:outerShdw blurRad="38100" dist="38100" dir="2700000" algn="tl">
                  <a:srgbClr val="C0C0C0"/>
                </a:outerShdw>
              </a:effectLst>
              <a:cs typeface="Courier New" pitchFamily="49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913" y="4292600"/>
            <a:ext cx="8675687" cy="695325"/>
          </a:xfrm>
        </p:spPr>
        <p:txBody>
          <a:bodyPr/>
          <a:lstStyle/>
          <a:p>
            <a:r>
              <a:rPr lang="en-GB" sz="2400" b="1"/>
              <a:t>Presented by </a:t>
            </a:r>
            <a:r>
              <a:rPr lang="en-GB" sz="2400" b="1">
                <a:cs typeface="Times New Roman" pitchFamily="18" charset="0"/>
              </a:rPr>
              <a:t>V. Zhdanov </a:t>
            </a:r>
          </a:p>
          <a:p>
            <a:r>
              <a:rPr lang="en-US" sz="1800" b="1">
                <a:cs typeface="Times New Roman" pitchFamily="18" charset="0"/>
              </a:rPr>
              <a:t>Institute of atomic energy of National nuclear center of Kazakhstan Republic</a:t>
            </a:r>
            <a:r>
              <a:rPr lang="en-GB" sz="1800" b="1">
                <a:cs typeface="Times New Roman" pitchFamily="18" charset="0"/>
              </a:rPr>
              <a:t> </a:t>
            </a:r>
            <a:endParaRPr lang="ru-RU" sz="1800" b="1"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1C75-03CE-4E36-8055-3F4F63D29AF6}" type="slidenum">
              <a:rPr lang="ru-RU"/>
              <a:pPr/>
              <a:t>10</a:t>
            </a:fld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Result of UO2 melting in the crucible </a:t>
            </a:r>
            <a:br>
              <a:rPr lang="en-GB" sz="2400" b="1"/>
            </a:br>
            <a:r>
              <a:rPr lang="en-GB" sz="2400" b="1"/>
              <a:t>with tungsten protective insert</a:t>
            </a:r>
            <a:endParaRPr lang="ru-RU" sz="2400" b="1"/>
          </a:p>
        </p:txBody>
      </p:sp>
      <p:pic>
        <p:nvPicPr>
          <p:cNvPr id="52228" name="Picture 4" descr="рез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600200"/>
            <a:ext cx="30003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146-525F-430D-99D7-99189149436D}" type="slidenum">
              <a:rPr lang="ru-RU"/>
              <a:pPr/>
              <a:t>11</a:t>
            </a:fld>
            <a:endParaRPr 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Result of burden melting with subsequent keeping at high temperature</a:t>
            </a:r>
            <a:endParaRPr lang="ru-RU" sz="24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800" b="1"/>
              <a:t>Melt ingot</a:t>
            </a:r>
            <a:r>
              <a:rPr lang="ru-RU" sz="1800" b="1"/>
              <a:t> </a:t>
            </a:r>
            <a:r>
              <a:rPr lang="en-GB" sz="1800" b="1"/>
              <a:t>	</a:t>
            </a:r>
            <a:r>
              <a:rPr lang="ru-RU" sz="1800" b="1"/>
              <a:t>    </a:t>
            </a:r>
            <a:r>
              <a:rPr lang="en-GB" sz="1800" b="1"/>
              <a:t>insert surface</a:t>
            </a:r>
            <a:r>
              <a:rPr lang="ru-RU" sz="1800"/>
              <a:t>  </a:t>
            </a:r>
            <a:r>
              <a:rPr lang="en-GB" sz="1800"/>
              <a:t>	</a:t>
            </a:r>
            <a:r>
              <a:rPr lang="ru-RU" sz="1800"/>
              <a:t>  </a:t>
            </a:r>
            <a:r>
              <a:rPr lang="en-GB" sz="1800" b="1"/>
              <a:t>tantalum sub-layer</a:t>
            </a:r>
            <a:r>
              <a:rPr lang="ru-RU" sz="2800"/>
              <a:t> </a:t>
            </a:r>
          </a:p>
        </p:txBody>
      </p:sp>
      <p:pic>
        <p:nvPicPr>
          <p:cNvPr id="54276" name="Picture 4" descr="после%20%201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81300"/>
            <a:ext cx="2374900" cy="236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" name="Picture 6" descr="IM00002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492375"/>
            <a:ext cx="2454275" cy="30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0" name="Picture 8" descr="IM000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19510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B78-17D1-4F93-987C-C1B4EF81D6F1}" type="slidenum">
              <a:rPr lang="ru-RU"/>
              <a:pPr/>
              <a:t>12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Research of zirconium containing on experimental assembly statement</a:t>
            </a:r>
            <a:endParaRPr lang="ru-RU" sz="24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800" b="1"/>
              <a:t>Methods of zirconium loading</a:t>
            </a:r>
            <a:endParaRPr lang="ru-RU" sz="2800"/>
          </a:p>
        </p:txBody>
      </p:sp>
      <p:pic>
        <p:nvPicPr>
          <p:cNvPr id="57348" name="Picture 4" descr="Схемы%20загр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205038"/>
            <a:ext cx="5118100" cy="390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C0A3-C90E-46EB-8876-59A1199B26D0}" type="slidenum">
              <a:rPr lang="ru-RU"/>
              <a:pPr/>
              <a:t>13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Результат плавления шихты с повышенным содержанием циркония</a:t>
            </a:r>
            <a:endParaRPr lang="ru-RU" sz="2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b="1"/>
              <a:t>17</a:t>
            </a:r>
            <a:r>
              <a:rPr lang="en-GB" sz="1800" b="1"/>
              <a:t> wt</a:t>
            </a:r>
            <a:r>
              <a:rPr lang="ru-RU" sz="1800" b="1"/>
              <a:t>% 	</a:t>
            </a:r>
            <a:r>
              <a:rPr lang="en-GB" sz="1800" b="1"/>
              <a:t>	</a:t>
            </a:r>
            <a:r>
              <a:rPr lang="ru-RU" sz="1800" b="1"/>
              <a:t>20</a:t>
            </a:r>
            <a:r>
              <a:rPr lang="en-GB" sz="1800" b="1"/>
              <a:t> wt</a:t>
            </a:r>
            <a:r>
              <a:rPr lang="ru-RU" sz="1800" b="1"/>
              <a:t>%</a:t>
            </a:r>
            <a:r>
              <a:rPr lang="ru-RU" sz="1800"/>
              <a:t> 	</a:t>
            </a:r>
            <a:r>
              <a:rPr lang="en-GB" sz="1800"/>
              <a:t>	</a:t>
            </a:r>
            <a:r>
              <a:rPr lang="en-GB" sz="1800" b="1"/>
              <a:t>Crucible inner surface</a:t>
            </a:r>
            <a:endParaRPr lang="ru-RU" sz="1800" b="1"/>
          </a:p>
        </p:txBody>
      </p:sp>
      <p:pic>
        <p:nvPicPr>
          <p:cNvPr id="59396" name="Picture 4" descr="разрез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565400"/>
            <a:ext cx="1987550" cy="30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6" descr="разрез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325" y="2565400"/>
            <a:ext cx="2200275" cy="30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0" name="Picture 8" descr="игель-1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565400"/>
            <a:ext cx="35274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E0E5-86E3-489D-86F2-BD1BC5D7BBCD}" type="slidenum">
              <a:rPr lang="ru-RU"/>
              <a:pPr/>
              <a:t>14</a:t>
            </a:fld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Techniques of inner crucible surface zirconium coating</a:t>
            </a:r>
            <a:endParaRPr lang="ru-RU" sz="24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6423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800" b="1"/>
              <a:t>Experimental assemblies for Zr coating</a:t>
            </a:r>
            <a:endParaRPr lang="ru-RU" sz="1800" b="1"/>
          </a:p>
          <a:p>
            <a:pPr algn="ctr">
              <a:buFontTx/>
              <a:buNone/>
            </a:pPr>
            <a:r>
              <a:rPr lang="en-US" sz="1400" b="1"/>
              <a:t>Zr</a:t>
            </a:r>
            <a:r>
              <a:rPr lang="ru-RU" sz="1400" b="1"/>
              <a:t> </a:t>
            </a:r>
            <a:r>
              <a:rPr lang="en-GB" sz="1400" b="1"/>
              <a:t>chips in the clearance</a:t>
            </a:r>
            <a:r>
              <a:rPr lang="ru-RU" sz="1400" b="1"/>
              <a:t>         </a:t>
            </a:r>
            <a:r>
              <a:rPr lang="en-US" sz="1400" b="1"/>
              <a:t>Zr</a:t>
            </a:r>
            <a:r>
              <a:rPr lang="ru-RU" sz="1400" b="1"/>
              <a:t> </a:t>
            </a:r>
            <a:r>
              <a:rPr lang="en-GB" sz="1400" b="1"/>
              <a:t>plate in clearance</a:t>
            </a:r>
            <a:r>
              <a:rPr lang="ru-RU" sz="1400" b="1"/>
              <a:t>      </a:t>
            </a:r>
            <a:r>
              <a:rPr lang="en-GB" sz="1400" b="1"/>
              <a:t>with additional feeding</a:t>
            </a:r>
            <a:endParaRPr lang="ru-RU" sz="1400" b="1"/>
          </a:p>
        </p:txBody>
      </p:sp>
      <p:pic>
        <p:nvPicPr>
          <p:cNvPr id="62468" name="Picture 4" descr="MC-%20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205038"/>
            <a:ext cx="1951037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6" descr="MC-%20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5814"/>
          <a:stretch>
            <a:fillRect/>
          </a:stretch>
        </p:blipFill>
        <p:spPr>
          <a:xfrm>
            <a:off x="3132138" y="2205038"/>
            <a:ext cx="1947862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2" name="Picture 8" descr="MC-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205038"/>
            <a:ext cx="1905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A67E-2F74-4E08-9EF3-DA4557B8BA4E}" type="slidenum">
              <a:rPr lang="ru-RU"/>
              <a:pPr/>
              <a:t>15</a:t>
            </a:fld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Techniques of inner crucible surface zirconium coating</a:t>
            </a:r>
            <a:endParaRPr lang="ru-RU" sz="2400" b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1600" b="1"/>
              <a:t>Scheme of crucible loading for Zr coating</a:t>
            </a:r>
            <a:r>
              <a:rPr lang="ru-RU" sz="2800"/>
              <a:t> 	</a:t>
            </a:r>
            <a:r>
              <a:rPr lang="en-GB" sz="1600" b="1"/>
              <a:t>Crucible longitudinal section</a:t>
            </a:r>
            <a:endParaRPr lang="ru-RU" sz="1600" b="1"/>
          </a:p>
        </p:txBody>
      </p:sp>
      <p:pic>
        <p:nvPicPr>
          <p:cNvPr id="65540" name="Picture 4" descr="Схемы%20загр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2420938"/>
            <a:ext cx="4752975" cy="3154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2" name="Picture 6" descr="рез%201в%20подделка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20938"/>
            <a:ext cx="2514600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C47-F835-4281-80DD-7DE053CFA458}" type="slidenum">
              <a:rPr lang="ru-RU"/>
              <a:pPr/>
              <a:t>16</a:t>
            </a:fld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Experiment on Zr coating reliability estimation</a:t>
            </a:r>
            <a:endParaRPr lang="ru-RU" sz="24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GB" sz="1800" b="1"/>
              <a:t>Test parameters</a:t>
            </a:r>
            <a:endParaRPr lang="en-US" sz="2800"/>
          </a:p>
          <a:p>
            <a:pPr>
              <a:spcAft>
                <a:spcPct val="30000"/>
              </a:spcAft>
              <a:buFontTx/>
              <a:buNone/>
            </a:pPr>
            <a:r>
              <a:rPr lang="en-GB" sz="1600" b="1"/>
              <a:t>Loading, g</a:t>
            </a:r>
            <a:endParaRPr lang="en-US" sz="2800" b="1"/>
          </a:p>
          <a:p>
            <a:pPr>
              <a:spcAft>
                <a:spcPct val="30000"/>
              </a:spcAft>
              <a:buFontTx/>
              <a:buNone/>
            </a:pPr>
            <a:r>
              <a:rPr lang="ru-RU" sz="1600" b="1"/>
              <a:t>UO2 </a:t>
            </a:r>
            <a:r>
              <a:rPr lang="en-US" sz="1600" b="1"/>
              <a:t>– 78</a:t>
            </a:r>
            <a:r>
              <a:rPr lang="ru-RU" sz="1600" b="1"/>
              <a:t> </a:t>
            </a:r>
            <a:r>
              <a:rPr lang="en-GB" sz="1600" b="1"/>
              <a:t>g</a:t>
            </a:r>
            <a:endParaRPr lang="en-US" sz="1600" b="1"/>
          </a:p>
          <a:p>
            <a:pPr>
              <a:spcAft>
                <a:spcPct val="30000"/>
              </a:spcAft>
              <a:buFontTx/>
              <a:buNone/>
            </a:pPr>
            <a:r>
              <a:rPr lang="ru-RU" sz="1600" b="1"/>
              <a:t>ZrO2 – 22 </a:t>
            </a:r>
            <a:r>
              <a:rPr lang="en-GB" sz="1600" b="1"/>
              <a:t>g</a:t>
            </a:r>
            <a:endParaRPr lang="ru-RU" sz="1600" b="1"/>
          </a:p>
          <a:p>
            <a:pPr>
              <a:spcAft>
                <a:spcPct val="30000"/>
              </a:spcAft>
              <a:buFontTx/>
              <a:buNone/>
            </a:pPr>
            <a:r>
              <a:rPr lang="en-GB" sz="1600" b="1"/>
              <a:t>Maximum temperature </a:t>
            </a:r>
            <a:r>
              <a:rPr lang="ru-RU" sz="1600" b="1"/>
              <a:t> 2650 </a:t>
            </a:r>
            <a:r>
              <a:rPr lang="en-GB" sz="1600" b="1"/>
              <a:t>deg. C</a:t>
            </a:r>
            <a:endParaRPr lang="ru-RU" sz="1600" b="1"/>
          </a:p>
          <a:p>
            <a:pPr>
              <a:spcAft>
                <a:spcPct val="30000"/>
              </a:spcAft>
              <a:buFontTx/>
              <a:buNone/>
            </a:pPr>
            <a:r>
              <a:rPr lang="en-GB" sz="1600" b="1"/>
              <a:t>Keeping at Tmax</a:t>
            </a:r>
            <a:r>
              <a:rPr lang="ru-RU" sz="1600" b="1"/>
              <a:t> – 5 </a:t>
            </a:r>
            <a:r>
              <a:rPr lang="en-GB" sz="1600" b="1"/>
              <a:t>minutes</a:t>
            </a:r>
            <a:endParaRPr lang="en-US" sz="1600" b="1"/>
          </a:p>
          <a:p>
            <a:pPr>
              <a:spcAft>
                <a:spcPct val="30000"/>
              </a:spcAft>
              <a:buFontTx/>
              <a:buNone/>
            </a:pPr>
            <a:endParaRPr lang="ru-RU" sz="1600" b="1"/>
          </a:p>
        </p:txBody>
      </p:sp>
      <p:pic>
        <p:nvPicPr>
          <p:cNvPr id="68612" name="Picture 4" descr="рез%20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9988" y="1600200"/>
            <a:ext cx="3135312" cy="420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717-0450-4579-9D64-44A4FC12B7AD}" type="slidenum">
              <a:rPr lang="ru-RU"/>
              <a:pPr/>
              <a:t>17</a:t>
            </a:fld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Summary</a:t>
            </a:r>
            <a:endParaRPr lang="ru-RU" sz="2400" b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17671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1800" b="1"/>
              <a:t>Protection effect of reflective carbides coating depends strongly from coating quality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1800" b="1"/>
              <a:t>Metallic tantalum inserts show low reliability due to inserts deformation</a:t>
            </a:r>
            <a:endParaRPr lang="ru-RU" sz="1800" b="1"/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1800" b="1"/>
              <a:t>Tungsten insert applying needs protection of tungsten itself from interaction with carbon. Maximum heating temperature is limited due to tungsten deformation  at high temperature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1800" b="1"/>
              <a:t>Effect of self-limitation of burden – carbon interaction was found in the case of BWR – type mixture melting (with high metallic zirconium content)</a:t>
            </a:r>
            <a:r>
              <a:rPr lang="ru-RU" sz="1800" b="1"/>
              <a:t>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1800" b="1"/>
              <a:t>Technique of Zr coating on graphite crucible inner surface was developed.</a:t>
            </a:r>
            <a:endParaRPr lang="ru-RU"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05AF-E2FA-4446-9C5B-12D1A127F2AB}" type="slidenum">
              <a:rPr lang="ru-RU"/>
              <a:pPr/>
              <a:t>2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 marL="101600" indent="0" algn="just">
              <a:buFontTx/>
              <a:buNone/>
            </a:pPr>
            <a:r>
              <a:rPr lang="en-GB" sz="2400" b="1">
                <a:cs typeface="Times New Roman" pitchFamily="18" charset="0"/>
              </a:rPr>
              <a:t>The following variants of protection against undesirable interaction are possible:</a:t>
            </a:r>
          </a:p>
          <a:p>
            <a:pPr marL="101600" indent="0" algn="just">
              <a:buFontTx/>
              <a:buNone/>
            </a:pPr>
            <a:r>
              <a:rPr lang="en-GB" sz="2400" b="1">
                <a:cs typeface="Times New Roman" pitchFamily="18" charset="0"/>
              </a:rPr>
              <a:t>1 Use of coverings from refractory materials on the graphite crucible surface;</a:t>
            </a:r>
          </a:p>
          <a:p>
            <a:pPr marL="101600" indent="0" algn="just">
              <a:buFontTx/>
              <a:buNone/>
            </a:pPr>
            <a:r>
              <a:rPr lang="en-GB" sz="2400" b="1">
                <a:cs typeface="Times New Roman" pitchFamily="18" charset="0"/>
              </a:rPr>
              <a:t>2 Use of internal inserts from refractory metals in graphite crucible;</a:t>
            </a:r>
          </a:p>
          <a:p>
            <a:pPr marL="101600" indent="0" algn="just">
              <a:buFontTx/>
              <a:buNone/>
            </a:pPr>
            <a:r>
              <a:rPr lang="en-GB" sz="2400" b="1">
                <a:cs typeface="Times New Roman" pitchFamily="18" charset="0"/>
              </a:rPr>
              <a:t>3 Choice of variants of burden loading at which during the heating process protective barriers from carbides of some burden components are formed;</a:t>
            </a:r>
          </a:p>
          <a:p>
            <a:pPr marL="101600" indent="0" algn="just">
              <a:buFontTx/>
              <a:buNone/>
            </a:pPr>
            <a:r>
              <a:rPr lang="en-GB" sz="2400" b="1">
                <a:cs typeface="Times New Roman" pitchFamily="18" charset="0"/>
              </a:rPr>
              <a:t>4  Use of combinations of above methods.</a:t>
            </a:r>
            <a:endParaRPr lang="ru-RU" sz="2400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F678-3C14-4680-ADBF-804F4048F814}" type="slidenum">
              <a:rPr lang="ru-RU"/>
              <a:pPr/>
              <a:t>3</a:t>
            </a:fld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842125" cy="431800"/>
          </a:xfrm>
        </p:spPr>
        <p:txBody>
          <a:bodyPr/>
          <a:lstStyle/>
          <a:p>
            <a:r>
              <a:rPr lang="en-GB" sz="2400" b="1">
                <a:latin typeface="Albertus Medium" pitchFamily="34" charset="0"/>
              </a:rPr>
              <a:t>Experimental stand VCG-135</a:t>
            </a:r>
            <a:endParaRPr lang="ru-RU" sz="2400" b="1">
              <a:latin typeface="Albertus Medium" pitchFamily="34" charset="0"/>
            </a:endParaRPr>
          </a:p>
        </p:txBody>
      </p:sp>
      <p:pic>
        <p:nvPicPr>
          <p:cNvPr id="8202" name="Picture 10" descr="1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4921" r="3241"/>
          <a:stretch>
            <a:fillRect/>
          </a:stretch>
        </p:blipFill>
        <p:spPr>
          <a:xfrm>
            <a:off x="4114800" y="1844675"/>
            <a:ext cx="4849813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79388" y="1785938"/>
            <a:ext cx="3935412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900"/>
              <a:t>Stand parameters: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Maximum electrical power:</a:t>
            </a:r>
            <a:r>
              <a:rPr lang="ru-RU" sz="1900"/>
              <a:t> 60 </a:t>
            </a:r>
            <a:r>
              <a:rPr lang="en-GB" sz="1900"/>
              <a:t>kW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Generator frequency</a:t>
            </a:r>
            <a:r>
              <a:rPr lang="ru-RU" sz="1900"/>
              <a:t>: 66 </a:t>
            </a:r>
            <a:r>
              <a:rPr lang="en-GB" sz="1900"/>
              <a:t>kHz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Working chamber volume:</a:t>
            </a:r>
            <a:r>
              <a:rPr lang="ru-RU" sz="1900"/>
              <a:t> 120 </a:t>
            </a:r>
            <a:r>
              <a:rPr lang="en-GB" sz="1900"/>
              <a:t>l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Maximum burden loading:</a:t>
            </a:r>
            <a:r>
              <a:rPr lang="ru-RU" sz="1900"/>
              <a:t> 150 </a:t>
            </a:r>
            <a:r>
              <a:rPr lang="en-GB" sz="1900"/>
              <a:t>g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Maximum gas pressure in the chamber:</a:t>
            </a:r>
            <a:r>
              <a:rPr lang="ru-RU" sz="1900"/>
              <a:t> 0,2 </a:t>
            </a:r>
            <a:r>
              <a:rPr lang="en-GB" sz="1900"/>
              <a:t>MPa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Maximum heating temperature: up to 3500 K</a:t>
            </a:r>
            <a:endParaRPr lang="ru-RU" sz="1900"/>
          </a:p>
          <a:p>
            <a:pPr>
              <a:spcBef>
                <a:spcPct val="20000"/>
              </a:spcBef>
            </a:pPr>
            <a:r>
              <a:rPr lang="en-GB" sz="1900"/>
              <a:t>Temperature sensor: bychromatic pyrometer</a:t>
            </a:r>
            <a:endParaRPr lang="ru-RU" sz="1900"/>
          </a:p>
          <a:p>
            <a:pPr>
              <a:spcBef>
                <a:spcPct val="20000"/>
              </a:spcBef>
            </a:pPr>
            <a:endParaRPr lang="ru-RU" sz="1900"/>
          </a:p>
          <a:p>
            <a:pPr>
              <a:spcBef>
                <a:spcPct val="20000"/>
              </a:spcBef>
            </a:pPr>
            <a:endParaRPr lang="ru-RU" sz="1900"/>
          </a:p>
          <a:p>
            <a:pPr>
              <a:spcBef>
                <a:spcPct val="20000"/>
              </a:spcBef>
            </a:pPr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648-4914-4B09-AC26-ECD455D6A5CE}" type="slidenum">
              <a:rPr lang="ru-RU"/>
              <a:pPr/>
              <a:t>4</a:t>
            </a:fld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863600"/>
          </a:xfrm>
          <a:noFill/>
        </p:spPr>
        <p:txBody>
          <a:bodyPr tIns="10800" bIns="10800"/>
          <a:lstStyle/>
          <a:p>
            <a:r>
              <a:rPr lang="en-GB" sz="2400" b="1">
                <a:latin typeface="Albertus Medium" pitchFamily="34" charset="0"/>
              </a:rPr>
              <a:t>Experimental stand VCG-135</a:t>
            </a:r>
            <a:r>
              <a:rPr lang="ru-RU" sz="2400" b="1">
                <a:latin typeface="Albertus Medium" pitchFamily="34" charset="0"/>
              </a:rPr>
              <a:t> </a:t>
            </a:r>
            <a:br>
              <a:rPr lang="ru-RU" sz="2400" b="1">
                <a:latin typeface="Albertus Medium" pitchFamily="34" charset="0"/>
              </a:rPr>
            </a:br>
            <a:r>
              <a:rPr lang="ru-RU" sz="2000" b="1">
                <a:latin typeface="Albertus Medium" pitchFamily="34" charset="0"/>
              </a:rPr>
              <a:t>(</a:t>
            </a:r>
            <a:r>
              <a:rPr lang="en-GB" sz="2000" b="1">
                <a:latin typeface="Albertus Medium" pitchFamily="34" charset="0"/>
              </a:rPr>
              <a:t>after modernization</a:t>
            </a:r>
            <a:r>
              <a:rPr lang="ru-RU" sz="2000" b="1">
                <a:latin typeface="Albertus Medium" pitchFamily="34" charset="0"/>
              </a:rPr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3744912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GB" sz="2000" b="1"/>
              <a:t>Modernization objectives</a:t>
            </a:r>
            <a:endParaRPr lang="ru-RU" sz="2000" b="1"/>
          </a:p>
          <a:p>
            <a:pPr marL="609600" indent="-609600">
              <a:buFontTx/>
              <a:buAutoNum type="arabicParenR"/>
            </a:pPr>
            <a:r>
              <a:rPr lang="en-GB" sz="2000" b="1"/>
              <a:t>To increase working chamber volume</a:t>
            </a:r>
            <a:endParaRPr lang="ru-RU" sz="2000" b="1"/>
          </a:p>
          <a:p>
            <a:pPr marL="609600" indent="-609600">
              <a:buFontTx/>
              <a:buAutoNum type="arabicParenR"/>
            </a:pPr>
            <a:r>
              <a:rPr lang="en-GB" sz="2000" b="1"/>
              <a:t>To increase gas pressure in the working chamber</a:t>
            </a:r>
            <a:endParaRPr lang="ru-RU" sz="2000" b="1"/>
          </a:p>
          <a:p>
            <a:pPr marL="609600" indent="-609600">
              <a:buFontTx/>
              <a:buAutoNum type="arabicParenR"/>
            </a:pPr>
            <a:r>
              <a:rPr lang="en-GB" sz="2000" b="1"/>
              <a:t>To increase operation depth of heating power</a:t>
            </a:r>
            <a:endParaRPr lang="ru-RU" sz="2000" b="1"/>
          </a:p>
          <a:p>
            <a:pPr marL="609600" indent="-609600">
              <a:buFontTx/>
              <a:buAutoNum type="arabicParenR"/>
            </a:pPr>
            <a:r>
              <a:rPr lang="en-GB" sz="2000" b="1"/>
              <a:t>To apply modern measurement system</a:t>
            </a:r>
            <a:endParaRPr lang="ru-RU" sz="2000"/>
          </a:p>
        </p:txBody>
      </p:sp>
      <p:pic>
        <p:nvPicPr>
          <p:cNvPr id="33796" name="Picture 4" descr="VCG_view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b="-2138"/>
          <a:stretch>
            <a:fillRect/>
          </a:stretch>
        </p:blipFill>
        <p:spPr bwMode="auto">
          <a:xfrm>
            <a:off x="3851275" y="1989138"/>
            <a:ext cx="497046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07FB-8185-47B9-9686-14B64376B0DE}" type="slidenum">
              <a:rPr lang="ru-RU"/>
              <a:pPr/>
              <a:t>5</a:t>
            </a:fld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Experiments with refractory carbides coating</a:t>
            </a:r>
            <a:endParaRPr lang="ru-RU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3773488"/>
          </a:xfrm>
        </p:spPr>
        <p:txBody>
          <a:bodyPr/>
          <a:lstStyle/>
          <a:p>
            <a:pPr marL="363538" indent="-363538">
              <a:lnSpc>
                <a:spcPct val="120000"/>
              </a:lnSpc>
              <a:buFontTx/>
              <a:buNone/>
            </a:pPr>
            <a:r>
              <a:rPr lang="en-GB" sz="2000" b="1"/>
              <a:t>Carbide coating on the graphite crucibles</a:t>
            </a:r>
          </a:p>
          <a:p>
            <a:pPr marL="363538" indent="-363538">
              <a:lnSpc>
                <a:spcPct val="120000"/>
              </a:lnSpc>
            </a:pPr>
            <a:r>
              <a:rPr lang="en-GB" sz="2000" b="1"/>
              <a:t>Tantalum carbide</a:t>
            </a:r>
            <a:r>
              <a:rPr lang="ru-RU" sz="2000" b="1"/>
              <a:t> (</a:t>
            </a:r>
            <a:r>
              <a:rPr lang="en-GB" sz="2000" b="1"/>
              <a:t>TaC</a:t>
            </a:r>
            <a:r>
              <a:rPr lang="ru-RU" sz="2000" b="1"/>
              <a:t>)</a:t>
            </a:r>
          </a:p>
          <a:p>
            <a:pPr marL="363538" indent="-363538">
              <a:lnSpc>
                <a:spcPct val="120000"/>
              </a:lnSpc>
              <a:spcAft>
                <a:spcPct val="30000"/>
              </a:spcAft>
            </a:pPr>
            <a:r>
              <a:rPr lang="en-GB" sz="2000" b="1"/>
              <a:t>Niobium carbide</a:t>
            </a:r>
            <a:r>
              <a:rPr lang="ru-RU" sz="2000" b="1"/>
              <a:t> </a:t>
            </a:r>
            <a:r>
              <a:rPr lang="en-US" sz="2000" b="1"/>
              <a:t>(NbC)</a:t>
            </a:r>
          </a:p>
          <a:p>
            <a:pPr marL="363538" indent="-363538">
              <a:lnSpc>
                <a:spcPct val="120000"/>
              </a:lnSpc>
              <a:spcAft>
                <a:spcPct val="30000"/>
              </a:spcAft>
            </a:pPr>
            <a:r>
              <a:rPr lang="en-GB" sz="2000" b="1"/>
              <a:t>Combined coating:</a:t>
            </a:r>
            <a:endParaRPr lang="ru-RU" sz="2000" b="1"/>
          </a:p>
          <a:p>
            <a:pPr marL="363538" indent="-363538">
              <a:lnSpc>
                <a:spcPct val="120000"/>
              </a:lnSpc>
              <a:spcAft>
                <a:spcPct val="30000"/>
              </a:spcAft>
            </a:pPr>
            <a:r>
              <a:rPr lang="en-US" sz="2000" b="1"/>
              <a:t>NbC</a:t>
            </a:r>
            <a:r>
              <a:rPr lang="ru-RU" sz="2000" b="1"/>
              <a:t> (</a:t>
            </a:r>
            <a:r>
              <a:rPr lang="en-GB" sz="2000" b="1"/>
              <a:t>intermediate layer</a:t>
            </a:r>
            <a:r>
              <a:rPr lang="ru-RU" sz="2000" b="1"/>
              <a:t>)+</a:t>
            </a:r>
            <a:br>
              <a:rPr lang="ru-RU" sz="2000" b="1"/>
            </a:br>
            <a:r>
              <a:rPr lang="ru-RU" sz="2000" b="1"/>
              <a:t>ТаС </a:t>
            </a:r>
            <a:r>
              <a:rPr lang="en-GB" sz="2000" b="1"/>
              <a:t>(outer layer</a:t>
            </a:r>
            <a:r>
              <a:rPr lang="ru-RU" sz="2000" b="1"/>
              <a:t>)</a:t>
            </a:r>
          </a:p>
          <a:p>
            <a:pPr marL="363538" indent="-363538" algn="ctr">
              <a:buFontTx/>
              <a:buNone/>
            </a:pPr>
            <a:endParaRPr lang="ru-RU" sz="2000" b="1"/>
          </a:p>
        </p:txBody>
      </p:sp>
      <p:pic>
        <p:nvPicPr>
          <p:cNvPr id="35856" name="Picture 16" descr="model_cruible_4_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738" y="1924050"/>
            <a:ext cx="379095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253A-7B23-4914-AD58-EED363CFC316}" type="slidenum">
              <a:rPr lang="ru-RU"/>
              <a:pPr/>
              <a:t>6</a:t>
            </a:fld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200900" cy="360363"/>
          </a:xfrm>
        </p:spPr>
        <p:txBody>
          <a:bodyPr/>
          <a:lstStyle/>
          <a:p>
            <a:r>
              <a:rPr lang="en-GB" sz="2400" b="1"/>
              <a:t>Experimental assembly</a:t>
            </a:r>
            <a:endParaRPr lang="ru-RU" sz="2400" b="1"/>
          </a:p>
        </p:txBody>
      </p:sp>
      <p:pic>
        <p:nvPicPr>
          <p:cNvPr id="20486" name="Picture 6" descr="Схемы загр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14425"/>
            <a:ext cx="7559675" cy="534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A2B5-E8D2-4074-B491-7990B69113E3}" type="slidenum">
              <a:rPr lang="ru-RU"/>
              <a:pPr/>
              <a:t>7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Results of corium obtaining using crucibles with carbide coatings</a:t>
            </a:r>
            <a:endParaRPr lang="ru-RU" sz="28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/>
              <a:t>а) </a:t>
            </a:r>
            <a:r>
              <a:rPr lang="en-US" sz="1800" b="1"/>
              <a:t>TaC coating 	</a:t>
            </a:r>
            <a:r>
              <a:rPr lang="ru-RU" sz="1800" b="1"/>
              <a:t> 	б)  </a:t>
            </a:r>
            <a:r>
              <a:rPr lang="en-US" sz="1800" b="1"/>
              <a:t>NbC</a:t>
            </a:r>
            <a:r>
              <a:rPr lang="ru-RU" sz="1800"/>
              <a:t> </a:t>
            </a:r>
            <a:r>
              <a:rPr lang="en-GB" sz="1800" b="1"/>
              <a:t>coating</a:t>
            </a:r>
            <a:r>
              <a:rPr lang="ru-RU" sz="1800"/>
              <a:t>	</a:t>
            </a:r>
            <a:r>
              <a:rPr lang="en-GB" sz="1800"/>
              <a:t>	</a:t>
            </a:r>
            <a:r>
              <a:rPr lang="ru-RU" sz="1800" b="1"/>
              <a:t>в) </a:t>
            </a:r>
            <a:r>
              <a:rPr lang="en-US" sz="1800" b="1"/>
              <a:t>NbC</a:t>
            </a:r>
            <a:r>
              <a:rPr lang="ru-RU" sz="1800" b="1"/>
              <a:t>+</a:t>
            </a:r>
            <a:r>
              <a:rPr lang="en-US" sz="1800" b="1"/>
              <a:t>TaC</a:t>
            </a:r>
            <a:r>
              <a:rPr lang="ru-RU" sz="1800" b="1"/>
              <a:t> </a:t>
            </a:r>
            <a:r>
              <a:rPr lang="en-GB" sz="1800" b="1"/>
              <a:t>coating</a:t>
            </a:r>
            <a:endParaRPr lang="ru-RU" sz="1800" b="1"/>
          </a:p>
        </p:txBody>
      </p:sp>
      <p:pic>
        <p:nvPicPr>
          <p:cNvPr id="43012" name="Picture 4" descr="разрез№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2349500"/>
            <a:ext cx="2103437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6" descr="разрез%20№1А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063" y="2349500"/>
            <a:ext cx="2197100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распил%201"/>
          <p:cNvPicPr>
            <a:picLocks noChangeAspect="1" noChangeArrowheads="1"/>
          </p:cNvPicPr>
          <p:nvPr/>
        </p:nvPicPr>
        <p:blipFill>
          <a:blip r:embed="rId4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2349500"/>
            <a:ext cx="22145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04F5-C60F-420D-B48C-FBC4B3C5538D}" type="slidenum">
              <a:rPr lang="ru-RU"/>
              <a:pPr/>
              <a:t>8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Experiments using metallic tantalum inserts</a:t>
            </a:r>
            <a:endParaRPr lang="ru-RU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1800" b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2800"/>
          </a:p>
        </p:txBody>
      </p:sp>
      <p:pic>
        <p:nvPicPr>
          <p:cNvPr id="46084" name="Picture 4" descr="разрез-1-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2565400"/>
            <a:ext cx="1871663" cy="268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6100" name="Group 20"/>
          <p:cNvGraphicFramePr>
            <a:graphicFrameLocks noGrp="1"/>
          </p:cNvGraphicFramePr>
          <p:nvPr>
            <p:ph sz="quarter" idx="3"/>
          </p:nvPr>
        </p:nvGraphicFramePr>
        <p:xfrm>
          <a:off x="250825" y="1773238"/>
          <a:ext cx="8642350" cy="3600450"/>
        </p:xfrm>
        <a:graphic>
          <a:graphicData uri="http://schemas.openxmlformats.org/drawingml/2006/table">
            <a:tbl>
              <a:tblPr/>
              <a:tblGrid>
                <a:gridCol w="4211638"/>
                <a:gridCol w="4430712"/>
              </a:tblGrid>
              <a:tr h="3600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preliminary tantalum carbiding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Without preliminary tantalum carbiding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01" name="Picture 21" descr="разрез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18732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5045-108B-4C74-A40C-DDE31D565A6A}" type="slidenum">
              <a:rPr lang="ru-RU"/>
              <a:pPr/>
              <a:t>9</a:t>
            </a:fld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Experiments using tungsten inserts</a:t>
            </a:r>
            <a:endParaRPr lang="ru-RU" sz="2400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1800" b="1"/>
              <a:t>Variation of intermediate layers</a:t>
            </a:r>
            <a:endParaRPr lang="ru-RU" sz="1800" b="1"/>
          </a:p>
          <a:p>
            <a:pPr marL="0" indent="0" algn="ctr">
              <a:buFontTx/>
              <a:buNone/>
            </a:pPr>
            <a:r>
              <a:rPr lang="ru-RU" sz="1600" b="1"/>
              <a:t>Та – </a:t>
            </a:r>
            <a:r>
              <a:rPr lang="en-GB" sz="1600" b="1"/>
              <a:t>insert</a:t>
            </a:r>
            <a:r>
              <a:rPr lang="ru-RU" sz="1600" b="1"/>
              <a:t>                   ТаС – </a:t>
            </a:r>
            <a:r>
              <a:rPr lang="en-GB" sz="1600" b="1"/>
              <a:t>coating</a:t>
            </a:r>
            <a:r>
              <a:rPr lang="ru-RU" sz="1600" b="1"/>
              <a:t>                         </a:t>
            </a:r>
            <a:r>
              <a:rPr lang="en-US" sz="1600" b="1"/>
              <a:t>Zr</a:t>
            </a:r>
            <a:r>
              <a:rPr lang="ru-RU" sz="1600" b="1"/>
              <a:t> - </a:t>
            </a:r>
            <a:r>
              <a:rPr lang="en-GB" sz="1600" b="1"/>
              <a:t>coating</a:t>
            </a:r>
            <a:r>
              <a:rPr lang="ru-RU" sz="1600" b="1"/>
              <a:t> </a:t>
            </a:r>
          </a:p>
        </p:txBody>
      </p:sp>
      <p:pic>
        <p:nvPicPr>
          <p:cNvPr id="49156" name="Picture 4" descr="рез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36838"/>
            <a:ext cx="2241550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 descr="рез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6763" y="2708275"/>
            <a:ext cx="2201862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8" descr="рез%202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65400"/>
            <a:ext cx="2351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428</Words>
  <Application>Microsoft Office PowerPoint</Application>
  <PresentationFormat>Bildschirmpräsentation (4:3)</PresentationFormat>
  <Paragraphs>85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Courier New</vt:lpstr>
      <vt:lpstr>Albertus Medium</vt:lpstr>
      <vt:lpstr>Symbol</vt:lpstr>
      <vt:lpstr>Оформление по умолчанию</vt:lpstr>
      <vt:lpstr>Experimental studying of LIMITATION technique  of corium Components interaction with carbon </vt:lpstr>
      <vt:lpstr>PowerPoint-Präsentation</vt:lpstr>
      <vt:lpstr>Experimental stand VCG-135</vt:lpstr>
      <vt:lpstr>Experimental stand VCG-135  (after modernization)</vt:lpstr>
      <vt:lpstr>Experiments with refractory carbides coating</vt:lpstr>
      <vt:lpstr>Experimental assembly</vt:lpstr>
      <vt:lpstr>Results of corium obtaining using crucibles with carbide coatings</vt:lpstr>
      <vt:lpstr>Experiments using metallic tantalum inserts</vt:lpstr>
      <vt:lpstr>Experiments using tungsten inserts</vt:lpstr>
      <vt:lpstr>Result of UO2 melting in the crucible  with tungsten protective insert</vt:lpstr>
      <vt:lpstr>Result of burden melting with subsequent keeping at high temperature</vt:lpstr>
      <vt:lpstr>Research of zirconium containing on experimental assembly statement</vt:lpstr>
      <vt:lpstr>Результат плавления шихты с повышенным содержанием циркония</vt:lpstr>
      <vt:lpstr>Techniques of inner crucible surface zirconium coating</vt:lpstr>
      <vt:lpstr>Techniques of inner crucible surface zirconium coating</vt:lpstr>
      <vt:lpstr>Experiment on Zr coating reliability estimation</vt:lpstr>
      <vt:lpstr>Summary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взаимодействия компонентов кориума с углеродом при разогреве до температуры плавления</dc:title>
  <dc:creator>Baklanov</dc:creator>
  <cp:lastModifiedBy>Peters, Ursula</cp:lastModifiedBy>
  <cp:revision>40</cp:revision>
  <dcterms:created xsi:type="dcterms:W3CDTF">2003-04-17T09:05:59Z</dcterms:created>
  <dcterms:modified xsi:type="dcterms:W3CDTF">2012-10-08T18:00:42Z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Experimental studying of limitation technique of corium components interaction with carbon</vt:lpwstr>
  </property>
</Properties>
</file>