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374" r:id="rId3"/>
    <p:sldId id="375" r:id="rId4"/>
    <p:sldId id="376" r:id="rId5"/>
    <p:sldId id="377" r:id="rId6"/>
    <p:sldId id="378" r:id="rId7"/>
  </p:sldIdLst>
  <p:sldSz cx="9144000" cy="6858000" type="screen4x3"/>
  <p:notesSz cx="9926638" cy="67976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FF0000"/>
    <a:srgbClr val="FFCC99"/>
    <a:srgbClr val="990000"/>
    <a:srgbClr val="0000FF"/>
    <a:srgbClr val="FFCCFF"/>
    <a:srgbClr val="66FF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9" autoAdjust="0"/>
    <p:restoredTop sz="99228" autoAdjust="0"/>
  </p:normalViewPr>
  <p:slideViewPr>
    <p:cSldViewPr snapToGrid="0">
      <p:cViewPr>
        <p:scale>
          <a:sx n="95" d="100"/>
          <a:sy n="95" d="100"/>
        </p:scale>
        <p:origin x="-1306" y="-29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90" y="-114"/>
      </p:cViewPr>
      <p:guideLst>
        <p:guide orient="horz" pos="2142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0538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05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6465888"/>
            <a:ext cx="43005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fld id="{7FA3446A-349C-4A65-8D87-35EFE077F2E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346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2471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3267075" y="511175"/>
            <a:ext cx="3394075" cy="25463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3775" y="3227388"/>
            <a:ext cx="7939088" cy="30591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267075" y="511175"/>
            <a:ext cx="3394075" cy="2546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50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323975" y="3224213"/>
            <a:ext cx="7278688" cy="3062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35" tIns="45367" rIns="90735" bIns="45367"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267075" y="511175"/>
            <a:ext cx="3394075" cy="2546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70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323975" y="3224213"/>
            <a:ext cx="7278688" cy="3062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35" tIns="45367" rIns="90735" bIns="45367"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267075" y="511175"/>
            <a:ext cx="3394075" cy="2546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91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323975" y="3224213"/>
            <a:ext cx="7278688" cy="3062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35" tIns="45367" rIns="90735" bIns="45367"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FF007-2E63-4C7C-854D-E5346CB70CC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45568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94157D-E55C-417C-A195-8EEF1AC056A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66274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681D17-5733-49FA-9C9F-4BD62FACA37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285874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85800" y="0"/>
            <a:ext cx="7872413" cy="609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217488" y="6154738"/>
            <a:ext cx="3529012" cy="5381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043738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E14045-59B9-4948-A6A7-B23E82F729F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031130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D139F-8449-469D-9D79-AF19209E1F0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948012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F8C889-9309-425B-B32C-5FAAE15A65F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636756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0AB00D-DDA4-480A-B767-05661339E47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908852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474A07-2004-4990-B169-7E263AE4984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31889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369E08-6E22-486E-861A-D2D7AB68970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599274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BCAAD-C0C2-4816-B262-6E336735FFD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579722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4F66A4-81A6-462F-9976-8459275226F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98488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83C89C-5CB7-4F1B-8F35-6DD236E79F9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278127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>
                <a:solidFill>
                  <a:srgbClr val="000066"/>
                </a:solidFill>
              </a:defRPr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="0">
                <a:solidFill>
                  <a:srgbClr val="000099"/>
                </a:solidFill>
              </a:defRPr>
            </a:lvl1pPr>
          </a:lstStyle>
          <a:p>
            <a:fld id="{1A3412DA-D297-48CA-A64D-44F3F4C12367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596063" y="6259513"/>
            <a:ext cx="1560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defTabSz="762000"/>
            <a:r>
              <a:rPr lang="en-US" sz="1400">
                <a:solidFill>
                  <a:srgbClr val="000099"/>
                </a:solidFill>
              </a:rPr>
              <a:t>St-Petersburg, Russia</a:t>
            </a:r>
            <a:br>
              <a:rPr lang="en-US" sz="1400">
                <a:solidFill>
                  <a:srgbClr val="000099"/>
                </a:solidFill>
              </a:rPr>
            </a:br>
            <a:r>
              <a:rPr lang="en-US" sz="1400">
                <a:solidFill>
                  <a:srgbClr val="000099"/>
                </a:solidFill>
              </a:rPr>
              <a:t>July 10, 2008</a:t>
            </a:r>
            <a:endParaRPr lang="en-GB" sz="1400">
              <a:solidFill>
                <a:srgbClr val="0000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>
    <p:zoom dir="in"/>
  </p:transition>
  <p:timing>
    <p:tnLst>
      <p:par>
        <p:cTn id="1" dur="indefinite" restart="never" nodeType="tmRoot"/>
      </p:par>
    </p:tnLst>
  </p:timing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>
            <a:picLocks noGrp="1"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463" y="1589088"/>
            <a:ext cx="8562975" cy="16002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3600">
                <a:effectLst/>
              </a:rPr>
              <a:t>Eutectic in the</a:t>
            </a:r>
            <a:r>
              <a:rPr lang="en-US" sz="3200">
                <a:effectLst/>
              </a:rPr>
              <a:t/>
            </a:r>
            <a:br>
              <a:rPr lang="en-US" sz="3200">
                <a:effectLst/>
              </a:rPr>
            </a:br>
            <a:r>
              <a:rPr lang="en-US" sz="3800">
                <a:effectLst/>
              </a:rPr>
              <a:t>FeO</a:t>
            </a:r>
            <a:r>
              <a:rPr lang="ru-RU" sz="3800" baseline="-25000">
                <a:effectLst/>
              </a:rPr>
              <a:t>1.5</a:t>
            </a:r>
            <a:r>
              <a:rPr lang="en-US" sz="3800">
                <a:effectLst/>
              </a:rPr>
              <a:t>-UO</a:t>
            </a:r>
            <a:r>
              <a:rPr lang="en-US" sz="3800" baseline="-25000">
                <a:effectLst/>
              </a:rPr>
              <a:t>2</a:t>
            </a:r>
            <a:r>
              <a:rPr lang="en-US" sz="3800">
                <a:effectLst/>
              </a:rPr>
              <a:t>-ZrO</a:t>
            </a:r>
            <a:r>
              <a:rPr lang="en-US" sz="3800" baseline="-25000">
                <a:effectLst/>
              </a:rPr>
              <a:t>2 </a:t>
            </a:r>
            <a:r>
              <a:rPr lang="en-US" sz="3800">
                <a:effectLst/>
              </a:rPr>
              <a:t>system</a:t>
            </a:r>
            <a:endParaRPr lang="en-US" sz="3800"/>
          </a:p>
        </p:txBody>
      </p:sp>
      <p:grpSp>
        <p:nvGrpSpPr>
          <p:cNvPr id="147474" name="Group 18"/>
          <p:cNvGrpSpPr>
            <a:grpSpLocks/>
          </p:cNvGrpSpPr>
          <p:nvPr/>
        </p:nvGrpSpPr>
        <p:grpSpPr bwMode="auto">
          <a:xfrm>
            <a:off x="4860925" y="0"/>
            <a:ext cx="4035425" cy="939800"/>
            <a:chOff x="3062" y="0"/>
            <a:chExt cx="2542" cy="592"/>
          </a:xfrm>
        </p:grpSpPr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ISTC</a:t>
              </a:r>
              <a:r>
                <a:rPr lang="en-GB" sz="1800"/>
                <a:t> </a:t>
              </a:r>
              <a:r>
                <a:rPr lang="en-US" sz="1800"/>
                <a:t>PRECOS</a:t>
              </a:r>
              <a:r>
                <a:rPr lang="en-GB" sz="1800"/>
                <a:t> Project</a:t>
              </a:r>
              <a:endParaRPr lang="en-US" sz="1800"/>
            </a:p>
            <a:p>
              <a:r>
                <a:rPr lang="en-US" sz="1800"/>
                <a:t>#3813</a:t>
              </a:r>
              <a:endParaRPr lang="en-GB" sz="1800"/>
            </a:p>
          </p:txBody>
        </p:sp>
        <p:pic>
          <p:nvPicPr>
            <p:cNvPr id="147468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7473" name="Group 17"/>
          <p:cNvGrpSpPr>
            <a:grpSpLocks/>
          </p:cNvGrpSpPr>
          <p:nvPr/>
        </p:nvGrpSpPr>
        <p:grpSpPr bwMode="auto">
          <a:xfrm>
            <a:off x="217488" y="0"/>
            <a:ext cx="4498975" cy="914400"/>
            <a:chOff x="137" y="0"/>
            <a:chExt cx="2834" cy="576"/>
          </a:xfrm>
        </p:grpSpPr>
        <p:sp>
          <p:nvSpPr>
            <p:cNvPr id="147466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/>
                <a:t>Research</a:t>
              </a:r>
              <a:r>
                <a:rPr lang="en-US" sz="1800"/>
                <a:t> </a:t>
              </a:r>
              <a:r>
                <a:rPr lang="en-GB" sz="1800"/>
                <a:t>Institute</a:t>
              </a:r>
              <a:r>
                <a:rPr lang="en-US" sz="1800"/>
                <a:t> of Technology</a:t>
              </a:r>
              <a:endParaRPr lang="en-GB" sz="1800"/>
            </a:p>
          </p:txBody>
        </p:sp>
        <p:graphicFrame>
          <p:nvGraphicFramePr>
            <p:cNvPr id="147469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179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1195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000"/>
              <a:t>Presented by Vyacheslav </a:t>
            </a:r>
            <a:r>
              <a:rPr lang="en-US" sz="2000">
                <a:solidFill>
                  <a:srgbClr val="000000"/>
                </a:solidFill>
              </a:rPr>
              <a:t>Almjashev</a:t>
            </a:r>
            <a:endParaRPr lang="en-GB" sz="2000">
              <a:latin typeface="Arial Unicode MS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Arial Unicode MS" pitchFamily="34" charset="-128"/>
              </a:rPr>
              <a:t>1</a:t>
            </a:r>
            <a:r>
              <a:rPr lang="en-US" sz="2000" baseline="30000">
                <a:latin typeface="Arial Unicode MS" pitchFamily="34" charset="-128"/>
              </a:rPr>
              <a:t>st</a:t>
            </a:r>
            <a:r>
              <a:rPr lang="en-US" sz="2000">
                <a:latin typeface="Arial Unicode MS" pitchFamily="34" charset="-128"/>
              </a:rPr>
              <a:t> 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PRECOS</a:t>
            </a:r>
            <a:r>
              <a:rPr lang="en-US" sz="2000">
                <a:latin typeface="Arial Unicode MS" pitchFamily="34" charset="-128"/>
              </a:rPr>
              <a:t> </a:t>
            </a:r>
            <a:r>
              <a:rPr lang="en-GB" sz="2000">
                <a:latin typeface="Arial Unicode MS" pitchFamily="34" charset="-128"/>
              </a:rPr>
              <a:t>Meeting</a:t>
            </a:r>
          </a:p>
        </p:txBody>
      </p:sp>
      <p:grpSp>
        <p:nvGrpSpPr>
          <p:cNvPr id="434176" name="Group 1024"/>
          <p:cNvGrpSpPr>
            <a:grpSpLocks/>
          </p:cNvGrpSpPr>
          <p:nvPr/>
        </p:nvGrpSpPr>
        <p:grpSpPr bwMode="auto">
          <a:xfrm>
            <a:off x="5084763" y="4003675"/>
            <a:ext cx="1330325" cy="774700"/>
            <a:chOff x="2308" y="2503"/>
            <a:chExt cx="838" cy="488"/>
          </a:xfrm>
        </p:grpSpPr>
        <p:sp>
          <p:nvSpPr>
            <p:cNvPr id="434177" name="Text Box 1025"/>
            <p:cNvSpPr txBox="1">
              <a:spLocks noChangeArrowheads="1"/>
            </p:cNvSpPr>
            <p:nvPr/>
          </p:nvSpPr>
          <p:spPr bwMode="auto">
            <a:xfrm>
              <a:off x="2308" y="2778"/>
              <a:ext cx="83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eaLnBrk="1" hangingPunct="1">
                <a:lnSpc>
                  <a:spcPct val="80000"/>
                </a:lnSpc>
              </a:pPr>
              <a:r>
                <a:rPr lang="en-US" sz="1600">
                  <a:latin typeface="Arial Unicode MS" pitchFamily="34" charset="-128"/>
                </a:rPr>
                <a:t>ISC</a:t>
              </a:r>
              <a:r>
                <a:rPr lang="ru-RU" sz="1600">
                  <a:latin typeface="Arial Unicode MS" pitchFamily="34" charset="-128"/>
                </a:rPr>
                <a:t> </a:t>
              </a:r>
              <a:r>
                <a:rPr lang="en-US" sz="1600">
                  <a:latin typeface="Arial Unicode MS" pitchFamily="34" charset="-128"/>
                </a:rPr>
                <a:t>RAS</a:t>
              </a:r>
              <a:endParaRPr lang="ru-RU" sz="1600">
                <a:latin typeface="Arial Unicode MS" pitchFamily="34" charset="-128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>
                  <a:latin typeface="Arial Unicode MS" pitchFamily="34" charset="-128"/>
                </a:rPr>
                <a:t>Saint</a:t>
              </a:r>
              <a:r>
                <a:rPr lang="ru-RU" sz="1200">
                  <a:latin typeface="Arial Unicode MS" pitchFamily="34" charset="-128"/>
                </a:rPr>
                <a:t>-</a:t>
              </a:r>
              <a:r>
                <a:rPr lang="en-US" sz="1200">
                  <a:latin typeface="Arial Unicode MS" pitchFamily="34" charset="-128"/>
                </a:rPr>
                <a:t>Petersburg</a:t>
              </a:r>
            </a:p>
          </p:txBody>
        </p:sp>
        <p:pic>
          <p:nvPicPr>
            <p:cNvPr id="434178" name="Picture 1026" descr="1"/>
            <p:cNvPicPr>
              <a:picLocks noChangeAspect="1" noChangeArrowheads="1"/>
            </p:cNvPicPr>
            <p:nvPr/>
          </p:nvPicPr>
          <p:blipFill>
            <a:blip r:embed="rId7" cstate="print">
              <a:lum bright="-36000" contrast="-46000"/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3" y="2503"/>
              <a:ext cx="438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8CEE4F-0F4D-4519-973D-EAC88227B3B9}" type="slidenum">
              <a:rPr lang="en-GB"/>
              <a:pPr/>
              <a:t>2</a:t>
            </a:fld>
            <a:endParaRPr lang="en-GB"/>
          </a:p>
        </p:txBody>
      </p:sp>
      <p:pic>
        <p:nvPicPr>
          <p:cNvPr id="4" name="Picture 7"/>
          <p:cNvPicPr>
            <a:picLocks noGrp="1"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effectLst/>
              </a:rPr>
              <a:t>Experimental objectives</a:t>
            </a:r>
            <a:endParaRPr lang="ru-RU" sz="3200" baseline="-25000">
              <a:effectLst/>
            </a:endParaRPr>
          </a:p>
        </p:txBody>
      </p:sp>
      <p:sp>
        <p:nvSpPr>
          <p:cNvPr id="550915" name="Rectangle 3"/>
          <p:cNvSpPr>
            <a:spLocks noChangeArrowheads="1"/>
          </p:cNvSpPr>
          <p:nvPr/>
        </p:nvSpPr>
        <p:spPr bwMode="auto">
          <a:xfrm>
            <a:off x="520700" y="1460500"/>
            <a:ext cx="8431213" cy="257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68288" indent="-268288" defTabSz="762000">
              <a:lnSpc>
                <a:spcPct val="15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Ш"/>
              <a:tabLst>
                <a:tab pos="990600" algn="l"/>
              </a:tabLst>
            </a:pPr>
            <a:r>
              <a:rPr lang="en-US" sz="2400">
                <a:solidFill>
                  <a:srgbClr val="800000"/>
                </a:solidFill>
              </a:rPr>
              <a:t>To specify the ternary eutectics temperature and composition in the inert atmosphere</a:t>
            </a:r>
            <a:r>
              <a:rPr lang="en-GB" sz="2400" b="0">
                <a:solidFill>
                  <a:srgbClr val="800000"/>
                </a:solidFill>
              </a:rPr>
              <a:t> </a:t>
            </a:r>
            <a:endParaRPr lang="en-GB" sz="2400">
              <a:solidFill>
                <a:srgbClr val="800000"/>
              </a:solidFill>
            </a:endParaRPr>
          </a:p>
          <a:p>
            <a:pPr marL="268288" indent="-268288" defTabSz="762000">
              <a:lnSpc>
                <a:spcPct val="15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Ш"/>
              <a:tabLst>
                <a:tab pos="990600" algn="l"/>
              </a:tabLst>
            </a:pPr>
            <a:r>
              <a:rPr lang="en-US" sz="2400">
                <a:solidFill>
                  <a:srgbClr val="800000"/>
                </a:solidFill>
              </a:rPr>
              <a:t>To determine solubility limits of components in the solid solutions</a:t>
            </a:r>
            <a:endParaRPr lang="en-GB" sz="240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28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9D4B-FC15-4AFD-B0F9-77B65D458753}" type="slidenum">
              <a:rPr lang="en-GB"/>
              <a:pPr/>
              <a:t>3</a:t>
            </a:fld>
            <a:endParaRPr lang="en-GB"/>
          </a:p>
        </p:txBody>
      </p:sp>
      <p:pic>
        <p:nvPicPr>
          <p:cNvPr id="286" name="Picture 7"/>
          <p:cNvPicPr>
            <a:picLocks noGrp="1"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effectLst/>
              </a:rPr>
              <a:t>Known data in the system</a:t>
            </a:r>
            <a:endParaRPr lang="ru-RU" sz="3200" baseline="-25000">
              <a:effectLst/>
            </a:endParaRPr>
          </a:p>
        </p:txBody>
      </p:sp>
      <p:sp>
        <p:nvSpPr>
          <p:cNvPr id="552827" name="Text Box 891"/>
          <p:cNvSpPr txBox="1">
            <a:spLocks noChangeArrowheads="1"/>
          </p:cNvSpPr>
          <p:nvPr/>
        </p:nvSpPr>
        <p:spPr bwMode="auto">
          <a:xfrm>
            <a:off x="4687888" y="2043113"/>
            <a:ext cx="8842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Riley B. 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(1969)</a:t>
            </a:r>
            <a:endParaRPr lang="ru-RU" sz="14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552828" name="Text Box 892"/>
          <p:cNvSpPr txBox="1">
            <a:spLocks noChangeArrowheads="1"/>
          </p:cNvSpPr>
          <p:nvPr/>
        </p:nvSpPr>
        <p:spPr bwMode="auto">
          <a:xfrm>
            <a:off x="927100" y="1847850"/>
            <a:ext cx="12985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FF3300"/>
                </a:solidFill>
                <a:latin typeface="Arial" pitchFamily="34" charset="0"/>
              </a:rPr>
              <a:t>Evans W.D.J.</a:t>
            </a:r>
          </a:p>
          <a:p>
            <a:pPr algn="ctr"/>
            <a:r>
              <a:rPr lang="en-US" sz="1400">
                <a:solidFill>
                  <a:srgbClr val="FF3300"/>
                </a:solidFill>
                <a:latin typeface="Arial" pitchFamily="34" charset="0"/>
              </a:rPr>
              <a:t>White J. </a:t>
            </a:r>
          </a:p>
          <a:p>
            <a:pPr algn="ctr"/>
            <a:r>
              <a:rPr lang="en-US" sz="1400">
                <a:solidFill>
                  <a:srgbClr val="FF3300"/>
                </a:solidFill>
                <a:latin typeface="Arial" pitchFamily="34" charset="0"/>
              </a:rPr>
              <a:t>(1964)</a:t>
            </a:r>
            <a:endParaRPr lang="ru-RU" sz="1400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552998" name="Text Box 1062"/>
          <p:cNvSpPr txBox="1">
            <a:spLocks noChangeArrowheads="1"/>
          </p:cNvSpPr>
          <p:nvPr/>
        </p:nvSpPr>
        <p:spPr bwMode="auto">
          <a:xfrm>
            <a:off x="2152650" y="5740400"/>
            <a:ext cx="1566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>
                <a:latin typeface="Arial" pitchFamily="34" charset="0"/>
              </a:rPr>
              <a:t>UFeO</a:t>
            </a:r>
            <a:r>
              <a:rPr lang="en-US" baseline="-25000">
                <a:latin typeface="Arial" pitchFamily="34" charset="0"/>
              </a:rPr>
              <a:t>4</a:t>
            </a:r>
            <a:endParaRPr lang="ru-RU" baseline="-25000">
              <a:latin typeface="Arial" pitchFamily="34" charset="0"/>
            </a:endParaRPr>
          </a:p>
        </p:txBody>
      </p:sp>
      <p:grpSp>
        <p:nvGrpSpPr>
          <p:cNvPr id="553000" name="Group 1064"/>
          <p:cNvGrpSpPr>
            <a:grpSpLocks/>
          </p:cNvGrpSpPr>
          <p:nvPr/>
        </p:nvGrpSpPr>
        <p:grpSpPr bwMode="auto">
          <a:xfrm flipH="1">
            <a:off x="8216900" y="811213"/>
            <a:ext cx="38100" cy="2074862"/>
            <a:chOff x="7350" y="1066"/>
            <a:chExt cx="24" cy="1307"/>
          </a:xfrm>
        </p:grpSpPr>
        <p:sp>
          <p:nvSpPr>
            <p:cNvPr id="553001" name="Line 1065"/>
            <p:cNvSpPr>
              <a:spLocks noChangeAspect="1" noChangeShapeType="1"/>
            </p:cNvSpPr>
            <p:nvPr/>
          </p:nvSpPr>
          <p:spPr bwMode="auto">
            <a:xfrm flipH="1">
              <a:off x="7351" y="229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02" name="Line 1066"/>
            <p:cNvSpPr>
              <a:spLocks noChangeAspect="1" noChangeShapeType="1"/>
            </p:cNvSpPr>
            <p:nvPr/>
          </p:nvSpPr>
          <p:spPr bwMode="auto">
            <a:xfrm flipH="1">
              <a:off x="7351" y="220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03" name="Line 1067"/>
            <p:cNvSpPr>
              <a:spLocks noChangeAspect="1" noChangeShapeType="1"/>
            </p:cNvSpPr>
            <p:nvPr/>
          </p:nvSpPr>
          <p:spPr bwMode="auto">
            <a:xfrm flipH="1">
              <a:off x="7351" y="212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04" name="Line 1068"/>
            <p:cNvSpPr>
              <a:spLocks noChangeAspect="1" noChangeShapeType="1"/>
            </p:cNvSpPr>
            <p:nvPr/>
          </p:nvSpPr>
          <p:spPr bwMode="auto">
            <a:xfrm flipH="1">
              <a:off x="7351" y="2045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05" name="Line 1069"/>
            <p:cNvSpPr>
              <a:spLocks noChangeAspect="1" noChangeShapeType="1"/>
            </p:cNvSpPr>
            <p:nvPr/>
          </p:nvSpPr>
          <p:spPr bwMode="auto">
            <a:xfrm flipH="1">
              <a:off x="7351" y="196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06" name="Line 1070"/>
            <p:cNvSpPr>
              <a:spLocks noChangeAspect="1" noChangeShapeType="1"/>
            </p:cNvSpPr>
            <p:nvPr/>
          </p:nvSpPr>
          <p:spPr bwMode="auto">
            <a:xfrm flipH="1">
              <a:off x="7351" y="1882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07" name="Line 1071"/>
            <p:cNvSpPr>
              <a:spLocks noChangeAspect="1" noChangeShapeType="1"/>
            </p:cNvSpPr>
            <p:nvPr/>
          </p:nvSpPr>
          <p:spPr bwMode="auto">
            <a:xfrm flipH="1">
              <a:off x="7351" y="180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08" name="Line 1072"/>
            <p:cNvSpPr>
              <a:spLocks noChangeAspect="1" noChangeShapeType="1"/>
            </p:cNvSpPr>
            <p:nvPr/>
          </p:nvSpPr>
          <p:spPr bwMode="auto">
            <a:xfrm flipH="1">
              <a:off x="7351" y="171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09" name="Line 1073"/>
            <p:cNvSpPr>
              <a:spLocks noChangeAspect="1" noChangeShapeType="1"/>
            </p:cNvSpPr>
            <p:nvPr/>
          </p:nvSpPr>
          <p:spPr bwMode="auto">
            <a:xfrm flipH="1">
              <a:off x="7350" y="1066"/>
              <a:ext cx="0" cy="13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10" name="Line 1074"/>
            <p:cNvSpPr>
              <a:spLocks noChangeAspect="1" noChangeShapeType="1"/>
            </p:cNvSpPr>
            <p:nvPr/>
          </p:nvSpPr>
          <p:spPr bwMode="auto">
            <a:xfrm>
              <a:off x="7350" y="163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11" name="Line 1075"/>
            <p:cNvSpPr>
              <a:spLocks noChangeAspect="1" noChangeShapeType="1"/>
            </p:cNvSpPr>
            <p:nvPr/>
          </p:nvSpPr>
          <p:spPr bwMode="auto">
            <a:xfrm>
              <a:off x="7350" y="1555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12" name="Line 1076"/>
            <p:cNvSpPr>
              <a:spLocks noChangeAspect="1" noChangeShapeType="1"/>
            </p:cNvSpPr>
            <p:nvPr/>
          </p:nvSpPr>
          <p:spPr bwMode="auto">
            <a:xfrm flipH="1">
              <a:off x="7351" y="1473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13" name="Line 1077"/>
            <p:cNvSpPr>
              <a:spLocks noChangeAspect="1" noChangeShapeType="1"/>
            </p:cNvSpPr>
            <p:nvPr/>
          </p:nvSpPr>
          <p:spPr bwMode="auto">
            <a:xfrm flipH="1">
              <a:off x="7351" y="139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14" name="Line 1078"/>
            <p:cNvSpPr>
              <a:spLocks noChangeAspect="1" noChangeShapeType="1"/>
            </p:cNvSpPr>
            <p:nvPr/>
          </p:nvSpPr>
          <p:spPr bwMode="auto">
            <a:xfrm flipH="1">
              <a:off x="7351" y="131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15" name="Line 1079"/>
            <p:cNvSpPr>
              <a:spLocks noChangeAspect="1" noChangeShapeType="1"/>
            </p:cNvSpPr>
            <p:nvPr/>
          </p:nvSpPr>
          <p:spPr bwMode="auto">
            <a:xfrm flipH="1">
              <a:off x="7351" y="122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16" name="Line 1080"/>
            <p:cNvSpPr>
              <a:spLocks noChangeAspect="1" noChangeShapeType="1"/>
            </p:cNvSpPr>
            <p:nvPr/>
          </p:nvSpPr>
          <p:spPr bwMode="auto">
            <a:xfrm flipH="1">
              <a:off x="7351" y="114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017" name="Text Box 1081"/>
          <p:cNvSpPr txBox="1">
            <a:spLocks noChangeArrowheads="1"/>
          </p:cNvSpPr>
          <p:nvPr/>
        </p:nvSpPr>
        <p:spPr bwMode="auto">
          <a:xfrm>
            <a:off x="7156450" y="773113"/>
            <a:ext cx="112236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Jones T.S. 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Kimura Sh.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Muan A.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(1967)</a:t>
            </a:r>
            <a:endParaRPr lang="ru-RU" sz="14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553018" name="Rectangle 1082"/>
          <p:cNvSpPr>
            <a:spLocks noChangeAspect="1" noChangeArrowheads="1"/>
          </p:cNvSpPr>
          <p:nvPr/>
        </p:nvSpPr>
        <p:spPr bwMode="auto">
          <a:xfrm flipH="1">
            <a:off x="8032750" y="2894013"/>
            <a:ext cx="50482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~FeO</a:t>
            </a:r>
            <a:r>
              <a:rPr lang="en-US" sz="1000" baseline="-25000">
                <a:solidFill>
                  <a:srgbClr val="000000"/>
                </a:solidFill>
              </a:rPr>
              <a:t>1.5</a:t>
            </a:r>
            <a:endParaRPr lang="ru-RU" sz="1000"/>
          </a:p>
        </p:txBody>
      </p:sp>
      <p:sp>
        <p:nvSpPr>
          <p:cNvPr id="553019" name="Rectangle 1083"/>
          <p:cNvSpPr>
            <a:spLocks noChangeAspect="1" noChangeArrowheads="1"/>
          </p:cNvSpPr>
          <p:nvPr/>
        </p:nvSpPr>
        <p:spPr bwMode="auto">
          <a:xfrm>
            <a:off x="6919913" y="3043238"/>
            <a:ext cx="1119187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FeO</a:t>
            </a:r>
            <a:r>
              <a:rPr lang="en-US" sz="1000" baseline="-25000">
                <a:solidFill>
                  <a:srgbClr val="000000"/>
                </a:solidFill>
              </a:rPr>
              <a:t>1.5</a:t>
            </a:r>
            <a:r>
              <a:rPr lang="ru-RU" sz="1000">
                <a:solidFill>
                  <a:srgbClr val="000000"/>
                </a:solidFill>
              </a:rPr>
              <a:t>, </a:t>
            </a:r>
            <a:r>
              <a:rPr lang="en-US" sz="1000">
                <a:solidFill>
                  <a:srgbClr val="000000"/>
                </a:solidFill>
              </a:rPr>
              <a:t>mol</a:t>
            </a:r>
            <a:r>
              <a:rPr lang="ru-RU" sz="1000">
                <a:solidFill>
                  <a:srgbClr val="000000"/>
                </a:solidFill>
              </a:rPr>
              <a:t>. %</a:t>
            </a:r>
            <a:endParaRPr lang="ru-RU" sz="1000"/>
          </a:p>
        </p:txBody>
      </p:sp>
      <p:sp>
        <p:nvSpPr>
          <p:cNvPr id="553020" name="Line 1084"/>
          <p:cNvSpPr>
            <a:spLocks noChangeAspect="1" noChangeShapeType="1"/>
          </p:cNvSpPr>
          <p:nvPr/>
        </p:nvSpPr>
        <p:spPr bwMode="auto">
          <a:xfrm>
            <a:off x="8235950" y="2625725"/>
            <a:ext cx="111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1" name="Line 1085"/>
          <p:cNvSpPr>
            <a:spLocks noChangeAspect="1" noChangeShapeType="1"/>
          </p:cNvSpPr>
          <p:nvPr/>
        </p:nvSpPr>
        <p:spPr bwMode="auto">
          <a:xfrm>
            <a:off x="8235950" y="2365375"/>
            <a:ext cx="111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2" name="Line 1086"/>
          <p:cNvSpPr>
            <a:spLocks noChangeAspect="1" noChangeShapeType="1"/>
          </p:cNvSpPr>
          <p:nvPr/>
        </p:nvSpPr>
        <p:spPr bwMode="auto">
          <a:xfrm flipH="1">
            <a:off x="6677025" y="2886075"/>
            <a:ext cx="15700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3" name="Line 1087"/>
          <p:cNvSpPr>
            <a:spLocks noChangeShapeType="1"/>
          </p:cNvSpPr>
          <p:nvPr/>
        </p:nvSpPr>
        <p:spPr bwMode="auto">
          <a:xfrm flipH="1" flipV="1">
            <a:off x="8088313" y="284956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4" name="Line 1088"/>
          <p:cNvSpPr>
            <a:spLocks noChangeShapeType="1"/>
          </p:cNvSpPr>
          <p:nvPr/>
        </p:nvSpPr>
        <p:spPr bwMode="auto">
          <a:xfrm flipH="1" flipV="1">
            <a:off x="7932738" y="284956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5" name="Line 1089"/>
          <p:cNvSpPr>
            <a:spLocks noChangeShapeType="1"/>
          </p:cNvSpPr>
          <p:nvPr/>
        </p:nvSpPr>
        <p:spPr bwMode="auto">
          <a:xfrm flipH="1" flipV="1">
            <a:off x="7773988" y="284956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6" name="Line 1090"/>
          <p:cNvSpPr>
            <a:spLocks noChangeShapeType="1"/>
          </p:cNvSpPr>
          <p:nvPr/>
        </p:nvSpPr>
        <p:spPr bwMode="auto">
          <a:xfrm flipH="1" flipV="1">
            <a:off x="7618413" y="284956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7" name="Line 1091"/>
          <p:cNvSpPr>
            <a:spLocks noChangeShapeType="1"/>
          </p:cNvSpPr>
          <p:nvPr/>
        </p:nvSpPr>
        <p:spPr bwMode="auto">
          <a:xfrm flipH="1" flipV="1">
            <a:off x="7459663" y="284956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8" name="Line 1092"/>
          <p:cNvSpPr>
            <a:spLocks noChangeShapeType="1"/>
          </p:cNvSpPr>
          <p:nvPr/>
        </p:nvSpPr>
        <p:spPr bwMode="auto">
          <a:xfrm flipH="1" flipV="1">
            <a:off x="7304088" y="284956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9" name="Line 1093"/>
          <p:cNvSpPr>
            <a:spLocks noChangeShapeType="1"/>
          </p:cNvSpPr>
          <p:nvPr/>
        </p:nvSpPr>
        <p:spPr bwMode="auto">
          <a:xfrm flipH="1" flipV="1">
            <a:off x="7145338" y="284956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30" name="Line 1094"/>
          <p:cNvSpPr>
            <a:spLocks noChangeShapeType="1"/>
          </p:cNvSpPr>
          <p:nvPr/>
        </p:nvSpPr>
        <p:spPr bwMode="auto">
          <a:xfrm flipH="1" flipV="1">
            <a:off x="6989763" y="284956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31" name="Line 1095"/>
          <p:cNvSpPr>
            <a:spLocks noChangeShapeType="1"/>
          </p:cNvSpPr>
          <p:nvPr/>
        </p:nvSpPr>
        <p:spPr bwMode="auto">
          <a:xfrm flipH="1" flipV="1">
            <a:off x="6832600" y="284956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32" name="Rectangle 1096"/>
          <p:cNvSpPr>
            <a:spLocks noChangeAspect="1" noChangeArrowheads="1"/>
          </p:cNvSpPr>
          <p:nvPr/>
        </p:nvSpPr>
        <p:spPr bwMode="auto">
          <a:xfrm flipH="1">
            <a:off x="6270625" y="2679700"/>
            <a:ext cx="3905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1300</a:t>
            </a:r>
            <a:endParaRPr lang="ru-RU" sz="1000"/>
          </a:p>
        </p:txBody>
      </p:sp>
      <p:sp>
        <p:nvSpPr>
          <p:cNvPr id="553033" name="Rectangle 1097"/>
          <p:cNvSpPr>
            <a:spLocks noChangeAspect="1" noChangeArrowheads="1"/>
          </p:cNvSpPr>
          <p:nvPr/>
        </p:nvSpPr>
        <p:spPr bwMode="auto">
          <a:xfrm flipH="1">
            <a:off x="6270625" y="2420938"/>
            <a:ext cx="3905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1500</a:t>
            </a:r>
            <a:endParaRPr lang="ru-RU" sz="1000"/>
          </a:p>
        </p:txBody>
      </p:sp>
      <p:sp>
        <p:nvSpPr>
          <p:cNvPr id="553034" name="Rectangle 1098"/>
          <p:cNvSpPr>
            <a:spLocks noChangeAspect="1" noChangeArrowheads="1"/>
          </p:cNvSpPr>
          <p:nvPr/>
        </p:nvSpPr>
        <p:spPr bwMode="auto">
          <a:xfrm flipH="1">
            <a:off x="6270625" y="2162175"/>
            <a:ext cx="3905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1700</a:t>
            </a:r>
            <a:endParaRPr lang="ru-RU" sz="1000"/>
          </a:p>
        </p:txBody>
      </p:sp>
      <p:sp>
        <p:nvSpPr>
          <p:cNvPr id="553035" name="Rectangle 1099"/>
          <p:cNvSpPr>
            <a:spLocks noChangeAspect="1" noChangeArrowheads="1"/>
          </p:cNvSpPr>
          <p:nvPr/>
        </p:nvSpPr>
        <p:spPr bwMode="auto">
          <a:xfrm flipH="1">
            <a:off x="6270625" y="1901825"/>
            <a:ext cx="3905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1900</a:t>
            </a:r>
            <a:endParaRPr lang="ru-RU" sz="1000"/>
          </a:p>
        </p:txBody>
      </p:sp>
      <p:sp>
        <p:nvSpPr>
          <p:cNvPr id="553036" name="Rectangle 1100"/>
          <p:cNvSpPr>
            <a:spLocks noChangeAspect="1" noChangeArrowheads="1"/>
          </p:cNvSpPr>
          <p:nvPr/>
        </p:nvSpPr>
        <p:spPr bwMode="auto">
          <a:xfrm flipH="1">
            <a:off x="7804150" y="2901950"/>
            <a:ext cx="250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80</a:t>
            </a:r>
            <a:endParaRPr lang="ru-RU" sz="1000"/>
          </a:p>
        </p:txBody>
      </p:sp>
      <p:sp>
        <p:nvSpPr>
          <p:cNvPr id="553037" name="Rectangle 1101"/>
          <p:cNvSpPr>
            <a:spLocks noChangeAspect="1" noChangeArrowheads="1"/>
          </p:cNvSpPr>
          <p:nvPr/>
        </p:nvSpPr>
        <p:spPr bwMode="auto">
          <a:xfrm flipH="1">
            <a:off x="7489825" y="2901950"/>
            <a:ext cx="250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60</a:t>
            </a:r>
            <a:endParaRPr lang="ru-RU" sz="1000"/>
          </a:p>
        </p:txBody>
      </p:sp>
      <p:sp>
        <p:nvSpPr>
          <p:cNvPr id="553038" name="Rectangle 1102"/>
          <p:cNvSpPr>
            <a:spLocks noChangeAspect="1" noChangeArrowheads="1"/>
          </p:cNvSpPr>
          <p:nvPr/>
        </p:nvSpPr>
        <p:spPr bwMode="auto">
          <a:xfrm flipH="1">
            <a:off x="7175500" y="2901950"/>
            <a:ext cx="250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40</a:t>
            </a:r>
            <a:endParaRPr lang="ru-RU" sz="1000"/>
          </a:p>
        </p:txBody>
      </p:sp>
      <p:sp>
        <p:nvSpPr>
          <p:cNvPr id="553039" name="Rectangle 1103"/>
          <p:cNvSpPr>
            <a:spLocks noChangeAspect="1" noChangeArrowheads="1"/>
          </p:cNvSpPr>
          <p:nvPr/>
        </p:nvSpPr>
        <p:spPr bwMode="auto">
          <a:xfrm flipH="1">
            <a:off x="6861175" y="2901950"/>
            <a:ext cx="250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20</a:t>
            </a:r>
            <a:endParaRPr lang="ru-RU" sz="1000"/>
          </a:p>
        </p:txBody>
      </p:sp>
      <p:sp>
        <p:nvSpPr>
          <p:cNvPr id="553040" name="Rectangle 1104"/>
          <p:cNvSpPr>
            <a:spLocks noChangeAspect="1" noChangeArrowheads="1"/>
          </p:cNvSpPr>
          <p:nvPr/>
        </p:nvSpPr>
        <p:spPr bwMode="auto">
          <a:xfrm flipH="1">
            <a:off x="6423025" y="604838"/>
            <a:ext cx="484188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Т</a:t>
            </a:r>
            <a:r>
              <a:rPr lang="en-US" sz="1400">
                <a:solidFill>
                  <a:srgbClr val="000000"/>
                </a:solidFill>
              </a:rPr>
              <a:t>, </a:t>
            </a:r>
            <a:r>
              <a:rPr lang="en-US" sz="1400">
                <a:solidFill>
                  <a:srgbClr val="000000"/>
                </a:solidFill>
                <a:sym typeface="Symbol" pitchFamily="18" charset="2"/>
              </a:rPr>
              <a:t></a:t>
            </a:r>
            <a:r>
              <a:rPr lang="en-US" sz="1400">
                <a:solidFill>
                  <a:srgbClr val="000000"/>
                </a:solidFill>
              </a:rPr>
              <a:t>C</a:t>
            </a:r>
            <a:endParaRPr lang="ru-RU"/>
          </a:p>
        </p:txBody>
      </p:sp>
      <p:sp>
        <p:nvSpPr>
          <p:cNvPr id="553041" name="Rectangle 1105"/>
          <p:cNvSpPr>
            <a:spLocks noChangeAspect="1" noChangeArrowheads="1"/>
          </p:cNvSpPr>
          <p:nvPr/>
        </p:nvSpPr>
        <p:spPr bwMode="auto">
          <a:xfrm flipH="1">
            <a:off x="6270625" y="1636713"/>
            <a:ext cx="3905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2100</a:t>
            </a:r>
            <a:endParaRPr lang="ru-RU" sz="1000"/>
          </a:p>
        </p:txBody>
      </p:sp>
      <p:sp>
        <p:nvSpPr>
          <p:cNvPr id="553042" name="Rectangle 1106"/>
          <p:cNvSpPr>
            <a:spLocks noChangeAspect="1" noChangeArrowheads="1"/>
          </p:cNvSpPr>
          <p:nvPr/>
        </p:nvSpPr>
        <p:spPr bwMode="auto">
          <a:xfrm flipH="1">
            <a:off x="6270625" y="1379538"/>
            <a:ext cx="3905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2300</a:t>
            </a:r>
            <a:endParaRPr lang="ru-RU" sz="1000"/>
          </a:p>
        </p:txBody>
      </p:sp>
      <p:sp>
        <p:nvSpPr>
          <p:cNvPr id="553043" name="Rectangle 1107"/>
          <p:cNvSpPr>
            <a:spLocks noChangeAspect="1" noChangeArrowheads="1"/>
          </p:cNvSpPr>
          <p:nvPr/>
        </p:nvSpPr>
        <p:spPr bwMode="auto">
          <a:xfrm flipH="1">
            <a:off x="6270625" y="1122363"/>
            <a:ext cx="3905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2500</a:t>
            </a:r>
            <a:endParaRPr lang="ru-RU" sz="1000"/>
          </a:p>
        </p:txBody>
      </p:sp>
      <p:grpSp>
        <p:nvGrpSpPr>
          <p:cNvPr id="553044" name="Group 1108"/>
          <p:cNvGrpSpPr>
            <a:grpSpLocks/>
          </p:cNvGrpSpPr>
          <p:nvPr/>
        </p:nvGrpSpPr>
        <p:grpSpPr bwMode="auto">
          <a:xfrm>
            <a:off x="6673850" y="811213"/>
            <a:ext cx="38100" cy="2074862"/>
            <a:chOff x="7350" y="1066"/>
            <a:chExt cx="24" cy="1307"/>
          </a:xfrm>
        </p:grpSpPr>
        <p:sp>
          <p:nvSpPr>
            <p:cNvPr id="553045" name="Line 1109"/>
            <p:cNvSpPr>
              <a:spLocks noChangeAspect="1" noChangeShapeType="1"/>
            </p:cNvSpPr>
            <p:nvPr/>
          </p:nvSpPr>
          <p:spPr bwMode="auto">
            <a:xfrm flipH="1">
              <a:off x="7351" y="229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46" name="Line 1110"/>
            <p:cNvSpPr>
              <a:spLocks noChangeAspect="1" noChangeShapeType="1"/>
            </p:cNvSpPr>
            <p:nvPr/>
          </p:nvSpPr>
          <p:spPr bwMode="auto">
            <a:xfrm flipH="1">
              <a:off x="7351" y="220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47" name="Line 1111"/>
            <p:cNvSpPr>
              <a:spLocks noChangeAspect="1" noChangeShapeType="1"/>
            </p:cNvSpPr>
            <p:nvPr/>
          </p:nvSpPr>
          <p:spPr bwMode="auto">
            <a:xfrm flipH="1">
              <a:off x="7351" y="212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48" name="Line 1112"/>
            <p:cNvSpPr>
              <a:spLocks noChangeAspect="1" noChangeShapeType="1"/>
            </p:cNvSpPr>
            <p:nvPr/>
          </p:nvSpPr>
          <p:spPr bwMode="auto">
            <a:xfrm flipH="1">
              <a:off x="7351" y="2045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49" name="Line 1113"/>
            <p:cNvSpPr>
              <a:spLocks noChangeAspect="1" noChangeShapeType="1"/>
            </p:cNvSpPr>
            <p:nvPr/>
          </p:nvSpPr>
          <p:spPr bwMode="auto">
            <a:xfrm flipH="1">
              <a:off x="7351" y="196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0" name="Line 1114"/>
            <p:cNvSpPr>
              <a:spLocks noChangeAspect="1" noChangeShapeType="1"/>
            </p:cNvSpPr>
            <p:nvPr/>
          </p:nvSpPr>
          <p:spPr bwMode="auto">
            <a:xfrm flipH="1">
              <a:off x="7351" y="1882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1" name="Line 1115"/>
            <p:cNvSpPr>
              <a:spLocks noChangeAspect="1" noChangeShapeType="1"/>
            </p:cNvSpPr>
            <p:nvPr/>
          </p:nvSpPr>
          <p:spPr bwMode="auto">
            <a:xfrm flipH="1">
              <a:off x="7351" y="180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2" name="Line 1116"/>
            <p:cNvSpPr>
              <a:spLocks noChangeAspect="1" noChangeShapeType="1"/>
            </p:cNvSpPr>
            <p:nvPr/>
          </p:nvSpPr>
          <p:spPr bwMode="auto">
            <a:xfrm flipH="1">
              <a:off x="7351" y="171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3" name="Line 1117"/>
            <p:cNvSpPr>
              <a:spLocks noChangeAspect="1" noChangeShapeType="1"/>
            </p:cNvSpPr>
            <p:nvPr/>
          </p:nvSpPr>
          <p:spPr bwMode="auto">
            <a:xfrm flipH="1">
              <a:off x="7350" y="1066"/>
              <a:ext cx="0" cy="13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4" name="Line 1118"/>
            <p:cNvSpPr>
              <a:spLocks noChangeAspect="1" noChangeShapeType="1"/>
            </p:cNvSpPr>
            <p:nvPr/>
          </p:nvSpPr>
          <p:spPr bwMode="auto">
            <a:xfrm>
              <a:off x="7350" y="163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5" name="Line 1119"/>
            <p:cNvSpPr>
              <a:spLocks noChangeAspect="1" noChangeShapeType="1"/>
            </p:cNvSpPr>
            <p:nvPr/>
          </p:nvSpPr>
          <p:spPr bwMode="auto">
            <a:xfrm>
              <a:off x="7350" y="1555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6" name="Line 1120"/>
            <p:cNvSpPr>
              <a:spLocks noChangeAspect="1" noChangeShapeType="1"/>
            </p:cNvSpPr>
            <p:nvPr/>
          </p:nvSpPr>
          <p:spPr bwMode="auto">
            <a:xfrm flipH="1">
              <a:off x="7351" y="1473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7" name="Line 1121"/>
            <p:cNvSpPr>
              <a:spLocks noChangeAspect="1" noChangeShapeType="1"/>
            </p:cNvSpPr>
            <p:nvPr/>
          </p:nvSpPr>
          <p:spPr bwMode="auto">
            <a:xfrm flipH="1">
              <a:off x="7351" y="139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8" name="Line 1122"/>
            <p:cNvSpPr>
              <a:spLocks noChangeAspect="1" noChangeShapeType="1"/>
            </p:cNvSpPr>
            <p:nvPr/>
          </p:nvSpPr>
          <p:spPr bwMode="auto">
            <a:xfrm flipH="1">
              <a:off x="7351" y="131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59" name="Line 1123"/>
            <p:cNvSpPr>
              <a:spLocks noChangeAspect="1" noChangeShapeType="1"/>
            </p:cNvSpPr>
            <p:nvPr/>
          </p:nvSpPr>
          <p:spPr bwMode="auto">
            <a:xfrm flipH="1">
              <a:off x="7351" y="122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60" name="Line 1124"/>
            <p:cNvSpPr>
              <a:spLocks noChangeAspect="1" noChangeShapeType="1"/>
            </p:cNvSpPr>
            <p:nvPr/>
          </p:nvSpPr>
          <p:spPr bwMode="auto">
            <a:xfrm flipH="1">
              <a:off x="7351" y="114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061" name="Rectangle 1125"/>
          <p:cNvSpPr>
            <a:spLocks noChangeAspect="1" noChangeArrowheads="1"/>
          </p:cNvSpPr>
          <p:nvPr/>
        </p:nvSpPr>
        <p:spPr bwMode="auto">
          <a:xfrm flipH="1">
            <a:off x="6270625" y="862013"/>
            <a:ext cx="3905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2700</a:t>
            </a:r>
            <a:endParaRPr lang="ru-RU" sz="1000"/>
          </a:p>
        </p:txBody>
      </p:sp>
      <p:sp>
        <p:nvSpPr>
          <p:cNvPr id="553062" name="Line 1126"/>
          <p:cNvSpPr>
            <a:spLocks noChangeShapeType="1"/>
          </p:cNvSpPr>
          <p:nvPr/>
        </p:nvSpPr>
        <p:spPr bwMode="auto">
          <a:xfrm>
            <a:off x="6823075" y="2463800"/>
            <a:ext cx="1392238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63" name="Line 1127"/>
          <p:cNvSpPr>
            <a:spLocks noChangeShapeType="1"/>
          </p:cNvSpPr>
          <p:nvPr/>
        </p:nvSpPr>
        <p:spPr bwMode="auto">
          <a:xfrm>
            <a:off x="6823075" y="2581275"/>
            <a:ext cx="14065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64" name="Freeform 1128"/>
          <p:cNvSpPr>
            <a:spLocks/>
          </p:cNvSpPr>
          <p:nvPr/>
        </p:nvSpPr>
        <p:spPr bwMode="auto">
          <a:xfrm>
            <a:off x="8032750" y="2368550"/>
            <a:ext cx="217488" cy="95250"/>
          </a:xfrm>
          <a:custGeom>
            <a:avLst/>
            <a:gdLst>
              <a:gd name="T0" fmla="*/ 0 w 391"/>
              <a:gd name="T1" fmla="*/ 210 h 210"/>
              <a:gd name="T2" fmla="*/ 391 w 391"/>
              <a:gd name="T3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91" h="210">
                <a:moveTo>
                  <a:pt x="0" y="210"/>
                </a:moveTo>
                <a:cubicBezTo>
                  <a:pt x="145" y="69"/>
                  <a:pt x="391" y="0"/>
                  <a:pt x="391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65" name="Line 1129"/>
          <p:cNvSpPr>
            <a:spLocks noChangeShapeType="1"/>
          </p:cNvSpPr>
          <p:nvPr/>
        </p:nvSpPr>
        <p:spPr bwMode="auto">
          <a:xfrm>
            <a:off x="6823075" y="2463800"/>
            <a:ext cx="0" cy="117475"/>
          </a:xfrm>
          <a:prstGeom prst="line">
            <a:avLst/>
          </a:prstGeom>
          <a:noFill/>
          <a:ln w="25400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66" name="Rectangle 1130"/>
          <p:cNvSpPr>
            <a:spLocks noChangeArrowheads="1"/>
          </p:cNvSpPr>
          <p:nvPr/>
        </p:nvSpPr>
        <p:spPr bwMode="auto">
          <a:xfrm>
            <a:off x="6670675" y="814388"/>
            <a:ext cx="452438" cy="14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900">
                <a:solidFill>
                  <a:srgbClr val="000000"/>
                </a:solidFill>
              </a:rPr>
              <a:t>2710</a:t>
            </a:r>
            <a:endParaRPr lang="ru-RU" sz="900"/>
          </a:p>
        </p:txBody>
      </p:sp>
      <p:sp>
        <p:nvSpPr>
          <p:cNvPr id="553067" name="Freeform 1131"/>
          <p:cNvSpPr>
            <a:spLocks/>
          </p:cNvSpPr>
          <p:nvPr/>
        </p:nvSpPr>
        <p:spPr bwMode="auto">
          <a:xfrm>
            <a:off x="6677025" y="933450"/>
            <a:ext cx="1358900" cy="1530350"/>
          </a:xfrm>
          <a:custGeom>
            <a:avLst/>
            <a:gdLst>
              <a:gd name="T0" fmla="*/ 2450 w 2450"/>
              <a:gd name="T1" fmla="*/ 3335 h 3335"/>
              <a:gd name="T2" fmla="*/ 0 w 2450"/>
              <a:gd name="T3" fmla="*/ 0 h 333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450" h="3335">
                <a:moveTo>
                  <a:pt x="2450" y="3335"/>
                </a:moveTo>
                <a:cubicBezTo>
                  <a:pt x="2369" y="3200"/>
                  <a:pt x="1242" y="1433"/>
                  <a:pt x="0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68" name="Freeform 1132"/>
          <p:cNvSpPr>
            <a:spLocks/>
          </p:cNvSpPr>
          <p:nvPr/>
        </p:nvSpPr>
        <p:spPr bwMode="auto">
          <a:xfrm>
            <a:off x="6678613" y="933450"/>
            <a:ext cx="144462" cy="1530350"/>
          </a:xfrm>
          <a:custGeom>
            <a:avLst/>
            <a:gdLst>
              <a:gd name="T0" fmla="*/ 260 w 260"/>
              <a:gd name="T1" fmla="*/ 3337 h 3337"/>
              <a:gd name="T2" fmla="*/ 0 w 260"/>
              <a:gd name="T3" fmla="*/ 0 h 33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60" h="3337">
                <a:moveTo>
                  <a:pt x="260" y="3337"/>
                </a:moveTo>
                <a:cubicBezTo>
                  <a:pt x="113" y="3043"/>
                  <a:pt x="38" y="1573"/>
                  <a:pt x="0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69" name="Freeform 1133"/>
          <p:cNvSpPr>
            <a:spLocks/>
          </p:cNvSpPr>
          <p:nvPr/>
        </p:nvSpPr>
        <p:spPr bwMode="auto">
          <a:xfrm>
            <a:off x="6759575" y="2581275"/>
            <a:ext cx="63500" cy="231775"/>
          </a:xfrm>
          <a:custGeom>
            <a:avLst/>
            <a:gdLst>
              <a:gd name="T0" fmla="*/ 114 w 114"/>
              <a:gd name="T1" fmla="*/ 0 h 497"/>
              <a:gd name="T2" fmla="*/ 0 w 114"/>
              <a:gd name="T3" fmla="*/ 497 h 4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4" h="497">
                <a:moveTo>
                  <a:pt x="114" y="0"/>
                </a:moveTo>
                <a:cubicBezTo>
                  <a:pt x="111" y="61"/>
                  <a:pt x="72" y="241"/>
                  <a:pt x="0" y="497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70" name="Freeform 1134"/>
          <p:cNvSpPr>
            <a:spLocks/>
          </p:cNvSpPr>
          <p:nvPr/>
        </p:nvSpPr>
        <p:spPr bwMode="auto">
          <a:xfrm>
            <a:off x="8213725" y="2370138"/>
            <a:ext cx="36513" cy="92075"/>
          </a:xfrm>
          <a:custGeom>
            <a:avLst/>
            <a:gdLst>
              <a:gd name="T0" fmla="*/ 0 w 66"/>
              <a:gd name="T1" fmla="*/ 201 h 201"/>
              <a:gd name="T2" fmla="*/ 66 w 66"/>
              <a:gd name="T3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6" h="201">
                <a:moveTo>
                  <a:pt x="0" y="201"/>
                </a:moveTo>
                <a:cubicBezTo>
                  <a:pt x="32" y="149"/>
                  <a:pt x="56" y="41"/>
                  <a:pt x="66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71" name="Freeform 1135"/>
          <p:cNvSpPr>
            <a:spLocks/>
          </p:cNvSpPr>
          <p:nvPr/>
        </p:nvSpPr>
        <p:spPr bwMode="auto">
          <a:xfrm>
            <a:off x="8213725" y="2463800"/>
            <a:ext cx="15875" cy="117475"/>
          </a:xfrm>
          <a:custGeom>
            <a:avLst/>
            <a:gdLst>
              <a:gd name="T0" fmla="*/ 0 w 29"/>
              <a:gd name="T1" fmla="*/ 0 h 255"/>
              <a:gd name="T2" fmla="*/ 29 w 29"/>
              <a:gd name="T3" fmla="*/ 255 h 25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" h="255">
                <a:moveTo>
                  <a:pt x="0" y="0"/>
                </a:moveTo>
                <a:cubicBezTo>
                  <a:pt x="24" y="123"/>
                  <a:pt x="29" y="255"/>
                  <a:pt x="29" y="255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72" name="Line 1136"/>
          <p:cNvSpPr>
            <a:spLocks noChangeShapeType="1"/>
          </p:cNvSpPr>
          <p:nvPr/>
        </p:nvSpPr>
        <p:spPr bwMode="auto">
          <a:xfrm>
            <a:off x="8229600" y="2581275"/>
            <a:ext cx="17463" cy="523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73" name="Line 1137"/>
          <p:cNvSpPr>
            <a:spLocks noChangeShapeType="1"/>
          </p:cNvSpPr>
          <p:nvPr/>
        </p:nvSpPr>
        <p:spPr bwMode="auto">
          <a:xfrm flipH="1" flipV="1">
            <a:off x="8197850" y="2581275"/>
            <a:ext cx="50800" cy="523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74" name="Freeform 1138"/>
          <p:cNvSpPr>
            <a:spLocks/>
          </p:cNvSpPr>
          <p:nvPr/>
        </p:nvSpPr>
        <p:spPr bwMode="auto">
          <a:xfrm>
            <a:off x="8197850" y="2581275"/>
            <a:ext cx="22225" cy="276225"/>
          </a:xfrm>
          <a:custGeom>
            <a:avLst/>
            <a:gdLst>
              <a:gd name="T0" fmla="*/ 0 w 40"/>
              <a:gd name="T1" fmla="*/ 0 h 603"/>
              <a:gd name="T2" fmla="*/ 40 w 40"/>
              <a:gd name="T3" fmla="*/ 603 h 60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" h="603">
                <a:moveTo>
                  <a:pt x="0" y="0"/>
                </a:moveTo>
                <a:cubicBezTo>
                  <a:pt x="0" y="0"/>
                  <a:pt x="40" y="298"/>
                  <a:pt x="40" y="603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75" name="Oval 1139"/>
          <p:cNvSpPr>
            <a:spLocks noChangeAspect="1" noChangeArrowheads="1"/>
          </p:cNvSpPr>
          <p:nvPr/>
        </p:nvSpPr>
        <p:spPr bwMode="auto">
          <a:xfrm flipH="1">
            <a:off x="8232775" y="2357438"/>
            <a:ext cx="31750" cy="26987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076" name="Oval 1140"/>
          <p:cNvSpPr>
            <a:spLocks noChangeAspect="1" noChangeArrowheads="1"/>
          </p:cNvSpPr>
          <p:nvPr/>
        </p:nvSpPr>
        <p:spPr bwMode="auto">
          <a:xfrm flipH="1">
            <a:off x="6662738" y="920750"/>
            <a:ext cx="31750" cy="26988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077" name="Rectangle 1141"/>
          <p:cNvSpPr>
            <a:spLocks noChangeArrowheads="1"/>
          </p:cNvSpPr>
          <p:nvPr/>
        </p:nvSpPr>
        <p:spPr bwMode="auto">
          <a:xfrm>
            <a:off x="7248525" y="2319338"/>
            <a:ext cx="333375" cy="10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3333CC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3333CC"/>
                </a:solidFill>
              </a:rPr>
              <a:t>1525</a:t>
            </a:r>
            <a:endParaRPr lang="ru-RU"/>
          </a:p>
        </p:txBody>
      </p:sp>
      <p:sp>
        <p:nvSpPr>
          <p:cNvPr id="553078" name="Rectangle 1142"/>
          <p:cNvSpPr>
            <a:spLocks noChangeArrowheads="1"/>
          </p:cNvSpPr>
          <p:nvPr/>
        </p:nvSpPr>
        <p:spPr bwMode="auto">
          <a:xfrm>
            <a:off x="7248525" y="2587625"/>
            <a:ext cx="333375" cy="10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3333CC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3333CC"/>
                </a:solidFill>
              </a:rPr>
              <a:t>1434</a:t>
            </a:r>
            <a:endParaRPr lang="ru-RU"/>
          </a:p>
        </p:txBody>
      </p:sp>
      <p:sp>
        <p:nvSpPr>
          <p:cNvPr id="553080" name="Text Box 1144"/>
          <p:cNvSpPr txBox="1">
            <a:spLocks noChangeArrowheads="1"/>
          </p:cNvSpPr>
          <p:nvPr/>
        </p:nvSpPr>
        <p:spPr bwMode="auto">
          <a:xfrm>
            <a:off x="6805613" y="1789113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3600">
                <a:solidFill>
                  <a:srgbClr val="990000"/>
                </a:solidFill>
                <a:latin typeface="Arial" pitchFamily="34" charset="0"/>
              </a:rPr>
              <a:t>?</a:t>
            </a:r>
            <a:endParaRPr lang="ru-RU" sz="3600">
              <a:solidFill>
                <a:srgbClr val="990000"/>
              </a:solidFill>
              <a:latin typeface="Arial" pitchFamily="34" charset="0"/>
            </a:endParaRPr>
          </a:p>
        </p:txBody>
      </p:sp>
      <p:sp>
        <p:nvSpPr>
          <p:cNvPr id="553081" name="Rectangle 1145"/>
          <p:cNvSpPr>
            <a:spLocks noChangeAspect="1" noChangeArrowheads="1"/>
          </p:cNvSpPr>
          <p:nvPr/>
        </p:nvSpPr>
        <p:spPr bwMode="auto">
          <a:xfrm flipH="1">
            <a:off x="6478588" y="2894013"/>
            <a:ext cx="50482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ZrO</a:t>
            </a:r>
            <a:r>
              <a:rPr lang="en-US" sz="1000" baseline="-25000">
                <a:solidFill>
                  <a:srgbClr val="000000"/>
                </a:solidFill>
              </a:rPr>
              <a:t>2</a:t>
            </a:r>
            <a:endParaRPr lang="ru-RU" sz="1000"/>
          </a:p>
        </p:txBody>
      </p:sp>
      <p:grpSp>
        <p:nvGrpSpPr>
          <p:cNvPr id="553162" name="Group 1226"/>
          <p:cNvGrpSpPr>
            <a:grpSpLocks/>
          </p:cNvGrpSpPr>
          <p:nvPr/>
        </p:nvGrpSpPr>
        <p:grpSpPr bwMode="auto">
          <a:xfrm>
            <a:off x="6415088" y="3214688"/>
            <a:ext cx="2273300" cy="2944812"/>
            <a:chOff x="4041" y="2025"/>
            <a:chExt cx="1432" cy="1855"/>
          </a:xfrm>
        </p:grpSpPr>
        <p:grpSp>
          <p:nvGrpSpPr>
            <p:cNvPr id="553083" name="Group 1147"/>
            <p:cNvGrpSpPr>
              <a:grpSpLocks/>
            </p:cNvGrpSpPr>
            <p:nvPr/>
          </p:nvGrpSpPr>
          <p:grpSpPr bwMode="auto">
            <a:xfrm flipH="1">
              <a:off x="5225" y="2452"/>
              <a:ext cx="24" cy="1232"/>
              <a:chOff x="6374" y="381"/>
              <a:chExt cx="24" cy="1232"/>
            </a:xfrm>
          </p:grpSpPr>
          <p:sp>
            <p:nvSpPr>
              <p:cNvPr id="553084" name="Line 1148"/>
              <p:cNvSpPr>
                <a:spLocks noChangeAspect="1" noChangeShapeType="1"/>
              </p:cNvSpPr>
              <p:nvPr/>
            </p:nvSpPr>
            <p:spPr bwMode="auto">
              <a:xfrm flipH="1">
                <a:off x="6375" y="1536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85" name="Line 1149"/>
              <p:cNvSpPr>
                <a:spLocks noChangeAspect="1" noChangeShapeType="1"/>
              </p:cNvSpPr>
              <p:nvPr/>
            </p:nvSpPr>
            <p:spPr bwMode="auto">
              <a:xfrm flipH="1">
                <a:off x="6375" y="145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86" name="Line 1150"/>
              <p:cNvSpPr>
                <a:spLocks noChangeAspect="1" noChangeShapeType="1"/>
              </p:cNvSpPr>
              <p:nvPr/>
            </p:nvSpPr>
            <p:spPr bwMode="auto">
              <a:xfrm flipH="1">
                <a:off x="6375" y="138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87" name="Line 1151"/>
              <p:cNvSpPr>
                <a:spLocks noChangeAspect="1" noChangeShapeType="1"/>
              </p:cNvSpPr>
              <p:nvPr/>
            </p:nvSpPr>
            <p:spPr bwMode="auto">
              <a:xfrm flipH="1">
                <a:off x="6375" y="130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88" name="Line 1152"/>
              <p:cNvSpPr>
                <a:spLocks noChangeAspect="1" noChangeShapeType="1"/>
              </p:cNvSpPr>
              <p:nvPr/>
            </p:nvSpPr>
            <p:spPr bwMode="auto">
              <a:xfrm flipH="1">
                <a:off x="6375" y="122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89" name="Line 1153"/>
              <p:cNvSpPr>
                <a:spLocks noChangeAspect="1" noChangeShapeType="1"/>
              </p:cNvSpPr>
              <p:nvPr/>
            </p:nvSpPr>
            <p:spPr bwMode="auto">
              <a:xfrm flipH="1">
                <a:off x="6375" y="115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0" name="Line 1154"/>
              <p:cNvSpPr>
                <a:spLocks noChangeAspect="1" noChangeShapeType="1"/>
              </p:cNvSpPr>
              <p:nvPr/>
            </p:nvSpPr>
            <p:spPr bwMode="auto">
              <a:xfrm flipH="1">
                <a:off x="6375" y="1073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1" name="Line 1155"/>
              <p:cNvSpPr>
                <a:spLocks noChangeAspect="1" noChangeShapeType="1"/>
              </p:cNvSpPr>
              <p:nvPr/>
            </p:nvSpPr>
            <p:spPr bwMode="auto">
              <a:xfrm flipH="1">
                <a:off x="6375" y="996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2" name="Line 1156"/>
              <p:cNvSpPr>
                <a:spLocks noChangeAspect="1" noChangeShapeType="1"/>
              </p:cNvSpPr>
              <p:nvPr/>
            </p:nvSpPr>
            <p:spPr bwMode="auto">
              <a:xfrm flipH="1">
                <a:off x="6374" y="381"/>
                <a:ext cx="0" cy="123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3" name="Line 1157"/>
              <p:cNvSpPr>
                <a:spLocks noChangeAspect="1" noChangeShapeType="1"/>
              </p:cNvSpPr>
              <p:nvPr/>
            </p:nvSpPr>
            <p:spPr bwMode="auto">
              <a:xfrm>
                <a:off x="6374" y="918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4" name="Line 1158"/>
              <p:cNvSpPr>
                <a:spLocks noChangeAspect="1" noChangeShapeType="1"/>
              </p:cNvSpPr>
              <p:nvPr/>
            </p:nvSpPr>
            <p:spPr bwMode="auto">
              <a:xfrm>
                <a:off x="6374" y="84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5" name="Line 1159"/>
              <p:cNvSpPr>
                <a:spLocks noChangeAspect="1" noChangeShapeType="1"/>
              </p:cNvSpPr>
              <p:nvPr/>
            </p:nvSpPr>
            <p:spPr bwMode="auto">
              <a:xfrm flipH="1">
                <a:off x="6375" y="76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6" name="Line 1160"/>
              <p:cNvSpPr>
                <a:spLocks noChangeAspect="1" noChangeShapeType="1"/>
              </p:cNvSpPr>
              <p:nvPr/>
            </p:nvSpPr>
            <p:spPr bwMode="auto">
              <a:xfrm flipH="1">
                <a:off x="6375" y="68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7" name="Line 1161"/>
              <p:cNvSpPr>
                <a:spLocks noChangeAspect="1" noChangeShapeType="1"/>
              </p:cNvSpPr>
              <p:nvPr/>
            </p:nvSpPr>
            <p:spPr bwMode="auto">
              <a:xfrm flipH="1">
                <a:off x="6375" y="61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8" name="Line 1162"/>
              <p:cNvSpPr>
                <a:spLocks noChangeAspect="1" noChangeShapeType="1"/>
              </p:cNvSpPr>
              <p:nvPr/>
            </p:nvSpPr>
            <p:spPr bwMode="auto">
              <a:xfrm flipH="1">
                <a:off x="6375" y="53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99" name="Line 1163"/>
              <p:cNvSpPr>
                <a:spLocks noChangeAspect="1" noChangeShapeType="1"/>
              </p:cNvSpPr>
              <p:nvPr/>
            </p:nvSpPr>
            <p:spPr bwMode="auto">
              <a:xfrm flipH="1">
                <a:off x="6375" y="45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553100" name="Text Box 1164"/>
            <p:cNvSpPr txBox="1">
              <a:spLocks noChangeArrowheads="1"/>
            </p:cNvSpPr>
            <p:nvPr/>
          </p:nvSpPr>
          <p:spPr bwMode="auto">
            <a:xfrm>
              <a:off x="4342" y="2025"/>
              <a:ext cx="985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Petrov Yu.B.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Udalov Yu.P.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Slovak J.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Morozov Yu.G.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(2002)</a:t>
              </a:r>
              <a:endParaRPr lang="ru-RU" sz="1400">
                <a:solidFill>
                  <a:srgbClr val="006600"/>
                </a:solidFill>
                <a:latin typeface="Arial" pitchFamily="34" charset="0"/>
              </a:endParaRPr>
            </a:p>
          </p:txBody>
        </p:sp>
        <p:sp>
          <p:nvSpPr>
            <p:cNvPr id="553101" name="Rectangle 1165"/>
            <p:cNvSpPr>
              <a:spLocks noChangeAspect="1" noChangeArrowheads="1"/>
            </p:cNvSpPr>
            <p:nvPr/>
          </p:nvSpPr>
          <p:spPr bwMode="auto">
            <a:xfrm>
              <a:off x="4422" y="3778"/>
              <a:ext cx="683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FeO</a:t>
              </a:r>
              <a:r>
                <a:rPr lang="en-US" sz="1000" baseline="-25000">
                  <a:solidFill>
                    <a:srgbClr val="000000"/>
                  </a:solidFill>
                </a:rPr>
                <a:t>1.33</a:t>
              </a:r>
              <a:r>
                <a:rPr lang="ru-RU" sz="1000">
                  <a:solidFill>
                    <a:srgbClr val="000000"/>
                  </a:solidFill>
                </a:rPr>
                <a:t>, </a:t>
              </a:r>
              <a:r>
                <a:rPr lang="en-US" sz="1000">
                  <a:solidFill>
                    <a:srgbClr val="000000"/>
                  </a:solidFill>
                </a:rPr>
                <a:t>mol</a:t>
              </a:r>
              <a:r>
                <a:rPr lang="ru-RU" sz="1000">
                  <a:solidFill>
                    <a:srgbClr val="000000"/>
                  </a:solidFill>
                </a:rPr>
                <a:t>. %</a:t>
              </a:r>
              <a:endParaRPr lang="ru-RU" sz="1000"/>
            </a:p>
          </p:txBody>
        </p:sp>
        <p:sp>
          <p:nvSpPr>
            <p:cNvPr id="553102" name="Line 1166"/>
            <p:cNvSpPr>
              <a:spLocks noChangeAspect="1" noChangeShapeType="1"/>
            </p:cNvSpPr>
            <p:nvPr/>
          </p:nvSpPr>
          <p:spPr bwMode="auto">
            <a:xfrm flipH="1">
              <a:off x="4289" y="3452"/>
              <a:ext cx="958" cy="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03" name="Line 1167"/>
            <p:cNvSpPr>
              <a:spLocks noChangeAspect="1" noChangeShapeType="1"/>
            </p:cNvSpPr>
            <p:nvPr/>
          </p:nvSpPr>
          <p:spPr bwMode="auto">
            <a:xfrm flipH="1">
              <a:off x="4289" y="3144"/>
              <a:ext cx="958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04" name="Line 1168"/>
            <p:cNvSpPr>
              <a:spLocks noChangeAspect="1" noChangeShapeType="1"/>
            </p:cNvSpPr>
            <p:nvPr/>
          </p:nvSpPr>
          <p:spPr bwMode="auto">
            <a:xfrm flipH="1">
              <a:off x="4289" y="3684"/>
              <a:ext cx="95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05" name="Line 1169"/>
            <p:cNvSpPr>
              <a:spLocks noChangeShapeType="1"/>
            </p:cNvSpPr>
            <p:nvPr/>
          </p:nvSpPr>
          <p:spPr bwMode="auto">
            <a:xfrm flipH="1" flipV="1">
              <a:off x="5150" y="3658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06" name="Line 1170"/>
            <p:cNvSpPr>
              <a:spLocks noChangeShapeType="1"/>
            </p:cNvSpPr>
            <p:nvPr/>
          </p:nvSpPr>
          <p:spPr bwMode="auto">
            <a:xfrm flipH="1" flipV="1">
              <a:off x="5055" y="3658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07" name="Line 1171"/>
            <p:cNvSpPr>
              <a:spLocks noChangeShapeType="1"/>
            </p:cNvSpPr>
            <p:nvPr/>
          </p:nvSpPr>
          <p:spPr bwMode="auto">
            <a:xfrm flipH="1" flipV="1">
              <a:off x="4958" y="3658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08" name="Line 1172"/>
            <p:cNvSpPr>
              <a:spLocks noChangeShapeType="1"/>
            </p:cNvSpPr>
            <p:nvPr/>
          </p:nvSpPr>
          <p:spPr bwMode="auto">
            <a:xfrm flipH="1" flipV="1">
              <a:off x="4863" y="3658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09" name="Line 1173"/>
            <p:cNvSpPr>
              <a:spLocks noChangeShapeType="1"/>
            </p:cNvSpPr>
            <p:nvPr/>
          </p:nvSpPr>
          <p:spPr bwMode="auto">
            <a:xfrm flipH="1" flipV="1">
              <a:off x="4767" y="3658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10" name="Line 1174"/>
            <p:cNvSpPr>
              <a:spLocks noChangeShapeType="1"/>
            </p:cNvSpPr>
            <p:nvPr/>
          </p:nvSpPr>
          <p:spPr bwMode="auto">
            <a:xfrm flipH="1" flipV="1">
              <a:off x="4671" y="3658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11" name="Line 1175"/>
            <p:cNvSpPr>
              <a:spLocks noChangeShapeType="1"/>
            </p:cNvSpPr>
            <p:nvPr/>
          </p:nvSpPr>
          <p:spPr bwMode="auto">
            <a:xfrm flipH="1" flipV="1">
              <a:off x="4575" y="3658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12" name="Line 1176"/>
            <p:cNvSpPr>
              <a:spLocks noChangeShapeType="1"/>
            </p:cNvSpPr>
            <p:nvPr/>
          </p:nvSpPr>
          <p:spPr bwMode="auto">
            <a:xfrm flipH="1" flipV="1">
              <a:off x="4479" y="3658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13" name="Line 1177"/>
            <p:cNvSpPr>
              <a:spLocks noChangeShapeType="1"/>
            </p:cNvSpPr>
            <p:nvPr/>
          </p:nvSpPr>
          <p:spPr bwMode="auto">
            <a:xfrm flipH="1" flipV="1">
              <a:off x="4384" y="3658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14" name="Rectangle 1178"/>
            <p:cNvSpPr>
              <a:spLocks noChangeAspect="1" noChangeArrowheads="1"/>
            </p:cNvSpPr>
            <p:nvPr/>
          </p:nvSpPr>
          <p:spPr bwMode="auto">
            <a:xfrm flipH="1">
              <a:off x="4041" y="3562"/>
              <a:ext cx="23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1300</a:t>
              </a:r>
              <a:endParaRPr lang="ru-RU" sz="1000"/>
            </a:p>
          </p:txBody>
        </p:sp>
        <p:sp>
          <p:nvSpPr>
            <p:cNvPr id="553115" name="Rectangle 1179"/>
            <p:cNvSpPr>
              <a:spLocks noChangeAspect="1" noChangeArrowheads="1"/>
            </p:cNvSpPr>
            <p:nvPr/>
          </p:nvSpPr>
          <p:spPr bwMode="auto">
            <a:xfrm flipH="1">
              <a:off x="4041" y="3408"/>
              <a:ext cx="23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1500</a:t>
              </a:r>
              <a:endParaRPr lang="ru-RU" sz="1000"/>
            </a:p>
          </p:txBody>
        </p:sp>
        <p:sp>
          <p:nvSpPr>
            <p:cNvPr id="553116" name="Rectangle 1180"/>
            <p:cNvSpPr>
              <a:spLocks noChangeAspect="1" noChangeArrowheads="1"/>
            </p:cNvSpPr>
            <p:nvPr/>
          </p:nvSpPr>
          <p:spPr bwMode="auto">
            <a:xfrm flipH="1">
              <a:off x="4041" y="3254"/>
              <a:ext cx="23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1700</a:t>
              </a:r>
              <a:endParaRPr lang="ru-RU" sz="1000"/>
            </a:p>
          </p:txBody>
        </p:sp>
        <p:sp>
          <p:nvSpPr>
            <p:cNvPr id="553117" name="Rectangle 1181"/>
            <p:cNvSpPr>
              <a:spLocks noChangeAspect="1" noChangeArrowheads="1"/>
            </p:cNvSpPr>
            <p:nvPr/>
          </p:nvSpPr>
          <p:spPr bwMode="auto">
            <a:xfrm flipH="1">
              <a:off x="4041" y="3099"/>
              <a:ext cx="23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1900</a:t>
              </a:r>
              <a:endParaRPr lang="ru-RU" sz="1000"/>
            </a:p>
          </p:txBody>
        </p:sp>
        <p:sp>
          <p:nvSpPr>
            <p:cNvPr id="553118" name="Rectangle 1182"/>
            <p:cNvSpPr>
              <a:spLocks noChangeAspect="1" noChangeArrowheads="1"/>
            </p:cNvSpPr>
            <p:nvPr/>
          </p:nvSpPr>
          <p:spPr bwMode="auto">
            <a:xfrm flipH="1">
              <a:off x="4976" y="3690"/>
              <a:ext cx="15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80</a:t>
              </a:r>
              <a:endParaRPr lang="ru-RU" sz="1000"/>
            </a:p>
          </p:txBody>
        </p:sp>
        <p:sp>
          <p:nvSpPr>
            <p:cNvPr id="553119" name="Rectangle 1183"/>
            <p:cNvSpPr>
              <a:spLocks noChangeAspect="1" noChangeArrowheads="1"/>
            </p:cNvSpPr>
            <p:nvPr/>
          </p:nvSpPr>
          <p:spPr bwMode="auto">
            <a:xfrm flipH="1">
              <a:off x="4784" y="3690"/>
              <a:ext cx="15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60</a:t>
              </a:r>
              <a:endParaRPr lang="ru-RU" sz="1000"/>
            </a:p>
          </p:txBody>
        </p:sp>
        <p:sp>
          <p:nvSpPr>
            <p:cNvPr id="553120" name="Rectangle 1184"/>
            <p:cNvSpPr>
              <a:spLocks noChangeAspect="1" noChangeArrowheads="1"/>
            </p:cNvSpPr>
            <p:nvPr/>
          </p:nvSpPr>
          <p:spPr bwMode="auto">
            <a:xfrm flipH="1">
              <a:off x="4593" y="3690"/>
              <a:ext cx="15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40</a:t>
              </a:r>
              <a:endParaRPr lang="ru-RU" sz="1000"/>
            </a:p>
          </p:txBody>
        </p:sp>
        <p:sp>
          <p:nvSpPr>
            <p:cNvPr id="553121" name="Rectangle 1185"/>
            <p:cNvSpPr>
              <a:spLocks noChangeAspect="1" noChangeArrowheads="1"/>
            </p:cNvSpPr>
            <p:nvPr/>
          </p:nvSpPr>
          <p:spPr bwMode="auto">
            <a:xfrm flipH="1">
              <a:off x="4402" y="3690"/>
              <a:ext cx="15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20</a:t>
              </a:r>
              <a:endParaRPr lang="ru-RU" sz="1000"/>
            </a:p>
          </p:txBody>
        </p:sp>
        <p:sp>
          <p:nvSpPr>
            <p:cNvPr id="553122" name="Rectangle 1186"/>
            <p:cNvSpPr>
              <a:spLocks noChangeAspect="1" noChangeArrowheads="1"/>
            </p:cNvSpPr>
            <p:nvPr/>
          </p:nvSpPr>
          <p:spPr bwMode="auto">
            <a:xfrm flipH="1">
              <a:off x="4152" y="2320"/>
              <a:ext cx="27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400">
                  <a:solidFill>
                    <a:srgbClr val="000000"/>
                  </a:solidFill>
                </a:rPr>
                <a:t>Т</a:t>
              </a:r>
              <a:r>
                <a:rPr lang="en-US" sz="1400">
                  <a:solidFill>
                    <a:srgbClr val="000000"/>
                  </a:solidFill>
                </a:rPr>
                <a:t>, </a:t>
              </a:r>
              <a:r>
                <a:rPr lang="en-US" sz="1400">
                  <a:solidFill>
                    <a:srgbClr val="000000"/>
                  </a:solidFill>
                  <a:sym typeface="Symbol" pitchFamily="18" charset="2"/>
                </a:rPr>
                <a:t></a:t>
              </a:r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ru-RU"/>
            </a:p>
          </p:txBody>
        </p:sp>
        <p:sp>
          <p:nvSpPr>
            <p:cNvPr id="553123" name="Rectangle 1187"/>
            <p:cNvSpPr>
              <a:spLocks noChangeAspect="1" noChangeArrowheads="1"/>
            </p:cNvSpPr>
            <p:nvPr/>
          </p:nvSpPr>
          <p:spPr bwMode="auto">
            <a:xfrm flipH="1">
              <a:off x="4041" y="2942"/>
              <a:ext cx="23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2100</a:t>
              </a:r>
              <a:endParaRPr lang="ru-RU" sz="1000"/>
            </a:p>
          </p:txBody>
        </p:sp>
        <p:sp>
          <p:nvSpPr>
            <p:cNvPr id="553124" name="Rectangle 1188"/>
            <p:cNvSpPr>
              <a:spLocks noChangeAspect="1" noChangeArrowheads="1"/>
            </p:cNvSpPr>
            <p:nvPr/>
          </p:nvSpPr>
          <p:spPr bwMode="auto">
            <a:xfrm flipH="1">
              <a:off x="4041" y="2789"/>
              <a:ext cx="23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553125" name="Rectangle 1189"/>
            <p:cNvSpPr>
              <a:spLocks noChangeAspect="1" noChangeArrowheads="1"/>
            </p:cNvSpPr>
            <p:nvPr/>
          </p:nvSpPr>
          <p:spPr bwMode="auto">
            <a:xfrm flipH="1">
              <a:off x="4041" y="2636"/>
              <a:ext cx="23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2500</a:t>
              </a:r>
              <a:endParaRPr lang="ru-RU" sz="1000"/>
            </a:p>
          </p:txBody>
        </p:sp>
        <p:sp>
          <p:nvSpPr>
            <p:cNvPr id="553126" name="Line 1190"/>
            <p:cNvSpPr>
              <a:spLocks noChangeShapeType="1"/>
            </p:cNvSpPr>
            <p:nvPr/>
          </p:nvSpPr>
          <p:spPr bwMode="auto">
            <a:xfrm>
              <a:off x="4292" y="3452"/>
              <a:ext cx="951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27" name="Line 1191"/>
            <p:cNvSpPr>
              <a:spLocks noChangeShapeType="1"/>
            </p:cNvSpPr>
            <p:nvPr/>
          </p:nvSpPr>
          <p:spPr bwMode="auto">
            <a:xfrm flipV="1">
              <a:off x="4384" y="3170"/>
              <a:ext cx="0" cy="281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28" name="Freeform 1192"/>
            <p:cNvSpPr>
              <a:spLocks/>
            </p:cNvSpPr>
            <p:nvPr/>
          </p:nvSpPr>
          <p:spPr bwMode="auto">
            <a:xfrm>
              <a:off x="4289" y="2524"/>
              <a:ext cx="95" cy="647"/>
            </a:xfrm>
            <a:custGeom>
              <a:avLst/>
              <a:gdLst>
                <a:gd name="T0" fmla="*/ 283 w 283"/>
                <a:gd name="T1" fmla="*/ 2371 h 2371"/>
                <a:gd name="T2" fmla="*/ 0 w 283"/>
                <a:gd name="T3" fmla="*/ 0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3" h="2371">
                  <a:moveTo>
                    <a:pt x="283" y="2371"/>
                  </a:moveTo>
                  <a:cubicBezTo>
                    <a:pt x="283" y="1594"/>
                    <a:pt x="37" y="148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29" name="Freeform 1193"/>
            <p:cNvSpPr>
              <a:spLocks/>
            </p:cNvSpPr>
            <p:nvPr/>
          </p:nvSpPr>
          <p:spPr bwMode="auto">
            <a:xfrm>
              <a:off x="4384" y="3170"/>
              <a:ext cx="637" cy="1"/>
            </a:xfrm>
            <a:custGeom>
              <a:avLst/>
              <a:gdLst>
                <a:gd name="T0" fmla="*/ 0 w 1884"/>
                <a:gd name="T1" fmla="*/ 0 h 1"/>
                <a:gd name="T2" fmla="*/ 1884 w 1884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4" h="1">
                  <a:moveTo>
                    <a:pt x="0" y="0"/>
                  </a:moveTo>
                  <a:lnTo>
                    <a:pt x="1884" y="1"/>
                  </a:lnTo>
                </a:path>
              </a:pathLst>
            </a:custGeom>
            <a:noFill/>
            <a:ln w="1905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30" name="Freeform 1194"/>
            <p:cNvSpPr>
              <a:spLocks/>
            </p:cNvSpPr>
            <p:nvPr/>
          </p:nvSpPr>
          <p:spPr bwMode="auto">
            <a:xfrm>
              <a:off x="4289" y="2524"/>
              <a:ext cx="239" cy="647"/>
            </a:xfrm>
            <a:custGeom>
              <a:avLst/>
              <a:gdLst>
                <a:gd name="T0" fmla="*/ 708 w 708"/>
                <a:gd name="T1" fmla="*/ 2371 h 2371"/>
                <a:gd name="T2" fmla="*/ 0 w 708"/>
                <a:gd name="T3" fmla="*/ 0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08" h="2371">
                  <a:moveTo>
                    <a:pt x="708" y="2371"/>
                  </a:moveTo>
                  <a:cubicBezTo>
                    <a:pt x="605" y="1324"/>
                    <a:pt x="93" y="148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31" name="Freeform 1195"/>
            <p:cNvSpPr>
              <a:spLocks/>
            </p:cNvSpPr>
            <p:nvPr/>
          </p:nvSpPr>
          <p:spPr bwMode="auto">
            <a:xfrm>
              <a:off x="4289" y="2524"/>
              <a:ext cx="733" cy="647"/>
            </a:xfrm>
            <a:custGeom>
              <a:avLst/>
              <a:gdLst>
                <a:gd name="T0" fmla="*/ 2170 w 2170"/>
                <a:gd name="T1" fmla="*/ 2371 h 2371"/>
                <a:gd name="T2" fmla="*/ 0 w 2170"/>
                <a:gd name="T3" fmla="*/ 0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70" h="2371">
                  <a:moveTo>
                    <a:pt x="2170" y="2371"/>
                  </a:moveTo>
                  <a:cubicBezTo>
                    <a:pt x="1502" y="835"/>
                    <a:pt x="1088" y="55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rgbClr val="00660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32" name="Freeform 1196"/>
            <p:cNvSpPr>
              <a:spLocks/>
            </p:cNvSpPr>
            <p:nvPr/>
          </p:nvSpPr>
          <p:spPr bwMode="auto">
            <a:xfrm>
              <a:off x="4528" y="2661"/>
              <a:ext cx="494" cy="509"/>
            </a:xfrm>
            <a:custGeom>
              <a:avLst/>
              <a:gdLst>
                <a:gd name="T0" fmla="*/ 0 w 1462"/>
                <a:gd name="T1" fmla="*/ 1868 h 1868"/>
                <a:gd name="T2" fmla="*/ 1462 w 1462"/>
                <a:gd name="T3" fmla="*/ 1868 h 1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62" h="1868">
                  <a:moveTo>
                    <a:pt x="0" y="1868"/>
                  </a:moveTo>
                  <a:cubicBezTo>
                    <a:pt x="785" y="0"/>
                    <a:pt x="944" y="924"/>
                    <a:pt x="1462" y="1868"/>
                  </a:cubicBezTo>
                </a:path>
              </a:pathLst>
            </a:custGeom>
            <a:noFill/>
            <a:ln w="19050" cap="flat" cmpd="sng">
              <a:solidFill>
                <a:srgbClr val="00660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33" name="Freeform 1197"/>
            <p:cNvSpPr>
              <a:spLocks/>
            </p:cNvSpPr>
            <p:nvPr/>
          </p:nvSpPr>
          <p:spPr bwMode="auto">
            <a:xfrm>
              <a:off x="5022" y="3171"/>
              <a:ext cx="116" cy="281"/>
            </a:xfrm>
            <a:custGeom>
              <a:avLst/>
              <a:gdLst>
                <a:gd name="T0" fmla="*/ 343 w 343"/>
                <a:gd name="T1" fmla="*/ 1034 h 1034"/>
                <a:gd name="T2" fmla="*/ 0 w 343"/>
                <a:gd name="T3" fmla="*/ 0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3" h="1034">
                  <a:moveTo>
                    <a:pt x="343" y="1034"/>
                  </a:moveTo>
                  <a:cubicBezTo>
                    <a:pt x="200" y="567"/>
                    <a:pt x="74" y="177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34" name="Freeform 1198"/>
            <p:cNvSpPr>
              <a:spLocks/>
            </p:cNvSpPr>
            <p:nvPr/>
          </p:nvSpPr>
          <p:spPr bwMode="auto">
            <a:xfrm>
              <a:off x="5138" y="3377"/>
              <a:ext cx="106" cy="74"/>
            </a:xfrm>
            <a:custGeom>
              <a:avLst/>
              <a:gdLst>
                <a:gd name="T0" fmla="*/ 0 w 316"/>
                <a:gd name="T1" fmla="*/ 270 h 270"/>
                <a:gd name="T2" fmla="*/ 316 w 316"/>
                <a:gd name="T3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16" h="270">
                  <a:moveTo>
                    <a:pt x="0" y="270"/>
                  </a:moveTo>
                  <a:cubicBezTo>
                    <a:pt x="85" y="162"/>
                    <a:pt x="184" y="72"/>
                    <a:pt x="316" y="0"/>
                  </a:cubicBez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35" name="Freeform 1199"/>
            <p:cNvSpPr>
              <a:spLocks/>
            </p:cNvSpPr>
            <p:nvPr/>
          </p:nvSpPr>
          <p:spPr bwMode="auto">
            <a:xfrm>
              <a:off x="5227" y="3377"/>
              <a:ext cx="16" cy="74"/>
            </a:xfrm>
            <a:custGeom>
              <a:avLst/>
              <a:gdLst>
                <a:gd name="T0" fmla="*/ 47 w 47"/>
                <a:gd name="T1" fmla="*/ 0 h 269"/>
                <a:gd name="T2" fmla="*/ 0 w 47"/>
                <a:gd name="T3" fmla="*/ 26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7" h="269">
                  <a:moveTo>
                    <a:pt x="47" y="0"/>
                  </a:moveTo>
                  <a:cubicBezTo>
                    <a:pt x="47" y="0"/>
                    <a:pt x="20" y="183"/>
                    <a:pt x="0" y="269"/>
                  </a:cubicBez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36" name="Oval 1200"/>
            <p:cNvSpPr>
              <a:spLocks noChangeAspect="1" noChangeArrowheads="1"/>
            </p:cNvSpPr>
            <p:nvPr/>
          </p:nvSpPr>
          <p:spPr bwMode="auto">
            <a:xfrm flipH="1">
              <a:off x="5236" y="3371"/>
              <a:ext cx="19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3137" name="Rectangle 1201"/>
            <p:cNvSpPr>
              <a:spLocks noChangeAspect="1" noChangeArrowheads="1"/>
            </p:cNvSpPr>
            <p:nvPr/>
          </p:nvSpPr>
          <p:spPr bwMode="auto">
            <a:xfrm flipH="1">
              <a:off x="4041" y="2788"/>
              <a:ext cx="23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2300</a:t>
              </a:r>
              <a:endParaRPr lang="ru-RU" sz="1000"/>
            </a:p>
          </p:txBody>
        </p:sp>
        <p:grpSp>
          <p:nvGrpSpPr>
            <p:cNvPr id="553138" name="Group 1202"/>
            <p:cNvGrpSpPr>
              <a:grpSpLocks/>
            </p:cNvGrpSpPr>
            <p:nvPr/>
          </p:nvGrpSpPr>
          <p:grpSpPr bwMode="auto">
            <a:xfrm>
              <a:off x="4287" y="2452"/>
              <a:ext cx="24" cy="1232"/>
              <a:chOff x="6374" y="381"/>
              <a:chExt cx="24" cy="1232"/>
            </a:xfrm>
          </p:grpSpPr>
          <p:sp>
            <p:nvSpPr>
              <p:cNvPr id="553139" name="Line 1203"/>
              <p:cNvSpPr>
                <a:spLocks noChangeAspect="1" noChangeShapeType="1"/>
              </p:cNvSpPr>
              <p:nvPr/>
            </p:nvSpPr>
            <p:spPr bwMode="auto">
              <a:xfrm flipH="1">
                <a:off x="6375" y="1536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0" name="Line 1204"/>
              <p:cNvSpPr>
                <a:spLocks noChangeAspect="1" noChangeShapeType="1"/>
              </p:cNvSpPr>
              <p:nvPr/>
            </p:nvSpPr>
            <p:spPr bwMode="auto">
              <a:xfrm flipH="1">
                <a:off x="6375" y="145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1" name="Line 1205"/>
              <p:cNvSpPr>
                <a:spLocks noChangeAspect="1" noChangeShapeType="1"/>
              </p:cNvSpPr>
              <p:nvPr/>
            </p:nvSpPr>
            <p:spPr bwMode="auto">
              <a:xfrm flipH="1">
                <a:off x="6375" y="138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2" name="Line 1206"/>
              <p:cNvSpPr>
                <a:spLocks noChangeAspect="1" noChangeShapeType="1"/>
              </p:cNvSpPr>
              <p:nvPr/>
            </p:nvSpPr>
            <p:spPr bwMode="auto">
              <a:xfrm flipH="1">
                <a:off x="6375" y="130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3" name="Line 1207"/>
              <p:cNvSpPr>
                <a:spLocks noChangeAspect="1" noChangeShapeType="1"/>
              </p:cNvSpPr>
              <p:nvPr/>
            </p:nvSpPr>
            <p:spPr bwMode="auto">
              <a:xfrm flipH="1">
                <a:off x="6375" y="122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4" name="Line 1208"/>
              <p:cNvSpPr>
                <a:spLocks noChangeAspect="1" noChangeShapeType="1"/>
              </p:cNvSpPr>
              <p:nvPr/>
            </p:nvSpPr>
            <p:spPr bwMode="auto">
              <a:xfrm flipH="1">
                <a:off x="6375" y="115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5" name="Line 1209"/>
              <p:cNvSpPr>
                <a:spLocks noChangeAspect="1" noChangeShapeType="1"/>
              </p:cNvSpPr>
              <p:nvPr/>
            </p:nvSpPr>
            <p:spPr bwMode="auto">
              <a:xfrm flipH="1">
                <a:off x="6375" y="1073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6" name="Line 1210"/>
              <p:cNvSpPr>
                <a:spLocks noChangeAspect="1" noChangeShapeType="1"/>
              </p:cNvSpPr>
              <p:nvPr/>
            </p:nvSpPr>
            <p:spPr bwMode="auto">
              <a:xfrm flipH="1">
                <a:off x="6375" y="996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7" name="Line 1211"/>
              <p:cNvSpPr>
                <a:spLocks noChangeAspect="1" noChangeShapeType="1"/>
              </p:cNvSpPr>
              <p:nvPr/>
            </p:nvSpPr>
            <p:spPr bwMode="auto">
              <a:xfrm flipH="1">
                <a:off x="6374" y="381"/>
                <a:ext cx="0" cy="123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8" name="Line 1212"/>
              <p:cNvSpPr>
                <a:spLocks noChangeAspect="1" noChangeShapeType="1"/>
              </p:cNvSpPr>
              <p:nvPr/>
            </p:nvSpPr>
            <p:spPr bwMode="auto">
              <a:xfrm>
                <a:off x="6374" y="918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49" name="Line 1213"/>
              <p:cNvSpPr>
                <a:spLocks noChangeAspect="1" noChangeShapeType="1"/>
              </p:cNvSpPr>
              <p:nvPr/>
            </p:nvSpPr>
            <p:spPr bwMode="auto">
              <a:xfrm>
                <a:off x="6374" y="84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50" name="Line 1214"/>
              <p:cNvSpPr>
                <a:spLocks noChangeAspect="1" noChangeShapeType="1"/>
              </p:cNvSpPr>
              <p:nvPr/>
            </p:nvSpPr>
            <p:spPr bwMode="auto">
              <a:xfrm flipH="1">
                <a:off x="6375" y="76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51" name="Line 1215"/>
              <p:cNvSpPr>
                <a:spLocks noChangeAspect="1" noChangeShapeType="1"/>
              </p:cNvSpPr>
              <p:nvPr/>
            </p:nvSpPr>
            <p:spPr bwMode="auto">
              <a:xfrm flipH="1">
                <a:off x="6375" y="68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52" name="Line 1216"/>
              <p:cNvSpPr>
                <a:spLocks noChangeAspect="1" noChangeShapeType="1"/>
              </p:cNvSpPr>
              <p:nvPr/>
            </p:nvSpPr>
            <p:spPr bwMode="auto">
              <a:xfrm flipH="1">
                <a:off x="6375" y="61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53" name="Line 1217"/>
              <p:cNvSpPr>
                <a:spLocks noChangeAspect="1" noChangeShapeType="1"/>
              </p:cNvSpPr>
              <p:nvPr/>
            </p:nvSpPr>
            <p:spPr bwMode="auto">
              <a:xfrm flipH="1">
                <a:off x="6375" y="53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54" name="Line 1218"/>
              <p:cNvSpPr>
                <a:spLocks noChangeAspect="1" noChangeShapeType="1"/>
              </p:cNvSpPr>
              <p:nvPr/>
            </p:nvSpPr>
            <p:spPr bwMode="auto">
              <a:xfrm flipH="1">
                <a:off x="6375" y="45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553155" name="Oval 1219"/>
            <p:cNvSpPr>
              <a:spLocks noChangeAspect="1" noChangeArrowheads="1"/>
            </p:cNvSpPr>
            <p:nvPr/>
          </p:nvSpPr>
          <p:spPr bwMode="auto">
            <a:xfrm flipH="1">
              <a:off x="4278" y="2516"/>
              <a:ext cx="18" cy="16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3156" name="Text Box 1220"/>
            <p:cNvSpPr txBox="1">
              <a:spLocks noChangeArrowheads="1"/>
            </p:cNvSpPr>
            <p:nvPr/>
          </p:nvSpPr>
          <p:spPr bwMode="auto">
            <a:xfrm>
              <a:off x="4757" y="3457"/>
              <a:ext cx="4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~FeO</a:t>
              </a:r>
              <a:r>
                <a:rPr lang="en-US" sz="1400" baseline="-25000">
                  <a:solidFill>
                    <a:srgbClr val="006600"/>
                  </a:solidFill>
                  <a:latin typeface="Arial" pitchFamily="34" charset="0"/>
                </a:rPr>
                <a:t>1.3</a:t>
              </a:r>
              <a:endParaRPr lang="ru-RU" sz="1400" baseline="-25000">
                <a:solidFill>
                  <a:srgbClr val="006600"/>
                </a:solidFill>
                <a:latin typeface="Arial" pitchFamily="34" charset="0"/>
              </a:endParaRPr>
            </a:p>
          </p:txBody>
        </p:sp>
        <p:sp>
          <p:nvSpPr>
            <p:cNvPr id="553157" name="Rectangle 1221"/>
            <p:cNvSpPr>
              <a:spLocks noChangeAspect="1" noChangeArrowheads="1"/>
            </p:cNvSpPr>
            <p:nvPr/>
          </p:nvSpPr>
          <p:spPr bwMode="auto">
            <a:xfrm flipH="1">
              <a:off x="4041" y="2484"/>
              <a:ext cx="23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2700</a:t>
              </a:r>
              <a:endParaRPr lang="ru-RU" sz="1000"/>
            </a:p>
          </p:txBody>
        </p:sp>
        <p:sp>
          <p:nvSpPr>
            <p:cNvPr id="553158" name="Rectangle 1222"/>
            <p:cNvSpPr>
              <a:spLocks noChangeAspect="1" noChangeArrowheads="1"/>
            </p:cNvSpPr>
            <p:nvPr/>
          </p:nvSpPr>
          <p:spPr bwMode="auto">
            <a:xfrm flipH="1">
              <a:off x="5088" y="3691"/>
              <a:ext cx="38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~FeO</a:t>
              </a:r>
              <a:r>
                <a:rPr lang="en-US" sz="1000" baseline="-25000">
                  <a:solidFill>
                    <a:srgbClr val="000000"/>
                  </a:solidFill>
                </a:rPr>
                <a:t>1.33</a:t>
              </a:r>
              <a:endParaRPr lang="ru-RU" sz="1000" baseline="-25000"/>
            </a:p>
          </p:txBody>
        </p:sp>
        <p:sp>
          <p:nvSpPr>
            <p:cNvPr id="553159" name="Rectangle 1223"/>
            <p:cNvSpPr>
              <a:spLocks noChangeAspect="1" noChangeArrowheads="1"/>
            </p:cNvSpPr>
            <p:nvPr/>
          </p:nvSpPr>
          <p:spPr bwMode="auto">
            <a:xfrm flipH="1">
              <a:off x="4118" y="3690"/>
              <a:ext cx="27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ZrO</a:t>
              </a:r>
              <a:r>
                <a:rPr lang="en-US" sz="1000" baseline="-25000">
                  <a:solidFill>
                    <a:srgbClr val="000000"/>
                  </a:solidFill>
                </a:rPr>
                <a:t>2</a:t>
              </a:r>
              <a:endParaRPr lang="ru-RU" sz="1000"/>
            </a:p>
          </p:txBody>
        </p:sp>
      </p:grpSp>
      <p:sp>
        <p:nvSpPr>
          <p:cNvPr id="553174" name="Line 1238"/>
          <p:cNvSpPr>
            <a:spLocks noChangeAspect="1" noChangeShapeType="1"/>
          </p:cNvSpPr>
          <p:nvPr/>
        </p:nvSpPr>
        <p:spPr bwMode="auto">
          <a:xfrm flipH="1">
            <a:off x="487363" y="2152650"/>
            <a:ext cx="1587" cy="188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175" name="Line 1239"/>
          <p:cNvSpPr>
            <a:spLocks noChangeAspect="1" noChangeShapeType="1"/>
          </p:cNvSpPr>
          <p:nvPr/>
        </p:nvSpPr>
        <p:spPr bwMode="auto">
          <a:xfrm>
            <a:off x="2589213" y="2149475"/>
            <a:ext cx="0" cy="1885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53176" name="Group 1240"/>
          <p:cNvGrpSpPr>
            <a:grpSpLocks/>
          </p:cNvGrpSpPr>
          <p:nvPr/>
        </p:nvGrpSpPr>
        <p:grpSpPr bwMode="auto">
          <a:xfrm>
            <a:off x="698500" y="4022725"/>
            <a:ext cx="1681163" cy="11113"/>
            <a:chOff x="10797" y="13169"/>
            <a:chExt cx="2269" cy="54"/>
          </a:xfrm>
        </p:grpSpPr>
        <p:sp>
          <p:nvSpPr>
            <p:cNvPr id="553177" name="Line 1241"/>
            <p:cNvSpPr>
              <a:spLocks noChangeAspect="1" noChangeShapeType="1"/>
            </p:cNvSpPr>
            <p:nvPr/>
          </p:nvSpPr>
          <p:spPr bwMode="auto">
            <a:xfrm flipH="1" flipV="1">
              <a:off x="13066" y="13169"/>
              <a:ext cx="0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78" name="Line 1242"/>
            <p:cNvSpPr>
              <a:spLocks noChangeAspect="1" noChangeShapeType="1"/>
            </p:cNvSpPr>
            <p:nvPr/>
          </p:nvSpPr>
          <p:spPr bwMode="auto">
            <a:xfrm flipH="1" flipV="1">
              <a:off x="12782" y="13169"/>
              <a:ext cx="0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79" name="Line 1243"/>
            <p:cNvSpPr>
              <a:spLocks noChangeAspect="1" noChangeShapeType="1"/>
            </p:cNvSpPr>
            <p:nvPr/>
          </p:nvSpPr>
          <p:spPr bwMode="auto">
            <a:xfrm flipH="1" flipV="1">
              <a:off x="12498" y="13169"/>
              <a:ext cx="1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80" name="Line 1244"/>
            <p:cNvSpPr>
              <a:spLocks noChangeAspect="1" noChangeShapeType="1"/>
            </p:cNvSpPr>
            <p:nvPr/>
          </p:nvSpPr>
          <p:spPr bwMode="auto">
            <a:xfrm flipH="1" flipV="1">
              <a:off x="12215" y="13169"/>
              <a:ext cx="0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81" name="Line 1245"/>
            <p:cNvSpPr>
              <a:spLocks noChangeAspect="1" noChangeShapeType="1"/>
            </p:cNvSpPr>
            <p:nvPr/>
          </p:nvSpPr>
          <p:spPr bwMode="auto">
            <a:xfrm flipH="1" flipV="1">
              <a:off x="11931" y="13169"/>
              <a:ext cx="1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82" name="Line 1246"/>
            <p:cNvSpPr>
              <a:spLocks noChangeAspect="1" noChangeShapeType="1"/>
            </p:cNvSpPr>
            <p:nvPr/>
          </p:nvSpPr>
          <p:spPr bwMode="auto">
            <a:xfrm flipH="1" flipV="1">
              <a:off x="11648" y="13169"/>
              <a:ext cx="0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83" name="Line 1247"/>
            <p:cNvSpPr>
              <a:spLocks noChangeAspect="1" noChangeShapeType="1"/>
            </p:cNvSpPr>
            <p:nvPr/>
          </p:nvSpPr>
          <p:spPr bwMode="auto">
            <a:xfrm flipH="1" flipV="1">
              <a:off x="11364" y="13169"/>
              <a:ext cx="1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84" name="Line 1248"/>
            <p:cNvSpPr>
              <a:spLocks noChangeAspect="1" noChangeShapeType="1"/>
            </p:cNvSpPr>
            <p:nvPr/>
          </p:nvSpPr>
          <p:spPr bwMode="auto">
            <a:xfrm flipH="1" flipV="1">
              <a:off x="11081" y="13169"/>
              <a:ext cx="0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185" name="Line 1249"/>
            <p:cNvSpPr>
              <a:spLocks noChangeAspect="1" noChangeShapeType="1"/>
            </p:cNvSpPr>
            <p:nvPr/>
          </p:nvSpPr>
          <p:spPr bwMode="auto">
            <a:xfrm flipH="1" flipV="1">
              <a:off x="10797" y="13169"/>
              <a:ext cx="1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186" name="Rectangle 1250"/>
          <p:cNvSpPr>
            <a:spLocks noChangeAspect="1" noChangeArrowheads="1"/>
          </p:cNvSpPr>
          <p:nvPr/>
        </p:nvSpPr>
        <p:spPr bwMode="auto">
          <a:xfrm flipH="1">
            <a:off x="0" y="3517900"/>
            <a:ext cx="4699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400" b="0"/>
              <a:t>1300</a:t>
            </a:r>
            <a:endParaRPr lang="ru-RU"/>
          </a:p>
        </p:txBody>
      </p:sp>
      <p:sp>
        <p:nvSpPr>
          <p:cNvPr id="553187" name="Rectangle 1251"/>
          <p:cNvSpPr>
            <a:spLocks noChangeAspect="1" noChangeArrowheads="1"/>
          </p:cNvSpPr>
          <p:nvPr/>
        </p:nvSpPr>
        <p:spPr bwMode="auto">
          <a:xfrm flipH="1">
            <a:off x="0" y="3095625"/>
            <a:ext cx="4699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1400" b="0">
                <a:solidFill>
                  <a:srgbClr val="000000"/>
                </a:solidFill>
              </a:rPr>
              <a:t>1</a:t>
            </a:r>
            <a:r>
              <a:rPr lang="en-US" sz="1400" b="0">
                <a:solidFill>
                  <a:srgbClr val="000000"/>
                </a:solidFill>
              </a:rPr>
              <a:t>350</a:t>
            </a:r>
            <a:endParaRPr lang="ru-RU"/>
          </a:p>
        </p:txBody>
      </p:sp>
      <p:sp>
        <p:nvSpPr>
          <p:cNvPr id="553188" name="Rectangle 1252"/>
          <p:cNvSpPr>
            <a:spLocks noChangeAspect="1" noChangeArrowheads="1"/>
          </p:cNvSpPr>
          <p:nvPr/>
        </p:nvSpPr>
        <p:spPr bwMode="auto">
          <a:xfrm flipH="1">
            <a:off x="0" y="2678113"/>
            <a:ext cx="4699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1400" b="0">
                <a:solidFill>
                  <a:srgbClr val="000000"/>
                </a:solidFill>
              </a:rPr>
              <a:t>1</a:t>
            </a:r>
            <a:r>
              <a:rPr lang="en-US" sz="1400" b="0">
                <a:solidFill>
                  <a:srgbClr val="000000"/>
                </a:solidFill>
              </a:rPr>
              <a:t>400</a:t>
            </a:r>
            <a:endParaRPr lang="ru-RU"/>
          </a:p>
        </p:txBody>
      </p:sp>
      <p:sp>
        <p:nvSpPr>
          <p:cNvPr id="553189" name="Rectangle 1253"/>
          <p:cNvSpPr>
            <a:spLocks noChangeAspect="1" noChangeArrowheads="1"/>
          </p:cNvSpPr>
          <p:nvPr/>
        </p:nvSpPr>
        <p:spPr bwMode="auto">
          <a:xfrm flipH="1">
            <a:off x="1997075" y="4059238"/>
            <a:ext cx="336550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 b="0">
                <a:solidFill>
                  <a:srgbClr val="000000"/>
                </a:solidFill>
              </a:rPr>
              <a:t>80</a:t>
            </a:r>
            <a:endParaRPr lang="ru-RU"/>
          </a:p>
        </p:txBody>
      </p:sp>
      <p:sp>
        <p:nvSpPr>
          <p:cNvPr id="553190" name="Rectangle 1254"/>
          <p:cNvSpPr>
            <a:spLocks noChangeAspect="1" noChangeArrowheads="1"/>
          </p:cNvSpPr>
          <p:nvPr/>
        </p:nvSpPr>
        <p:spPr bwMode="auto">
          <a:xfrm flipH="1">
            <a:off x="1577975" y="4059238"/>
            <a:ext cx="334963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 b="0">
                <a:solidFill>
                  <a:srgbClr val="000000"/>
                </a:solidFill>
              </a:rPr>
              <a:t>60</a:t>
            </a:r>
            <a:endParaRPr lang="ru-RU"/>
          </a:p>
        </p:txBody>
      </p:sp>
      <p:sp>
        <p:nvSpPr>
          <p:cNvPr id="553191" name="Rectangle 1255"/>
          <p:cNvSpPr>
            <a:spLocks noChangeAspect="1" noChangeArrowheads="1"/>
          </p:cNvSpPr>
          <p:nvPr/>
        </p:nvSpPr>
        <p:spPr bwMode="auto">
          <a:xfrm flipH="1">
            <a:off x="1157288" y="4059238"/>
            <a:ext cx="336550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 b="0">
                <a:solidFill>
                  <a:srgbClr val="000000"/>
                </a:solidFill>
              </a:rPr>
              <a:t>40</a:t>
            </a:r>
            <a:endParaRPr lang="ru-RU"/>
          </a:p>
        </p:txBody>
      </p:sp>
      <p:sp>
        <p:nvSpPr>
          <p:cNvPr id="553192" name="Rectangle 1256"/>
          <p:cNvSpPr>
            <a:spLocks noChangeAspect="1" noChangeArrowheads="1"/>
          </p:cNvSpPr>
          <p:nvPr/>
        </p:nvSpPr>
        <p:spPr bwMode="auto">
          <a:xfrm flipH="1">
            <a:off x="738188" y="4059238"/>
            <a:ext cx="336550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 b="0">
                <a:solidFill>
                  <a:srgbClr val="000000"/>
                </a:solidFill>
              </a:rPr>
              <a:t>20</a:t>
            </a:r>
            <a:endParaRPr lang="ru-RU"/>
          </a:p>
        </p:txBody>
      </p:sp>
      <p:sp>
        <p:nvSpPr>
          <p:cNvPr id="553193" name="Rectangle 1257"/>
          <p:cNvSpPr>
            <a:spLocks noChangeAspect="1" noChangeArrowheads="1"/>
          </p:cNvSpPr>
          <p:nvPr/>
        </p:nvSpPr>
        <p:spPr bwMode="auto">
          <a:xfrm flipH="1">
            <a:off x="293688" y="1828800"/>
            <a:ext cx="481012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Т</a:t>
            </a:r>
            <a:r>
              <a:rPr lang="en-US" sz="1400">
                <a:solidFill>
                  <a:srgbClr val="000000"/>
                </a:solidFill>
              </a:rPr>
              <a:t>, </a:t>
            </a:r>
            <a:r>
              <a:rPr lang="en-US" sz="1400">
                <a:solidFill>
                  <a:srgbClr val="000000"/>
                </a:solidFill>
                <a:sym typeface="Symbol" pitchFamily="18" charset="2"/>
              </a:rPr>
              <a:t></a:t>
            </a:r>
            <a:r>
              <a:rPr lang="en-US" sz="1400">
                <a:solidFill>
                  <a:srgbClr val="000000"/>
                </a:solidFill>
              </a:rPr>
              <a:t>C</a:t>
            </a:r>
            <a:endParaRPr lang="ru-RU"/>
          </a:p>
        </p:txBody>
      </p:sp>
      <p:sp>
        <p:nvSpPr>
          <p:cNvPr id="553194" name="Rectangle 1258"/>
          <p:cNvSpPr>
            <a:spLocks noChangeAspect="1" noChangeArrowheads="1"/>
          </p:cNvSpPr>
          <p:nvPr/>
        </p:nvSpPr>
        <p:spPr bwMode="auto">
          <a:xfrm flipH="1">
            <a:off x="200025" y="4052888"/>
            <a:ext cx="584200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UO</a:t>
            </a:r>
            <a:r>
              <a:rPr lang="en-US" sz="1400" baseline="-25000">
                <a:solidFill>
                  <a:srgbClr val="000000"/>
                </a:solidFill>
              </a:rPr>
              <a:t>2.67</a:t>
            </a:r>
            <a:endParaRPr lang="ru-RU"/>
          </a:p>
        </p:txBody>
      </p:sp>
      <p:sp>
        <p:nvSpPr>
          <p:cNvPr id="553195" name="Rectangle 1259"/>
          <p:cNvSpPr>
            <a:spLocks noChangeAspect="1" noChangeArrowheads="1"/>
          </p:cNvSpPr>
          <p:nvPr/>
        </p:nvSpPr>
        <p:spPr bwMode="auto">
          <a:xfrm flipH="1">
            <a:off x="2306638" y="4035425"/>
            <a:ext cx="5921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FeO</a:t>
            </a:r>
            <a:r>
              <a:rPr lang="en-US" sz="1400" baseline="-25000">
                <a:solidFill>
                  <a:srgbClr val="000000"/>
                </a:solidFill>
              </a:rPr>
              <a:t>1.5</a:t>
            </a:r>
            <a:endParaRPr lang="ru-RU"/>
          </a:p>
        </p:txBody>
      </p:sp>
      <p:sp>
        <p:nvSpPr>
          <p:cNvPr id="553196" name="Rectangle 1260"/>
          <p:cNvSpPr>
            <a:spLocks noChangeAspect="1" noChangeArrowheads="1"/>
          </p:cNvSpPr>
          <p:nvPr/>
        </p:nvSpPr>
        <p:spPr bwMode="auto">
          <a:xfrm>
            <a:off x="892175" y="4327525"/>
            <a:ext cx="12985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FeO</a:t>
            </a:r>
            <a:r>
              <a:rPr lang="ru-RU" sz="1400" baseline="-25000">
                <a:solidFill>
                  <a:srgbClr val="000000"/>
                </a:solidFill>
              </a:rPr>
              <a:t>1.</a:t>
            </a:r>
            <a:r>
              <a:rPr lang="en-US" sz="1400" baseline="-25000">
                <a:solidFill>
                  <a:srgbClr val="000000"/>
                </a:solidFill>
              </a:rPr>
              <a:t>5</a:t>
            </a:r>
            <a:r>
              <a:rPr lang="ru-RU" sz="1400">
                <a:solidFill>
                  <a:srgbClr val="000000"/>
                </a:solidFill>
              </a:rPr>
              <a:t>, </a:t>
            </a:r>
            <a:r>
              <a:rPr lang="en-US" sz="1400">
                <a:solidFill>
                  <a:srgbClr val="000000"/>
                </a:solidFill>
              </a:rPr>
              <a:t>mol</a:t>
            </a:r>
            <a:r>
              <a:rPr lang="ru-RU" sz="1400">
                <a:solidFill>
                  <a:srgbClr val="000000"/>
                </a:solidFill>
              </a:rPr>
              <a:t> %</a:t>
            </a:r>
            <a:endParaRPr lang="ru-RU"/>
          </a:p>
        </p:txBody>
      </p:sp>
      <p:sp>
        <p:nvSpPr>
          <p:cNvPr id="553205" name="Line 1269"/>
          <p:cNvSpPr>
            <a:spLocks noChangeAspect="1" noChangeShapeType="1"/>
          </p:cNvSpPr>
          <p:nvPr/>
        </p:nvSpPr>
        <p:spPr bwMode="auto">
          <a:xfrm flipH="1">
            <a:off x="487363" y="4035425"/>
            <a:ext cx="142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09" name="Line 1273"/>
          <p:cNvSpPr>
            <a:spLocks noChangeAspect="1" noChangeShapeType="1"/>
          </p:cNvSpPr>
          <p:nvPr/>
        </p:nvSpPr>
        <p:spPr bwMode="auto">
          <a:xfrm flipH="1">
            <a:off x="487363" y="3197225"/>
            <a:ext cx="142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0" name="Line 1274"/>
          <p:cNvSpPr>
            <a:spLocks noChangeAspect="1" noChangeShapeType="1"/>
          </p:cNvSpPr>
          <p:nvPr/>
        </p:nvSpPr>
        <p:spPr bwMode="auto">
          <a:xfrm flipH="1">
            <a:off x="487363" y="2987675"/>
            <a:ext cx="142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1" name="Line 1275"/>
          <p:cNvSpPr>
            <a:spLocks noChangeAspect="1" noChangeShapeType="1"/>
          </p:cNvSpPr>
          <p:nvPr/>
        </p:nvSpPr>
        <p:spPr bwMode="auto">
          <a:xfrm flipH="1">
            <a:off x="487363" y="2776538"/>
            <a:ext cx="14287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2" name="Line 1276"/>
          <p:cNvSpPr>
            <a:spLocks noChangeAspect="1" noChangeShapeType="1"/>
          </p:cNvSpPr>
          <p:nvPr/>
        </p:nvSpPr>
        <p:spPr bwMode="auto">
          <a:xfrm flipH="1">
            <a:off x="487363" y="2566988"/>
            <a:ext cx="142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3" name="Line 1277"/>
          <p:cNvSpPr>
            <a:spLocks noChangeAspect="1" noChangeShapeType="1"/>
          </p:cNvSpPr>
          <p:nvPr/>
        </p:nvSpPr>
        <p:spPr bwMode="auto">
          <a:xfrm>
            <a:off x="2573338" y="4035425"/>
            <a:ext cx="15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4" name="Line 1278"/>
          <p:cNvSpPr>
            <a:spLocks noChangeAspect="1" noChangeShapeType="1"/>
          </p:cNvSpPr>
          <p:nvPr/>
        </p:nvSpPr>
        <p:spPr bwMode="auto">
          <a:xfrm>
            <a:off x="2573338" y="3825875"/>
            <a:ext cx="15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5" name="Line 1279"/>
          <p:cNvSpPr>
            <a:spLocks noChangeAspect="1" noChangeShapeType="1"/>
          </p:cNvSpPr>
          <p:nvPr/>
        </p:nvSpPr>
        <p:spPr bwMode="auto">
          <a:xfrm>
            <a:off x="2573338" y="3616325"/>
            <a:ext cx="15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6" name="Line 1280"/>
          <p:cNvSpPr>
            <a:spLocks noChangeAspect="1" noChangeShapeType="1"/>
          </p:cNvSpPr>
          <p:nvPr/>
        </p:nvSpPr>
        <p:spPr bwMode="auto">
          <a:xfrm>
            <a:off x="2573338" y="3405188"/>
            <a:ext cx="158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7" name="Line 1281"/>
          <p:cNvSpPr>
            <a:spLocks noChangeAspect="1" noChangeShapeType="1"/>
          </p:cNvSpPr>
          <p:nvPr/>
        </p:nvSpPr>
        <p:spPr bwMode="auto">
          <a:xfrm>
            <a:off x="2573338" y="3197225"/>
            <a:ext cx="15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8" name="Line 1282"/>
          <p:cNvSpPr>
            <a:spLocks noChangeAspect="1" noChangeShapeType="1"/>
          </p:cNvSpPr>
          <p:nvPr/>
        </p:nvSpPr>
        <p:spPr bwMode="auto">
          <a:xfrm>
            <a:off x="2573338" y="2987675"/>
            <a:ext cx="15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19" name="Line 1283"/>
          <p:cNvSpPr>
            <a:spLocks noChangeAspect="1" noChangeShapeType="1"/>
          </p:cNvSpPr>
          <p:nvPr/>
        </p:nvSpPr>
        <p:spPr bwMode="auto">
          <a:xfrm>
            <a:off x="2573338" y="2776538"/>
            <a:ext cx="158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20" name="Line 1284"/>
          <p:cNvSpPr>
            <a:spLocks noChangeAspect="1" noChangeShapeType="1"/>
          </p:cNvSpPr>
          <p:nvPr/>
        </p:nvSpPr>
        <p:spPr bwMode="auto">
          <a:xfrm>
            <a:off x="2573338" y="2566988"/>
            <a:ext cx="15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22" name="Line 1286"/>
          <p:cNvSpPr>
            <a:spLocks noChangeAspect="1" noChangeShapeType="1"/>
          </p:cNvSpPr>
          <p:nvPr/>
        </p:nvSpPr>
        <p:spPr bwMode="auto">
          <a:xfrm flipH="1">
            <a:off x="487363" y="2357438"/>
            <a:ext cx="14287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23" name="Line 1287"/>
          <p:cNvSpPr>
            <a:spLocks noChangeAspect="1" noChangeShapeType="1"/>
          </p:cNvSpPr>
          <p:nvPr/>
        </p:nvSpPr>
        <p:spPr bwMode="auto">
          <a:xfrm>
            <a:off x="2573338" y="2566988"/>
            <a:ext cx="15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24" name="Line 1288"/>
          <p:cNvSpPr>
            <a:spLocks noChangeAspect="1" noChangeShapeType="1"/>
          </p:cNvSpPr>
          <p:nvPr/>
        </p:nvSpPr>
        <p:spPr bwMode="auto">
          <a:xfrm>
            <a:off x="2573338" y="2357438"/>
            <a:ext cx="158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25" name="Rectangle 1289"/>
          <p:cNvSpPr>
            <a:spLocks noChangeAspect="1" noChangeArrowheads="1"/>
          </p:cNvSpPr>
          <p:nvPr/>
        </p:nvSpPr>
        <p:spPr bwMode="auto">
          <a:xfrm flipH="1">
            <a:off x="0" y="2254250"/>
            <a:ext cx="4699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1400" b="0">
                <a:solidFill>
                  <a:srgbClr val="000000"/>
                </a:solidFill>
              </a:rPr>
              <a:t>1</a:t>
            </a:r>
            <a:r>
              <a:rPr lang="en-US" sz="1400" b="0">
                <a:solidFill>
                  <a:srgbClr val="000000"/>
                </a:solidFill>
              </a:rPr>
              <a:t>450</a:t>
            </a:r>
            <a:endParaRPr lang="ru-RU"/>
          </a:p>
        </p:txBody>
      </p:sp>
      <p:sp>
        <p:nvSpPr>
          <p:cNvPr id="553226" name="Line 1290"/>
          <p:cNvSpPr>
            <a:spLocks noChangeShapeType="1"/>
          </p:cNvSpPr>
          <p:nvPr/>
        </p:nvSpPr>
        <p:spPr bwMode="auto">
          <a:xfrm>
            <a:off x="700088" y="3216275"/>
            <a:ext cx="1889125" cy="0"/>
          </a:xfrm>
          <a:prstGeom prst="line">
            <a:avLst/>
          </a:prstGeom>
          <a:noFill/>
          <a:ln w="19050">
            <a:solidFill>
              <a:srgbClr val="FF3300">
                <a:alpha val="80000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53227" name="Group 1291"/>
          <p:cNvGrpSpPr>
            <a:grpSpLocks/>
          </p:cNvGrpSpPr>
          <p:nvPr/>
        </p:nvGrpSpPr>
        <p:grpSpPr bwMode="auto">
          <a:xfrm>
            <a:off x="577850" y="3084513"/>
            <a:ext cx="120650" cy="203200"/>
            <a:chOff x="9449" y="10096"/>
            <a:chExt cx="112" cy="546"/>
          </a:xfrm>
        </p:grpSpPr>
        <p:sp>
          <p:nvSpPr>
            <p:cNvPr id="553228" name="Line 1292"/>
            <p:cNvSpPr>
              <a:spLocks noChangeShapeType="1"/>
            </p:cNvSpPr>
            <p:nvPr/>
          </p:nvSpPr>
          <p:spPr bwMode="auto">
            <a:xfrm flipH="1" flipV="1">
              <a:off x="9509" y="10096"/>
              <a:ext cx="52" cy="357"/>
            </a:xfrm>
            <a:prstGeom prst="line">
              <a:avLst/>
            </a:prstGeom>
            <a:noFill/>
            <a:ln w="19050">
              <a:solidFill>
                <a:srgbClr val="FF3300">
                  <a:alpha val="80000"/>
                </a:srgbClr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229" name="Line 1293"/>
            <p:cNvSpPr>
              <a:spLocks noChangeShapeType="1"/>
            </p:cNvSpPr>
            <p:nvPr/>
          </p:nvSpPr>
          <p:spPr bwMode="auto">
            <a:xfrm flipH="1">
              <a:off x="9449" y="10453"/>
              <a:ext cx="112" cy="189"/>
            </a:xfrm>
            <a:prstGeom prst="line">
              <a:avLst/>
            </a:prstGeom>
            <a:noFill/>
            <a:ln w="19050">
              <a:solidFill>
                <a:srgbClr val="FF3300">
                  <a:alpha val="80000"/>
                </a:srgbClr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53230" name="Group 1294"/>
          <p:cNvGrpSpPr>
            <a:grpSpLocks/>
          </p:cNvGrpSpPr>
          <p:nvPr/>
        </p:nvGrpSpPr>
        <p:grpSpPr bwMode="auto">
          <a:xfrm>
            <a:off x="1728788" y="2665413"/>
            <a:ext cx="77787" cy="550862"/>
            <a:chOff x="12385" y="8966"/>
            <a:chExt cx="167" cy="1484"/>
          </a:xfrm>
        </p:grpSpPr>
        <p:sp>
          <p:nvSpPr>
            <p:cNvPr id="553231" name="Freeform 1295"/>
            <p:cNvSpPr>
              <a:spLocks/>
            </p:cNvSpPr>
            <p:nvPr/>
          </p:nvSpPr>
          <p:spPr bwMode="auto">
            <a:xfrm>
              <a:off x="12502" y="9658"/>
              <a:ext cx="50" cy="792"/>
            </a:xfrm>
            <a:custGeom>
              <a:avLst/>
              <a:gdLst>
                <a:gd name="T0" fmla="*/ 33 w 33"/>
                <a:gd name="T1" fmla="*/ 792 h 792"/>
                <a:gd name="T2" fmla="*/ 0 w 33"/>
                <a:gd name="T3" fmla="*/ 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792">
                  <a:moveTo>
                    <a:pt x="33" y="792"/>
                  </a:moveTo>
                  <a:cubicBezTo>
                    <a:pt x="25" y="362"/>
                    <a:pt x="0" y="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rgbClr val="FF33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60001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232" name="Freeform 1296"/>
            <p:cNvSpPr>
              <a:spLocks/>
            </p:cNvSpPr>
            <p:nvPr/>
          </p:nvSpPr>
          <p:spPr bwMode="auto">
            <a:xfrm>
              <a:off x="12385" y="8966"/>
              <a:ext cx="116" cy="690"/>
            </a:xfrm>
            <a:custGeom>
              <a:avLst/>
              <a:gdLst>
                <a:gd name="T0" fmla="*/ 77 w 77"/>
                <a:gd name="T1" fmla="*/ 690 h 690"/>
                <a:gd name="T2" fmla="*/ 0 w 77"/>
                <a:gd name="T3" fmla="*/ 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" h="690">
                  <a:moveTo>
                    <a:pt x="77" y="690"/>
                  </a:moveTo>
                  <a:cubicBezTo>
                    <a:pt x="54" y="367"/>
                    <a:pt x="0" y="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rgbClr val="FF3300">
                  <a:alpha val="80000"/>
                </a:srgb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60001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233" name="Freeform 1297"/>
          <p:cNvSpPr>
            <a:spLocks/>
          </p:cNvSpPr>
          <p:nvPr/>
        </p:nvSpPr>
        <p:spPr bwMode="auto">
          <a:xfrm>
            <a:off x="1806575" y="2689225"/>
            <a:ext cx="273050" cy="527050"/>
          </a:xfrm>
          <a:custGeom>
            <a:avLst/>
            <a:gdLst>
              <a:gd name="T0" fmla="*/ 0 w 415"/>
              <a:gd name="T1" fmla="*/ 1420 h 1420"/>
              <a:gd name="T2" fmla="*/ 415 w 415"/>
              <a:gd name="T3" fmla="*/ 0 h 142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15" h="1420">
                <a:moveTo>
                  <a:pt x="0" y="1420"/>
                </a:moveTo>
                <a:cubicBezTo>
                  <a:pt x="49" y="732"/>
                  <a:pt x="277" y="225"/>
                  <a:pt x="415" y="0"/>
                </a:cubicBezTo>
              </a:path>
            </a:pathLst>
          </a:custGeom>
          <a:noFill/>
          <a:ln w="19050" cap="flat" cmpd="sng">
            <a:solidFill>
              <a:srgbClr val="FF33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60001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34" name="Line 1298"/>
          <p:cNvSpPr>
            <a:spLocks noChangeShapeType="1"/>
          </p:cNvSpPr>
          <p:nvPr/>
        </p:nvSpPr>
        <p:spPr bwMode="auto">
          <a:xfrm>
            <a:off x="2079625" y="2689225"/>
            <a:ext cx="490538" cy="0"/>
          </a:xfrm>
          <a:prstGeom prst="line">
            <a:avLst/>
          </a:prstGeom>
          <a:noFill/>
          <a:ln w="19050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35" name="Line 1299"/>
          <p:cNvSpPr>
            <a:spLocks noChangeShapeType="1"/>
          </p:cNvSpPr>
          <p:nvPr/>
        </p:nvSpPr>
        <p:spPr bwMode="auto">
          <a:xfrm>
            <a:off x="2570163" y="2689225"/>
            <a:ext cx="15875" cy="141288"/>
          </a:xfrm>
          <a:prstGeom prst="line">
            <a:avLst/>
          </a:prstGeom>
          <a:noFill/>
          <a:ln w="19050">
            <a:solidFill>
              <a:srgbClr val="FF3300">
                <a:alpha val="80000"/>
              </a:srgb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36" name="Line 1300"/>
          <p:cNvSpPr>
            <a:spLocks noChangeShapeType="1"/>
          </p:cNvSpPr>
          <p:nvPr/>
        </p:nvSpPr>
        <p:spPr bwMode="auto">
          <a:xfrm flipV="1">
            <a:off x="2570163" y="2581275"/>
            <a:ext cx="7937" cy="107950"/>
          </a:xfrm>
          <a:prstGeom prst="line">
            <a:avLst/>
          </a:prstGeom>
          <a:noFill/>
          <a:ln w="19050">
            <a:solidFill>
              <a:srgbClr val="FF3300">
                <a:alpha val="80000"/>
              </a:srgb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37" name="Line 1301"/>
          <p:cNvSpPr>
            <a:spLocks noChangeShapeType="1"/>
          </p:cNvSpPr>
          <p:nvPr/>
        </p:nvSpPr>
        <p:spPr bwMode="auto">
          <a:xfrm flipV="1">
            <a:off x="2079625" y="2514600"/>
            <a:ext cx="11113" cy="174625"/>
          </a:xfrm>
          <a:prstGeom prst="line">
            <a:avLst/>
          </a:prstGeom>
          <a:noFill/>
          <a:ln w="19050">
            <a:solidFill>
              <a:srgbClr val="FF3300">
                <a:alpha val="80000"/>
              </a:srgb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38" name="Oval 1302"/>
          <p:cNvSpPr>
            <a:spLocks noChangeArrowheads="1"/>
          </p:cNvSpPr>
          <p:nvPr/>
        </p:nvSpPr>
        <p:spPr bwMode="auto">
          <a:xfrm>
            <a:off x="1160463" y="3205163"/>
            <a:ext cx="22225" cy="20637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39" name="Oval 1303"/>
          <p:cNvSpPr>
            <a:spLocks noChangeArrowheads="1"/>
          </p:cNvSpPr>
          <p:nvPr/>
        </p:nvSpPr>
        <p:spPr bwMode="auto">
          <a:xfrm>
            <a:off x="1516063" y="3205163"/>
            <a:ext cx="20637" cy="20637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40" name="Oval 1304"/>
          <p:cNvSpPr>
            <a:spLocks noChangeArrowheads="1"/>
          </p:cNvSpPr>
          <p:nvPr/>
        </p:nvSpPr>
        <p:spPr bwMode="auto">
          <a:xfrm>
            <a:off x="1717675" y="3205163"/>
            <a:ext cx="20638" cy="20637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41" name="Oval 1305"/>
          <p:cNvSpPr>
            <a:spLocks noChangeArrowheads="1"/>
          </p:cNvSpPr>
          <p:nvPr/>
        </p:nvSpPr>
        <p:spPr bwMode="auto">
          <a:xfrm>
            <a:off x="1936750" y="3205163"/>
            <a:ext cx="20638" cy="20637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42" name="Oval 1306"/>
          <p:cNvSpPr>
            <a:spLocks noChangeArrowheads="1"/>
          </p:cNvSpPr>
          <p:nvPr/>
        </p:nvSpPr>
        <p:spPr bwMode="auto">
          <a:xfrm>
            <a:off x="2025650" y="3205163"/>
            <a:ext cx="20638" cy="20637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43" name="Oval 1307"/>
          <p:cNvSpPr>
            <a:spLocks noChangeArrowheads="1"/>
          </p:cNvSpPr>
          <p:nvPr/>
        </p:nvSpPr>
        <p:spPr bwMode="auto">
          <a:xfrm>
            <a:off x="2433638" y="2679700"/>
            <a:ext cx="22225" cy="20638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44" name="Oval 1308"/>
          <p:cNvSpPr>
            <a:spLocks noChangeArrowheads="1"/>
          </p:cNvSpPr>
          <p:nvPr/>
        </p:nvSpPr>
        <p:spPr bwMode="auto">
          <a:xfrm>
            <a:off x="2344738" y="2679700"/>
            <a:ext cx="19050" cy="20638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45" name="Oval 1309"/>
          <p:cNvSpPr>
            <a:spLocks noChangeArrowheads="1"/>
          </p:cNvSpPr>
          <p:nvPr/>
        </p:nvSpPr>
        <p:spPr bwMode="auto">
          <a:xfrm>
            <a:off x="2232025" y="2679700"/>
            <a:ext cx="20638" cy="20638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46" name="Oval 1310"/>
          <p:cNvSpPr>
            <a:spLocks noChangeArrowheads="1"/>
          </p:cNvSpPr>
          <p:nvPr/>
        </p:nvSpPr>
        <p:spPr bwMode="auto">
          <a:xfrm>
            <a:off x="2101850" y="2679700"/>
            <a:ext cx="20638" cy="20638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26" name="Oval 1490"/>
          <p:cNvSpPr>
            <a:spLocks noChangeArrowheads="1"/>
          </p:cNvSpPr>
          <p:nvPr/>
        </p:nvSpPr>
        <p:spPr bwMode="auto">
          <a:xfrm>
            <a:off x="1936750" y="3186113"/>
            <a:ext cx="20638" cy="19050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9966FF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28" name="Line 1492"/>
          <p:cNvSpPr>
            <a:spLocks noChangeAspect="1" noChangeShapeType="1"/>
          </p:cNvSpPr>
          <p:nvPr/>
        </p:nvSpPr>
        <p:spPr bwMode="auto">
          <a:xfrm flipH="1">
            <a:off x="490538" y="4037013"/>
            <a:ext cx="20986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29" name="Text Box 1493"/>
          <p:cNvSpPr txBox="1">
            <a:spLocks noChangeArrowheads="1"/>
          </p:cNvSpPr>
          <p:nvPr/>
        </p:nvSpPr>
        <p:spPr bwMode="auto">
          <a:xfrm>
            <a:off x="677863" y="2828925"/>
            <a:ext cx="987425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3333CC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ru-RU" sz="1000">
                <a:solidFill>
                  <a:srgbClr val="FF3300"/>
                </a:solidFill>
              </a:rPr>
              <a:t>0.210</a:t>
            </a:r>
            <a:r>
              <a:rPr lang="en-US" sz="1000">
                <a:solidFill>
                  <a:srgbClr val="FF3300"/>
                </a:solidFill>
                <a:sym typeface="Symbol" pitchFamily="18" charset="2"/>
              </a:rPr>
              <a:t></a:t>
            </a:r>
            <a:r>
              <a:rPr lang="ru-RU" sz="1000">
                <a:solidFill>
                  <a:srgbClr val="FF3300"/>
                </a:solidFill>
              </a:rPr>
              <a:t>10</a:t>
            </a:r>
            <a:r>
              <a:rPr lang="ru-RU" sz="1000" baseline="30000">
                <a:solidFill>
                  <a:srgbClr val="FF3300"/>
                </a:solidFill>
              </a:rPr>
              <a:t>5 </a:t>
            </a:r>
            <a:r>
              <a:rPr lang="en-US" sz="1000">
                <a:solidFill>
                  <a:srgbClr val="FF3300"/>
                </a:solidFill>
              </a:rPr>
              <a:t>Pa</a:t>
            </a:r>
            <a:endParaRPr lang="ru-RU" sz="1000">
              <a:solidFill>
                <a:srgbClr val="FF3300"/>
              </a:solidFill>
            </a:endParaRPr>
          </a:p>
        </p:txBody>
      </p:sp>
      <p:sp>
        <p:nvSpPr>
          <p:cNvPr id="553430" name="Oval 1494"/>
          <p:cNvSpPr>
            <a:spLocks noChangeArrowheads="1"/>
          </p:cNvSpPr>
          <p:nvPr/>
        </p:nvSpPr>
        <p:spPr bwMode="auto">
          <a:xfrm>
            <a:off x="2433638" y="3206750"/>
            <a:ext cx="22225" cy="20638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31" name="Oval 1495"/>
          <p:cNvSpPr>
            <a:spLocks noChangeArrowheads="1"/>
          </p:cNvSpPr>
          <p:nvPr/>
        </p:nvSpPr>
        <p:spPr bwMode="auto">
          <a:xfrm>
            <a:off x="2344738" y="3206750"/>
            <a:ext cx="19050" cy="20638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32" name="Oval 1496"/>
          <p:cNvSpPr>
            <a:spLocks noChangeArrowheads="1"/>
          </p:cNvSpPr>
          <p:nvPr/>
        </p:nvSpPr>
        <p:spPr bwMode="auto">
          <a:xfrm>
            <a:off x="2232025" y="3206750"/>
            <a:ext cx="20638" cy="20638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33" name="Oval 1497"/>
          <p:cNvSpPr>
            <a:spLocks noChangeArrowheads="1"/>
          </p:cNvSpPr>
          <p:nvPr/>
        </p:nvSpPr>
        <p:spPr bwMode="auto">
          <a:xfrm>
            <a:off x="2101850" y="3206750"/>
            <a:ext cx="20638" cy="20638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34" name="Oval 1498"/>
          <p:cNvSpPr>
            <a:spLocks noChangeArrowheads="1"/>
          </p:cNvSpPr>
          <p:nvPr/>
        </p:nvSpPr>
        <p:spPr bwMode="auto">
          <a:xfrm>
            <a:off x="2578100" y="2819400"/>
            <a:ext cx="20638" cy="20638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FF3300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39" name="Oval 1503"/>
          <p:cNvSpPr>
            <a:spLocks noChangeArrowheads="1"/>
          </p:cNvSpPr>
          <p:nvPr/>
        </p:nvSpPr>
        <p:spPr bwMode="auto">
          <a:xfrm>
            <a:off x="2554288" y="4641850"/>
            <a:ext cx="835025" cy="1111250"/>
          </a:xfrm>
          <a:prstGeom prst="ellipse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FF3300">
                  <a:alpha val="3000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?</a:t>
            </a:r>
            <a:endParaRPr lang="ru-RU" sz="4400">
              <a:solidFill>
                <a:srgbClr val="FF0000"/>
              </a:solidFill>
            </a:endParaRPr>
          </a:p>
        </p:txBody>
      </p:sp>
      <p:grpSp>
        <p:nvGrpSpPr>
          <p:cNvPr id="553512" name="Group 1576"/>
          <p:cNvGrpSpPr>
            <a:grpSpLocks/>
          </p:cNvGrpSpPr>
          <p:nvPr/>
        </p:nvGrpSpPr>
        <p:grpSpPr bwMode="auto">
          <a:xfrm>
            <a:off x="3409950" y="1816100"/>
            <a:ext cx="2554288" cy="2819400"/>
            <a:chOff x="-1609" y="2492"/>
            <a:chExt cx="1609" cy="1776"/>
          </a:xfrm>
        </p:grpSpPr>
        <p:sp>
          <p:nvSpPr>
            <p:cNvPr id="553461" name="Line 1525"/>
            <p:cNvSpPr>
              <a:spLocks noChangeAspect="1" noChangeShapeType="1"/>
            </p:cNvSpPr>
            <p:nvPr/>
          </p:nvSpPr>
          <p:spPr bwMode="auto">
            <a:xfrm flipH="1">
              <a:off x="-1297" y="2662"/>
              <a:ext cx="1" cy="1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62" name="Line 1526"/>
            <p:cNvSpPr>
              <a:spLocks noChangeAspect="1" noChangeShapeType="1"/>
            </p:cNvSpPr>
            <p:nvPr/>
          </p:nvSpPr>
          <p:spPr bwMode="auto">
            <a:xfrm flipH="1">
              <a:off x="-1296" y="3794"/>
              <a:ext cx="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63" name="Line 1527"/>
            <p:cNvSpPr>
              <a:spLocks noChangeAspect="1" noChangeShapeType="1"/>
            </p:cNvSpPr>
            <p:nvPr/>
          </p:nvSpPr>
          <p:spPr bwMode="auto">
            <a:xfrm flipH="1">
              <a:off x="-1296" y="3680"/>
              <a:ext cx="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64" name="Line 1528"/>
            <p:cNvSpPr>
              <a:spLocks noChangeAspect="1" noChangeShapeType="1"/>
            </p:cNvSpPr>
            <p:nvPr/>
          </p:nvSpPr>
          <p:spPr bwMode="auto">
            <a:xfrm flipH="1">
              <a:off x="-1296" y="3567"/>
              <a:ext cx="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65" name="Line 1529"/>
            <p:cNvSpPr>
              <a:spLocks noChangeAspect="1" noChangeShapeType="1"/>
            </p:cNvSpPr>
            <p:nvPr/>
          </p:nvSpPr>
          <p:spPr bwMode="auto">
            <a:xfrm flipH="1">
              <a:off x="-1296" y="3454"/>
              <a:ext cx="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66" name="Line 1530"/>
            <p:cNvSpPr>
              <a:spLocks noChangeAspect="1" noChangeShapeType="1"/>
            </p:cNvSpPr>
            <p:nvPr/>
          </p:nvSpPr>
          <p:spPr bwMode="auto">
            <a:xfrm flipH="1">
              <a:off x="-1296" y="3341"/>
              <a:ext cx="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67" name="Line 1531"/>
            <p:cNvSpPr>
              <a:spLocks noChangeAspect="1" noChangeShapeType="1"/>
            </p:cNvSpPr>
            <p:nvPr/>
          </p:nvSpPr>
          <p:spPr bwMode="auto">
            <a:xfrm flipH="1">
              <a:off x="-1296" y="3228"/>
              <a:ext cx="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68" name="Line 1532"/>
            <p:cNvSpPr>
              <a:spLocks noChangeAspect="1" noChangeShapeType="1"/>
            </p:cNvSpPr>
            <p:nvPr/>
          </p:nvSpPr>
          <p:spPr bwMode="auto">
            <a:xfrm flipH="1">
              <a:off x="-1296" y="3115"/>
              <a:ext cx="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69" name="Line 1533"/>
            <p:cNvSpPr>
              <a:spLocks noChangeAspect="1" noChangeShapeType="1"/>
            </p:cNvSpPr>
            <p:nvPr/>
          </p:nvSpPr>
          <p:spPr bwMode="auto">
            <a:xfrm flipH="1">
              <a:off x="-1296" y="3002"/>
              <a:ext cx="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71" name="Line 1535"/>
            <p:cNvSpPr>
              <a:spLocks noChangeAspect="1" noChangeShapeType="1"/>
            </p:cNvSpPr>
            <p:nvPr/>
          </p:nvSpPr>
          <p:spPr bwMode="auto">
            <a:xfrm>
              <a:off x="-162" y="2662"/>
              <a:ext cx="1" cy="1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72" name="Line 1536"/>
            <p:cNvSpPr>
              <a:spLocks noChangeAspect="1" noChangeShapeType="1"/>
            </p:cNvSpPr>
            <p:nvPr/>
          </p:nvSpPr>
          <p:spPr bwMode="auto">
            <a:xfrm>
              <a:off x="-170" y="3794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73" name="Line 1537"/>
            <p:cNvSpPr>
              <a:spLocks noChangeAspect="1" noChangeShapeType="1"/>
            </p:cNvSpPr>
            <p:nvPr/>
          </p:nvSpPr>
          <p:spPr bwMode="auto">
            <a:xfrm>
              <a:off x="-170" y="3680"/>
              <a:ext cx="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74" name="Line 1538"/>
            <p:cNvSpPr>
              <a:spLocks noChangeAspect="1" noChangeShapeType="1"/>
            </p:cNvSpPr>
            <p:nvPr/>
          </p:nvSpPr>
          <p:spPr bwMode="auto">
            <a:xfrm>
              <a:off x="-170" y="3567"/>
              <a:ext cx="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75" name="Line 1539"/>
            <p:cNvSpPr>
              <a:spLocks noChangeAspect="1" noChangeShapeType="1"/>
            </p:cNvSpPr>
            <p:nvPr/>
          </p:nvSpPr>
          <p:spPr bwMode="auto">
            <a:xfrm>
              <a:off x="-170" y="3454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76" name="Line 1540"/>
            <p:cNvSpPr>
              <a:spLocks noChangeAspect="1" noChangeShapeType="1"/>
            </p:cNvSpPr>
            <p:nvPr/>
          </p:nvSpPr>
          <p:spPr bwMode="auto">
            <a:xfrm>
              <a:off x="-170" y="3341"/>
              <a:ext cx="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77" name="Line 1541"/>
            <p:cNvSpPr>
              <a:spLocks noChangeAspect="1" noChangeShapeType="1"/>
            </p:cNvSpPr>
            <p:nvPr/>
          </p:nvSpPr>
          <p:spPr bwMode="auto">
            <a:xfrm>
              <a:off x="-170" y="3228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78" name="Line 1542"/>
            <p:cNvSpPr>
              <a:spLocks noChangeAspect="1" noChangeShapeType="1"/>
            </p:cNvSpPr>
            <p:nvPr/>
          </p:nvSpPr>
          <p:spPr bwMode="auto">
            <a:xfrm>
              <a:off x="-170" y="3115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79" name="Line 1543"/>
            <p:cNvSpPr>
              <a:spLocks noChangeAspect="1" noChangeShapeType="1"/>
            </p:cNvSpPr>
            <p:nvPr/>
          </p:nvSpPr>
          <p:spPr bwMode="auto">
            <a:xfrm>
              <a:off x="-170" y="3002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0" name="Line 1544"/>
            <p:cNvSpPr>
              <a:spLocks noChangeAspect="1" noChangeShapeType="1"/>
            </p:cNvSpPr>
            <p:nvPr/>
          </p:nvSpPr>
          <p:spPr bwMode="auto">
            <a:xfrm flipH="1">
              <a:off x="-1295" y="3907"/>
              <a:ext cx="11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1" name="Line 1545"/>
            <p:cNvSpPr>
              <a:spLocks noChangeAspect="1" noChangeShapeType="1"/>
            </p:cNvSpPr>
            <p:nvPr/>
          </p:nvSpPr>
          <p:spPr bwMode="auto">
            <a:xfrm flipH="1" flipV="1">
              <a:off x="-275" y="389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2" name="Line 1546"/>
            <p:cNvSpPr>
              <a:spLocks noChangeAspect="1" noChangeShapeType="1"/>
            </p:cNvSpPr>
            <p:nvPr/>
          </p:nvSpPr>
          <p:spPr bwMode="auto">
            <a:xfrm flipH="1" flipV="1">
              <a:off x="-388" y="389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3" name="Line 1547"/>
            <p:cNvSpPr>
              <a:spLocks noChangeAspect="1" noChangeShapeType="1"/>
            </p:cNvSpPr>
            <p:nvPr/>
          </p:nvSpPr>
          <p:spPr bwMode="auto">
            <a:xfrm flipH="1" flipV="1">
              <a:off x="-502" y="389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4" name="Line 1548"/>
            <p:cNvSpPr>
              <a:spLocks noChangeAspect="1" noChangeShapeType="1"/>
            </p:cNvSpPr>
            <p:nvPr/>
          </p:nvSpPr>
          <p:spPr bwMode="auto">
            <a:xfrm flipH="1" flipV="1">
              <a:off x="-615" y="389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5" name="Line 1549"/>
            <p:cNvSpPr>
              <a:spLocks noChangeAspect="1" noChangeShapeType="1"/>
            </p:cNvSpPr>
            <p:nvPr/>
          </p:nvSpPr>
          <p:spPr bwMode="auto">
            <a:xfrm flipH="1" flipV="1">
              <a:off x="-729" y="3895"/>
              <a:ext cx="1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6" name="Line 1550"/>
            <p:cNvSpPr>
              <a:spLocks noChangeAspect="1" noChangeShapeType="1"/>
            </p:cNvSpPr>
            <p:nvPr/>
          </p:nvSpPr>
          <p:spPr bwMode="auto">
            <a:xfrm flipH="1" flipV="1">
              <a:off x="-842" y="389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7" name="Line 1551"/>
            <p:cNvSpPr>
              <a:spLocks noChangeAspect="1" noChangeShapeType="1"/>
            </p:cNvSpPr>
            <p:nvPr/>
          </p:nvSpPr>
          <p:spPr bwMode="auto">
            <a:xfrm flipH="1" flipV="1">
              <a:off x="-956" y="3895"/>
              <a:ext cx="1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8" name="Line 1552"/>
            <p:cNvSpPr>
              <a:spLocks noChangeAspect="1" noChangeShapeType="1"/>
            </p:cNvSpPr>
            <p:nvPr/>
          </p:nvSpPr>
          <p:spPr bwMode="auto">
            <a:xfrm flipH="1" flipV="1">
              <a:off x="-1069" y="389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89" name="Line 1553"/>
            <p:cNvSpPr>
              <a:spLocks noChangeAspect="1" noChangeShapeType="1"/>
            </p:cNvSpPr>
            <p:nvPr/>
          </p:nvSpPr>
          <p:spPr bwMode="auto">
            <a:xfrm flipH="1" flipV="1">
              <a:off x="-1182" y="389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90" name="Rectangle 1554"/>
            <p:cNvSpPr>
              <a:spLocks noChangeAspect="1" noChangeArrowheads="1"/>
            </p:cNvSpPr>
            <p:nvPr/>
          </p:nvSpPr>
          <p:spPr bwMode="auto">
            <a:xfrm flipH="1">
              <a:off x="-1609" y="3728"/>
              <a:ext cx="28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400" b="0">
                  <a:solidFill>
                    <a:srgbClr val="000000"/>
                  </a:solidFill>
                </a:rPr>
                <a:t>1</a:t>
              </a:r>
              <a:r>
                <a:rPr lang="ru-RU" sz="1400" b="0">
                  <a:solidFill>
                    <a:srgbClr val="000000"/>
                  </a:solidFill>
                </a:rPr>
                <a:t>2</a:t>
              </a:r>
              <a:r>
                <a:rPr lang="en-US" sz="1400" b="0">
                  <a:solidFill>
                    <a:srgbClr val="000000"/>
                  </a:solidFill>
                </a:rPr>
                <a:t>00</a:t>
              </a:r>
              <a:endParaRPr lang="ru-RU"/>
            </a:p>
          </p:txBody>
        </p:sp>
        <p:sp>
          <p:nvSpPr>
            <p:cNvPr id="553491" name="Rectangle 1555"/>
            <p:cNvSpPr>
              <a:spLocks noChangeAspect="1" noChangeArrowheads="1"/>
            </p:cNvSpPr>
            <p:nvPr/>
          </p:nvSpPr>
          <p:spPr bwMode="auto">
            <a:xfrm flipH="1">
              <a:off x="-1609" y="3502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ru-RU" sz="1400" b="0">
                  <a:solidFill>
                    <a:srgbClr val="000000"/>
                  </a:solidFill>
                </a:rPr>
                <a:t>1</a:t>
              </a:r>
              <a:r>
                <a:rPr lang="en-US" sz="1400" b="0">
                  <a:solidFill>
                    <a:srgbClr val="000000"/>
                  </a:solidFill>
                </a:rPr>
                <a:t>400</a:t>
              </a:r>
              <a:endParaRPr lang="ru-RU"/>
            </a:p>
          </p:txBody>
        </p:sp>
        <p:sp>
          <p:nvSpPr>
            <p:cNvPr id="553492" name="Rectangle 1556"/>
            <p:cNvSpPr>
              <a:spLocks noChangeAspect="1" noChangeArrowheads="1"/>
            </p:cNvSpPr>
            <p:nvPr/>
          </p:nvSpPr>
          <p:spPr bwMode="auto">
            <a:xfrm flipH="1">
              <a:off x="-1609" y="3276"/>
              <a:ext cx="28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400" b="0">
                  <a:solidFill>
                    <a:srgbClr val="000000"/>
                  </a:solidFill>
                </a:rPr>
                <a:t>1600</a:t>
              </a:r>
              <a:endParaRPr lang="ru-RU"/>
            </a:p>
          </p:txBody>
        </p:sp>
        <p:sp>
          <p:nvSpPr>
            <p:cNvPr id="553493" name="Rectangle 1557"/>
            <p:cNvSpPr>
              <a:spLocks noChangeAspect="1" noChangeArrowheads="1"/>
            </p:cNvSpPr>
            <p:nvPr/>
          </p:nvSpPr>
          <p:spPr bwMode="auto">
            <a:xfrm flipH="1">
              <a:off x="-1609" y="3049"/>
              <a:ext cx="28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400" b="0">
                  <a:solidFill>
                    <a:srgbClr val="000000"/>
                  </a:solidFill>
                </a:rPr>
                <a:t>1800</a:t>
              </a:r>
              <a:endParaRPr lang="ru-RU"/>
            </a:p>
          </p:txBody>
        </p:sp>
        <p:sp>
          <p:nvSpPr>
            <p:cNvPr id="553494" name="Rectangle 1558"/>
            <p:cNvSpPr>
              <a:spLocks noChangeAspect="1" noChangeArrowheads="1"/>
            </p:cNvSpPr>
            <p:nvPr/>
          </p:nvSpPr>
          <p:spPr bwMode="auto">
            <a:xfrm flipH="1">
              <a:off x="-481" y="3921"/>
              <a:ext cx="18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</a:rPr>
                <a:t>80</a:t>
              </a:r>
              <a:endParaRPr lang="ru-RU"/>
            </a:p>
          </p:txBody>
        </p:sp>
        <p:sp>
          <p:nvSpPr>
            <p:cNvPr id="553495" name="Rectangle 1559"/>
            <p:cNvSpPr>
              <a:spLocks noChangeAspect="1" noChangeArrowheads="1"/>
            </p:cNvSpPr>
            <p:nvPr/>
          </p:nvSpPr>
          <p:spPr bwMode="auto">
            <a:xfrm flipH="1">
              <a:off x="-708" y="3921"/>
              <a:ext cx="182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</a:rPr>
                <a:t>60</a:t>
              </a:r>
              <a:endParaRPr lang="ru-RU"/>
            </a:p>
          </p:txBody>
        </p:sp>
        <p:sp>
          <p:nvSpPr>
            <p:cNvPr id="553496" name="Rectangle 1560"/>
            <p:cNvSpPr>
              <a:spLocks noChangeAspect="1" noChangeArrowheads="1"/>
            </p:cNvSpPr>
            <p:nvPr/>
          </p:nvSpPr>
          <p:spPr bwMode="auto">
            <a:xfrm flipH="1">
              <a:off x="-935" y="3921"/>
              <a:ext cx="182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</a:rPr>
                <a:t>40</a:t>
              </a:r>
              <a:endParaRPr lang="ru-RU"/>
            </a:p>
          </p:txBody>
        </p:sp>
        <p:sp>
          <p:nvSpPr>
            <p:cNvPr id="553497" name="Rectangle 1561"/>
            <p:cNvSpPr>
              <a:spLocks noChangeAspect="1" noChangeArrowheads="1"/>
            </p:cNvSpPr>
            <p:nvPr/>
          </p:nvSpPr>
          <p:spPr bwMode="auto">
            <a:xfrm flipH="1">
              <a:off x="-1161" y="3921"/>
              <a:ext cx="18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</a:rPr>
                <a:t>20</a:t>
              </a:r>
              <a:endParaRPr lang="ru-RU"/>
            </a:p>
          </p:txBody>
        </p:sp>
        <p:sp>
          <p:nvSpPr>
            <p:cNvPr id="553498" name="Rectangle 1562"/>
            <p:cNvSpPr>
              <a:spLocks noChangeAspect="1" noChangeArrowheads="1"/>
            </p:cNvSpPr>
            <p:nvPr/>
          </p:nvSpPr>
          <p:spPr bwMode="auto">
            <a:xfrm flipH="1">
              <a:off x="-1483" y="2492"/>
              <a:ext cx="368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400">
                  <a:solidFill>
                    <a:srgbClr val="000000"/>
                  </a:solidFill>
                </a:rPr>
                <a:t>Т</a:t>
              </a:r>
              <a:r>
                <a:rPr lang="en-US" sz="1400">
                  <a:solidFill>
                    <a:srgbClr val="000000"/>
                  </a:solidFill>
                </a:rPr>
                <a:t>, </a:t>
              </a:r>
              <a:r>
                <a:rPr lang="en-US" sz="1400">
                  <a:solidFill>
                    <a:srgbClr val="000000"/>
                  </a:solidFill>
                  <a:sym typeface="Symbol" pitchFamily="18" charset="2"/>
                </a:rPr>
                <a:t></a:t>
              </a:r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ru-RU"/>
            </a:p>
          </p:txBody>
        </p:sp>
        <p:sp>
          <p:nvSpPr>
            <p:cNvPr id="553499" name="Rectangle 1563"/>
            <p:cNvSpPr>
              <a:spLocks noChangeAspect="1" noChangeArrowheads="1"/>
            </p:cNvSpPr>
            <p:nvPr/>
          </p:nvSpPr>
          <p:spPr bwMode="auto">
            <a:xfrm flipH="1">
              <a:off x="-1462" y="3915"/>
              <a:ext cx="329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UO</a:t>
              </a:r>
              <a:r>
                <a:rPr lang="en-US" sz="1400" baseline="-25000">
                  <a:solidFill>
                    <a:srgbClr val="000000"/>
                  </a:solidFill>
                </a:rPr>
                <a:t>2+</a:t>
              </a:r>
              <a:r>
                <a:rPr lang="en-US" sz="1400" i="1" baseline="-25000">
                  <a:solidFill>
                    <a:srgbClr val="000000"/>
                  </a:solidFill>
                </a:rPr>
                <a:t>x</a:t>
              </a:r>
              <a:endParaRPr lang="ru-RU"/>
            </a:p>
          </p:txBody>
        </p:sp>
        <p:sp>
          <p:nvSpPr>
            <p:cNvPr id="553500" name="Line 1564"/>
            <p:cNvSpPr>
              <a:spLocks noChangeAspect="1" noChangeShapeType="1"/>
            </p:cNvSpPr>
            <p:nvPr/>
          </p:nvSpPr>
          <p:spPr bwMode="auto">
            <a:xfrm>
              <a:off x="-170" y="2888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01" name="Line 1565"/>
            <p:cNvSpPr>
              <a:spLocks noChangeAspect="1" noChangeShapeType="1"/>
            </p:cNvSpPr>
            <p:nvPr/>
          </p:nvSpPr>
          <p:spPr bwMode="auto">
            <a:xfrm>
              <a:off x="-170" y="2775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02" name="Line 1566"/>
            <p:cNvSpPr>
              <a:spLocks noChangeAspect="1" noChangeShapeType="1"/>
            </p:cNvSpPr>
            <p:nvPr/>
          </p:nvSpPr>
          <p:spPr bwMode="auto">
            <a:xfrm>
              <a:off x="-1297" y="2888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03" name="Line 1567"/>
            <p:cNvSpPr>
              <a:spLocks noChangeAspect="1" noChangeShapeType="1"/>
            </p:cNvSpPr>
            <p:nvPr/>
          </p:nvSpPr>
          <p:spPr bwMode="auto">
            <a:xfrm>
              <a:off x="-1297" y="2775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04" name="Rectangle 1568"/>
            <p:cNvSpPr>
              <a:spLocks noChangeAspect="1" noChangeArrowheads="1"/>
            </p:cNvSpPr>
            <p:nvPr/>
          </p:nvSpPr>
          <p:spPr bwMode="auto">
            <a:xfrm flipH="1">
              <a:off x="-1609" y="2818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400" b="0">
                  <a:solidFill>
                    <a:srgbClr val="000000"/>
                  </a:solidFill>
                </a:rPr>
                <a:t>2000</a:t>
              </a:r>
              <a:endParaRPr lang="ru-RU"/>
            </a:p>
          </p:txBody>
        </p:sp>
        <p:sp>
          <p:nvSpPr>
            <p:cNvPr id="553505" name="Rectangle 1569"/>
            <p:cNvSpPr>
              <a:spLocks noChangeAspect="1" noChangeArrowheads="1"/>
            </p:cNvSpPr>
            <p:nvPr/>
          </p:nvSpPr>
          <p:spPr bwMode="auto">
            <a:xfrm flipH="1">
              <a:off x="-329" y="3915"/>
              <a:ext cx="329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400">
                  <a:solidFill>
                    <a:srgbClr val="000000"/>
                  </a:solidFill>
                </a:rPr>
                <a:t>FeO</a:t>
              </a:r>
              <a:r>
                <a:rPr lang="en-US" sz="1400" baseline="-25000">
                  <a:solidFill>
                    <a:srgbClr val="000000"/>
                  </a:solidFill>
                </a:rPr>
                <a:t>1.5</a:t>
              </a:r>
              <a:endParaRPr lang="ru-RU"/>
            </a:p>
          </p:txBody>
        </p:sp>
        <p:sp>
          <p:nvSpPr>
            <p:cNvPr id="553506" name="Rectangle 1570"/>
            <p:cNvSpPr>
              <a:spLocks noChangeAspect="1" noChangeArrowheads="1"/>
            </p:cNvSpPr>
            <p:nvPr/>
          </p:nvSpPr>
          <p:spPr bwMode="auto">
            <a:xfrm>
              <a:off x="-1099" y="4058"/>
              <a:ext cx="73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FeO</a:t>
              </a:r>
              <a:r>
                <a:rPr lang="ru-RU" sz="1400" baseline="-25000">
                  <a:solidFill>
                    <a:srgbClr val="000000"/>
                  </a:solidFill>
                </a:rPr>
                <a:t>1.</a:t>
              </a:r>
              <a:r>
                <a:rPr lang="en-US" sz="1400" baseline="-25000">
                  <a:solidFill>
                    <a:srgbClr val="000000"/>
                  </a:solidFill>
                </a:rPr>
                <a:t>5</a:t>
              </a:r>
              <a:r>
                <a:rPr lang="ru-RU" sz="1400">
                  <a:solidFill>
                    <a:srgbClr val="000000"/>
                  </a:solidFill>
                </a:rPr>
                <a:t>, </a:t>
              </a:r>
              <a:r>
                <a:rPr lang="en-US" sz="1400">
                  <a:solidFill>
                    <a:srgbClr val="000000"/>
                  </a:solidFill>
                </a:rPr>
                <a:t>mol</a:t>
              </a:r>
              <a:r>
                <a:rPr lang="ru-RU" sz="1400">
                  <a:solidFill>
                    <a:srgbClr val="000000"/>
                  </a:solidFill>
                </a:rPr>
                <a:t> %</a:t>
              </a:r>
              <a:endParaRPr lang="ru-RU"/>
            </a:p>
          </p:txBody>
        </p:sp>
        <p:sp>
          <p:nvSpPr>
            <p:cNvPr id="553507" name="Line 1571"/>
            <p:cNvSpPr>
              <a:spLocks noChangeShapeType="1"/>
            </p:cNvSpPr>
            <p:nvPr/>
          </p:nvSpPr>
          <p:spPr bwMode="auto">
            <a:xfrm>
              <a:off x="-1295" y="3745"/>
              <a:ext cx="1133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08" name="Freeform 1572"/>
            <p:cNvSpPr>
              <a:spLocks/>
            </p:cNvSpPr>
            <p:nvPr/>
          </p:nvSpPr>
          <p:spPr bwMode="auto">
            <a:xfrm>
              <a:off x="-860" y="2829"/>
              <a:ext cx="233" cy="916"/>
            </a:xfrm>
            <a:custGeom>
              <a:avLst/>
              <a:gdLst>
                <a:gd name="T0" fmla="*/ 612 w 612"/>
                <a:gd name="T1" fmla="*/ 2331 h 2331"/>
                <a:gd name="T2" fmla="*/ 0 w 612"/>
                <a:gd name="T3" fmla="*/ 0 h 2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12" h="2331">
                  <a:moveTo>
                    <a:pt x="612" y="2331"/>
                  </a:moveTo>
                  <a:cubicBezTo>
                    <a:pt x="612" y="2331"/>
                    <a:pt x="330" y="116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09" name="Line 1573"/>
            <p:cNvSpPr>
              <a:spLocks noChangeShapeType="1"/>
            </p:cNvSpPr>
            <p:nvPr/>
          </p:nvSpPr>
          <p:spPr bwMode="auto">
            <a:xfrm>
              <a:off x="-344" y="3581"/>
              <a:ext cx="182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10" name="Line 1574"/>
            <p:cNvSpPr>
              <a:spLocks noChangeShapeType="1"/>
            </p:cNvSpPr>
            <p:nvPr/>
          </p:nvSpPr>
          <p:spPr bwMode="auto">
            <a:xfrm>
              <a:off x="-1295" y="3119"/>
              <a:ext cx="511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11" name="Freeform 1575"/>
            <p:cNvSpPr>
              <a:spLocks/>
            </p:cNvSpPr>
            <p:nvPr/>
          </p:nvSpPr>
          <p:spPr bwMode="auto">
            <a:xfrm>
              <a:off x="-627" y="3366"/>
              <a:ext cx="465" cy="379"/>
            </a:xfrm>
            <a:custGeom>
              <a:avLst/>
              <a:gdLst>
                <a:gd name="T0" fmla="*/ 0 w 1161"/>
                <a:gd name="T1" fmla="*/ 947 h 947"/>
                <a:gd name="T2" fmla="*/ 1161 w 1161"/>
                <a:gd name="T3" fmla="*/ 0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61" h="947">
                  <a:moveTo>
                    <a:pt x="0" y="947"/>
                  </a:moveTo>
                  <a:cubicBezTo>
                    <a:pt x="909" y="582"/>
                    <a:pt x="1161" y="0"/>
                    <a:pt x="1161" y="0"/>
                  </a:cubicBezTo>
                </a:path>
              </a:pathLst>
            </a:custGeom>
            <a:noFill/>
            <a:ln w="19050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2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96D280-0577-4ACF-9EB3-39485B43C1B7}" type="slidenum">
              <a:rPr lang="en-GB"/>
              <a:pPr/>
              <a:t>4</a:t>
            </a:fld>
            <a:endParaRPr lang="en-GB"/>
          </a:p>
        </p:txBody>
      </p:sp>
      <p:pic>
        <p:nvPicPr>
          <p:cNvPr id="118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4024" name="Rectangle 40"/>
          <p:cNvSpPr>
            <a:spLocks noChangeArrowheads="1"/>
          </p:cNvSpPr>
          <p:nvPr/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US" sz="3200">
                <a:solidFill>
                  <a:srgbClr val="000099"/>
                </a:solidFill>
              </a:rPr>
              <a:t>Fusion diagram near eutectic point</a:t>
            </a:r>
            <a:endParaRPr lang="ru-RU" sz="3200" baseline="-25000">
              <a:solidFill>
                <a:srgbClr val="000099"/>
              </a:solidFill>
            </a:endParaRPr>
          </a:p>
        </p:txBody>
      </p:sp>
      <p:sp>
        <p:nvSpPr>
          <p:cNvPr id="554154" name="Freeform 170"/>
          <p:cNvSpPr>
            <a:spLocks/>
          </p:cNvSpPr>
          <p:nvPr/>
        </p:nvSpPr>
        <p:spPr bwMode="auto">
          <a:xfrm>
            <a:off x="2813050" y="3765550"/>
            <a:ext cx="249238" cy="1620838"/>
          </a:xfrm>
          <a:custGeom>
            <a:avLst/>
            <a:gdLst>
              <a:gd name="T0" fmla="*/ 0 w 363"/>
              <a:gd name="T1" fmla="*/ 2358 h 2358"/>
              <a:gd name="T2" fmla="*/ 363 w 363"/>
              <a:gd name="T3" fmla="*/ 0 h 23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63" h="2358">
                <a:moveTo>
                  <a:pt x="0" y="2358"/>
                </a:moveTo>
                <a:cubicBezTo>
                  <a:pt x="33" y="2019"/>
                  <a:pt x="276" y="405"/>
                  <a:pt x="363" y="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55" name="Freeform 171"/>
          <p:cNvSpPr>
            <a:spLocks noChangeAspect="1"/>
          </p:cNvSpPr>
          <p:nvPr/>
        </p:nvSpPr>
        <p:spPr bwMode="auto">
          <a:xfrm>
            <a:off x="2095500" y="5353050"/>
            <a:ext cx="277813" cy="34925"/>
          </a:xfrm>
          <a:custGeom>
            <a:avLst/>
            <a:gdLst>
              <a:gd name="T0" fmla="*/ 63 w 406"/>
              <a:gd name="T1" fmla="*/ 0 h 50"/>
              <a:gd name="T2" fmla="*/ 0 w 406"/>
              <a:gd name="T3" fmla="*/ 42 h 50"/>
              <a:gd name="T4" fmla="*/ 386 w 406"/>
              <a:gd name="T5" fmla="*/ 46 h 50"/>
              <a:gd name="T6" fmla="*/ 406 w 406"/>
              <a:gd name="T7" fmla="*/ 50 h 50"/>
              <a:gd name="T8" fmla="*/ 63 w 406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50">
                <a:moveTo>
                  <a:pt x="63" y="0"/>
                </a:moveTo>
                <a:lnTo>
                  <a:pt x="0" y="42"/>
                </a:lnTo>
                <a:lnTo>
                  <a:pt x="386" y="46"/>
                </a:lnTo>
                <a:lnTo>
                  <a:pt x="406" y="50"/>
                </a:lnTo>
                <a:lnTo>
                  <a:pt x="63" y="0"/>
                </a:lnTo>
                <a:close/>
              </a:path>
            </a:pathLst>
          </a:custGeom>
          <a:solidFill>
            <a:srgbClr val="CC99FF">
              <a:alpha val="7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56" name="Freeform 172"/>
          <p:cNvSpPr>
            <a:spLocks noChangeAspect="1"/>
          </p:cNvSpPr>
          <p:nvPr/>
        </p:nvSpPr>
        <p:spPr bwMode="auto">
          <a:xfrm>
            <a:off x="2092325" y="5353050"/>
            <a:ext cx="280988" cy="34925"/>
          </a:xfrm>
          <a:custGeom>
            <a:avLst/>
            <a:gdLst>
              <a:gd name="T0" fmla="*/ 0 w 409"/>
              <a:gd name="T1" fmla="*/ 42 h 50"/>
              <a:gd name="T2" fmla="*/ 66 w 409"/>
              <a:gd name="T3" fmla="*/ 0 h 50"/>
              <a:gd name="T4" fmla="*/ 409 w 409"/>
              <a:gd name="T5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9" h="50">
                <a:moveTo>
                  <a:pt x="0" y="42"/>
                </a:moveTo>
                <a:lnTo>
                  <a:pt x="66" y="0"/>
                </a:lnTo>
                <a:lnTo>
                  <a:pt x="409" y="50"/>
                </a:lnTo>
              </a:path>
            </a:pathLst>
          </a:custGeom>
          <a:noFill/>
          <a:ln w="1270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57" name="Oval 173"/>
          <p:cNvSpPr>
            <a:spLocks noChangeAspect="1" noChangeArrowheads="1"/>
          </p:cNvSpPr>
          <p:nvPr/>
        </p:nvSpPr>
        <p:spPr bwMode="auto">
          <a:xfrm rot="-3643978">
            <a:off x="2921795" y="3996531"/>
            <a:ext cx="176212" cy="92075"/>
          </a:xfrm>
          <a:prstGeom prst="ellipse">
            <a:avLst/>
          </a:prstGeom>
          <a:noFill/>
          <a:ln w="9525" algn="ctr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39999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58" name="Freeform 174"/>
          <p:cNvSpPr>
            <a:spLocks noChangeAspect="1"/>
          </p:cNvSpPr>
          <p:nvPr/>
        </p:nvSpPr>
        <p:spPr bwMode="auto">
          <a:xfrm>
            <a:off x="4678363" y="965200"/>
            <a:ext cx="457200" cy="663575"/>
          </a:xfrm>
          <a:custGeom>
            <a:avLst/>
            <a:gdLst>
              <a:gd name="T0" fmla="*/ 90 w 665"/>
              <a:gd name="T1" fmla="*/ 0 h 966"/>
              <a:gd name="T2" fmla="*/ 0 w 665"/>
              <a:gd name="T3" fmla="*/ 272 h 966"/>
              <a:gd name="T4" fmla="*/ 645 w 665"/>
              <a:gd name="T5" fmla="*/ 962 h 966"/>
              <a:gd name="T6" fmla="*/ 665 w 665"/>
              <a:gd name="T7" fmla="*/ 966 h 966"/>
              <a:gd name="T8" fmla="*/ 90 w 665"/>
              <a:gd name="T9" fmla="*/ 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966">
                <a:moveTo>
                  <a:pt x="90" y="0"/>
                </a:moveTo>
                <a:lnTo>
                  <a:pt x="0" y="272"/>
                </a:lnTo>
                <a:lnTo>
                  <a:pt x="645" y="962"/>
                </a:lnTo>
                <a:lnTo>
                  <a:pt x="665" y="966"/>
                </a:lnTo>
                <a:lnTo>
                  <a:pt x="90" y="0"/>
                </a:lnTo>
                <a:close/>
              </a:path>
            </a:pathLst>
          </a:custGeom>
          <a:solidFill>
            <a:srgbClr val="CC99FF">
              <a:alpha val="7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59" name="Line 175"/>
          <p:cNvSpPr>
            <a:spLocks noChangeAspect="1" noChangeShapeType="1"/>
          </p:cNvSpPr>
          <p:nvPr/>
        </p:nvSpPr>
        <p:spPr bwMode="auto">
          <a:xfrm flipH="1">
            <a:off x="4478338" y="1406525"/>
            <a:ext cx="528637" cy="1588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0" name="Line 176"/>
          <p:cNvSpPr>
            <a:spLocks noChangeAspect="1" noChangeShapeType="1"/>
          </p:cNvSpPr>
          <p:nvPr/>
        </p:nvSpPr>
        <p:spPr bwMode="auto">
          <a:xfrm flipH="1">
            <a:off x="3948113" y="2290763"/>
            <a:ext cx="909637" cy="1587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1" name="Line 177"/>
          <p:cNvSpPr>
            <a:spLocks noChangeAspect="1" noChangeShapeType="1"/>
          </p:cNvSpPr>
          <p:nvPr/>
        </p:nvSpPr>
        <p:spPr bwMode="auto">
          <a:xfrm flipV="1">
            <a:off x="2624138" y="1406525"/>
            <a:ext cx="2382837" cy="3975100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2" name="Line 178"/>
          <p:cNvSpPr>
            <a:spLocks noChangeAspect="1" noChangeShapeType="1"/>
          </p:cNvSpPr>
          <p:nvPr/>
        </p:nvSpPr>
        <p:spPr bwMode="auto">
          <a:xfrm flipH="1">
            <a:off x="3417888" y="3176588"/>
            <a:ext cx="941387" cy="0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3" name="Line 179"/>
          <p:cNvSpPr>
            <a:spLocks noChangeAspect="1" noChangeShapeType="1"/>
          </p:cNvSpPr>
          <p:nvPr/>
        </p:nvSpPr>
        <p:spPr bwMode="auto">
          <a:xfrm flipH="1">
            <a:off x="2889250" y="4060825"/>
            <a:ext cx="1003300" cy="0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4" name="Line 180"/>
          <p:cNvSpPr>
            <a:spLocks noChangeAspect="1" noChangeShapeType="1"/>
          </p:cNvSpPr>
          <p:nvPr/>
        </p:nvSpPr>
        <p:spPr bwMode="auto">
          <a:xfrm flipH="1">
            <a:off x="2359025" y="4945063"/>
            <a:ext cx="1014413" cy="0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5" name="Line 181"/>
          <p:cNvSpPr>
            <a:spLocks noChangeAspect="1" noChangeShapeType="1"/>
          </p:cNvSpPr>
          <p:nvPr/>
        </p:nvSpPr>
        <p:spPr bwMode="auto">
          <a:xfrm>
            <a:off x="2359025" y="4943475"/>
            <a:ext cx="265113" cy="438150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6" name="Line 182"/>
          <p:cNvSpPr>
            <a:spLocks noChangeAspect="1" noChangeShapeType="1"/>
          </p:cNvSpPr>
          <p:nvPr/>
        </p:nvSpPr>
        <p:spPr bwMode="auto">
          <a:xfrm>
            <a:off x="2889250" y="4060825"/>
            <a:ext cx="514350" cy="855663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7" name="Line 183"/>
          <p:cNvSpPr>
            <a:spLocks noChangeAspect="1" noChangeShapeType="1"/>
          </p:cNvSpPr>
          <p:nvPr/>
        </p:nvSpPr>
        <p:spPr bwMode="auto">
          <a:xfrm>
            <a:off x="3417888" y="3175000"/>
            <a:ext cx="508000" cy="846138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8" name="Line 184"/>
          <p:cNvSpPr>
            <a:spLocks noChangeAspect="1" noChangeShapeType="1"/>
          </p:cNvSpPr>
          <p:nvPr/>
        </p:nvSpPr>
        <p:spPr bwMode="auto">
          <a:xfrm>
            <a:off x="3948113" y="2290763"/>
            <a:ext cx="479425" cy="798512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9" name="Line 185"/>
          <p:cNvSpPr>
            <a:spLocks noChangeAspect="1" noChangeShapeType="1"/>
          </p:cNvSpPr>
          <p:nvPr/>
        </p:nvSpPr>
        <p:spPr bwMode="auto">
          <a:xfrm>
            <a:off x="4478338" y="1406525"/>
            <a:ext cx="458787" cy="766763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0" name="Line 186"/>
          <p:cNvSpPr>
            <a:spLocks noChangeAspect="1" noChangeShapeType="1"/>
          </p:cNvSpPr>
          <p:nvPr/>
        </p:nvSpPr>
        <p:spPr bwMode="auto">
          <a:xfrm flipV="1">
            <a:off x="3465513" y="4478338"/>
            <a:ext cx="230187" cy="384175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1" name="Line 187"/>
          <p:cNvSpPr>
            <a:spLocks noChangeAspect="1" noChangeShapeType="1"/>
          </p:cNvSpPr>
          <p:nvPr/>
        </p:nvSpPr>
        <p:spPr bwMode="auto">
          <a:xfrm flipH="1">
            <a:off x="4213225" y="1852613"/>
            <a:ext cx="1058863" cy="1587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2" name="Line 188"/>
          <p:cNvSpPr>
            <a:spLocks noChangeAspect="1" noChangeShapeType="1"/>
          </p:cNvSpPr>
          <p:nvPr/>
        </p:nvSpPr>
        <p:spPr bwMode="auto">
          <a:xfrm flipH="1">
            <a:off x="3683000" y="2738438"/>
            <a:ext cx="1063625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3" name="Line 189"/>
          <p:cNvSpPr>
            <a:spLocks noChangeAspect="1" noChangeShapeType="1"/>
          </p:cNvSpPr>
          <p:nvPr/>
        </p:nvSpPr>
        <p:spPr bwMode="auto">
          <a:xfrm flipH="1">
            <a:off x="3152775" y="3614738"/>
            <a:ext cx="982663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4" name="Line 190"/>
          <p:cNvSpPr>
            <a:spLocks noChangeAspect="1" noChangeShapeType="1"/>
          </p:cNvSpPr>
          <p:nvPr/>
        </p:nvSpPr>
        <p:spPr bwMode="auto">
          <a:xfrm flipH="1">
            <a:off x="2624138" y="4498975"/>
            <a:ext cx="1069975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5" name="Line 191"/>
          <p:cNvSpPr>
            <a:spLocks noChangeAspect="1" noChangeShapeType="1"/>
          </p:cNvSpPr>
          <p:nvPr/>
        </p:nvSpPr>
        <p:spPr bwMode="auto">
          <a:xfrm>
            <a:off x="2624138" y="4497388"/>
            <a:ext cx="528637" cy="884237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6" name="Line 192"/>
          <p:cNvSpPr>
            <a:spLocks noChangeAspect="1" noChangeShapeType="1"/>
          </p:cNvSpPr>
          <p:nvPr/>
        </p:nvSpPr>
        <p:spPr bwMode="auto">
          <a:xfrm>
            <a:off x="3152775" y="3613150"/>
            <a:ext cx="536575" cy="893763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7" name="Line 193"/>
          <p:cNvSpPr>
            <a:spLocks noChangeAspect="1" noChangeShapeType="1"/>
          </p:cNvSpPr>
          <p:nvPr/>
        </p:nvSpPr>
        <p:spPr bwMode="auto">
          <a:xfrm>
            <a:off x="3683000" y="2738438"/>
            <a:ext cx="444500" cy="738187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8" name="Line 194"/>
          <p:cNvSpPr>
            <a:spLocks noChangeAspect="1" noChangeShapeType="1"/>
          </p:cNvSpPr>
          <p:nvPr/>
        </p:nvSpPr>
        <p:spPr bwMode="auto">
          <a:xfrm>
            <a:off x="4213225" y="1852613"/>
            <a:ext cx="531813" cy="885825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9" name="Line 195"/>
          <p:cNvSpPr>
            <a:spLocks noChangeAspect="1" noChangeShapeType="1"/>
          </p:cNvSpPr>
          <p:nvPr/>
        </p:nvSpPr>
        <p:spPr bwMode="auto">
          <a:xfrm>
            <a:off x="3152775" y="5381625"/>
            <a:ext cx="1588" cy="128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80" name="Line 196"/>
          <p:cNvSpPr>
            <a:spLocks noChangeAspect="1" noChangeShapeType="1"/>
          </p:cNvSpPr>
          <p:nvPr/>
        </p:nvSpPr>
        <p:spPr bwMode="auto">
          <a:xfrm>
            <a:off x="2624138" y="5381625"/>
            <a:ext cx="0" cy="635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81" name="Rectangle 197"/>
          <p:cNvSpPr>
            <a:spLocks noChangeAspect="1" noChangeArrowheads="1"/>
          </p:cNvSpPr>
          <p:nvPr/>
        </p:nvSpPr>
        <p:spPr bwMode="auto">
          <a:xfrm>
            <a:off x="3009900" y="5521325"/>
            <a:ext cx="282575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 b="0">
                <a:solidFill>
                  <a:srgbClr val="000000"/>
                </a:solidFill>
              </a:rPr>
              <a:t>20</a:t>
            </a:r>
            <a:endParaRPr lang="ru-RU"/>
          </a:p>
        </p:txBody>
      </p:sp>
      <p:sp>
        <p:nvSpPr>
          <p:cNvPr id="554182" name="Line 198"/>
          <p:cNvSpPr>
            <a:spLocks noChangeAspect="1" noChangeShapeType="1"/>
          </p:cNvSpPr>
          <p:nvPr/>
        </p:nvSpPr>
        <p:spPr bwMode="auto">
          <a:xfrm flipV="1">
            <a:off x="5272088" y="1781175"/>
            <a:ext cx="115887" cy="714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83" name="Line 199"/>
          <p:cNvSpPr>
            <a:spLocks noChangeAspect="1" noChangeShapeType="1"/>
          </p:cNvSpPr>
          <p:nvPr/>
        </p:nvSpPr>
        <p:spPr bwMode="auto">
          <a:xfrm flipV="1">
            <a:off x="5006975" y="1374775"/>
            <a:ext cx="57150" cy="317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84" name="Rectangle 200"/>
          <p:cNvSpPr>
            <a:spLocks noChangeAspect="1" noChangeArrowheads="1"/>
          </p:cNvSpPr>
          <p:nvPr/>
        </p:nvSpPr>
        <p:spPr bwMode="auto">
          <a:xfrm>
            <a:off x="5357813" y="1690688"/>
            <a:ext cx="303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 b="0">
                <a:solidFill>
                  <a:srgbClr val="000000"/>
                </a:solidFill>
              </a:rPr>
              <a:t>80</a:t>
            </a:r>
            <a:endParaRPr lang="ru-RU"/>
          </a:p>
        </p:txBody>
      </p:sp>
      <p:sp>
        <p:nvSpPr>
          <p:cNvPr id="554185" name="Rectangle 201"/>
          <p:cNvSpPr>
            <a:spLocks noChangeAspect="1" noChangeArrowheads="1"/>
          </p:cNvSpPr>
          <p:nvPr/>
        </p:nvSpPr>
        <p:spPr bwMode="auto">
          <a:xfrm>
            <a:off x="4322763" y="647700"/>
            <a:ext cx="82867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UO</a:t>
            </a:r>
            <a:r>
              <a:rPr lang="en-US" sz="1400" baseline="-25000">
                <a:solidFill>
                  <a:srgbClr val="000000"/>
                </a:solidFill>
              </a:rPr>
              <a:t>2+x</a:t>
            </a:r>
            <a:endParaRPr lang="ru-RU"/>
          </a:p>
        </p:txBody>
      </p:sp>
      <p:sp>
        <p:nvSpPr>
          <p:cNvPr id="554186" name="Line 202"/>
          <p:cNvSpPr>
            <a:spLocks noChangeAspect="1" noChangeShapeType="1"/>
          </p:cNvSpPr>
          <p:nvPr/>
        </p:nvSpPr>
        <p:spPr bwMode="auto">
          <a:xfrm flipH="1" flipV="1">
            <a:off x="2508250" y="4433888"/>
            <a:ext cx="115888" cy="635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87" name="Line 203"/>
          <p:cNvSpPr>
            <a:spLocks noChangeAspect="1" noChangeShapeType="1"/>
          </p:cNvSpPr>
          <p:nvPr/>
        </p:nvSpPr>
        <p:spPr bwMode="auto">
          <a:xfrm flipH="1" flipV="1">
            <a:off x="3036888" y="3549650"/>
            <a:ext cx="115887" cy="635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88" name="Line 204"/>
          <p:cNvSpPr>
            <a:spLocks noChangeAspect="1" noChangeShapeType="1"/>
          </p:cNvSpPr>
          <p:nvPr/>
        </p:nvSpPr>
        <p:spPr bwMode="auto">
          <a:xfrm flipH="1" flipV="1">
            <a:off x="3567113" y="2665413"/>
            <a:ext cx="115887" cy="730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89" name="Line 205"/>
          <p:cNvSpPr>
            <a:spLocks noChangeAspect="1" noChangeShapeType="1"/>
          </p:cNvSpPr>
          <p:nvPr/>
        </p:nvSpPr>
        <p:spPr bwMode="auto">
          <a:xfrm flipH="1" flipV="1">
            <a:off x="4097338" y="1781175"/>
            <a:ext cx="115887" cy="714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90" name="Line 206"/>
          <p:cNvSpPr>
            <a:spLocks noChangeAspect="1" noChangeShapeType="1"/>
          </p:cNvSpPr>
          <p:nvPr/>
        </p:nvSpPr>
        <p:spPr bwMode="auto">
          <a:xfrm flipH="1" flipV="1">
            <a:off x="2301875" y="4911725"/>
            <a:ext cx="57150" cy="317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91" name="Line 207"/>
          <p:cNvSpPr>
            <a:spLocks noChangeAspect="1" noChangeShapeType="1"/>
          </p:cNvSpPr>
          <p:nvPr/>
        </p:nvSpPr>
        <p:spPr bwMode="auto">
          <a:xfrm flipH="1" flipV="1">
            <a:off x="2830513" y="4029075"/>
            <a:ext cx="57150" cy="301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92" name="Line 208"/>
          <p:cNvSpPr>
            <a:spLocks noChangeAspect="1" noChangeShapeType="1"/>
          </p:cNvSpPr>
          <p:nvPr/>
        </p:nvSpPr>
        <p:spPr bwMode="auto">
          <a:xfrm flipH="1" flipV="1">
            <a:off x="3360738" y="3143250"/>
            <a:ext cx="57150" cy="317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93" name="Line 209"/>
          <p:cNvSpPr>
            <a:spLocks noChangeAspect="1" noChangeShapeType="1"/>
          </p:cNvSpPr>
          <p:nvPr/>
        </p:nvSpPr>
        <p:spPr bwMode="auto">
          <a:xfrm flipH="1" flipV="1">
            <a:off x="3889375" y="2259013"/>
            <a:ext cx="58738" cy="317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94" name="Line 210"/>
          <p:cNvSpPr>
            <a:spLocks noChangeAspect="1" noChangeShapeType="1"/>
          </p:cNvSpPr>
          <p:nvPr/>
        </p:nvSpPr>
        <p:spPr bwMode="auto">
          <a:xfrm flipH="1" flipV="1">
            <a:off x="4419600" y="1374775"/>
            <a:ext cx="57150" cy="317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95" name="Rectangle 211"/>
          <p:cNvSpPr>
            <a:spLocks noChangeAspect="1" noChangeArrowheads="1"/>
          </p:cNvSpPr>
          <p:nvPr/>
        </p:nvSpPr>
        <p:spPr bwMode="auto">
          <a:xfrm>
            <a:off x="2232025" y="4343400"/>
            <a:ext cx="301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 b="0">
                <a:solidFill>
                  <a:srgbClr val="000000"/>
                </a:solidFill>
              </a:rPr>
              <a:t>80</a:t>
            </a:r>
            <a:endParaRPr lang="ru-RU"/>
          </a:p>
        </p:txBody>
      </p:sp>
      <p:sp>
        <p:nvSpPr>
          <p:cNvPr id="554196" name="Rectangle 212"/>
          <p:cNvSpPr>
            <a:spLocks noChangeAspect="1" noChangeArrowheads="1"/>
          </p:cNvSpPr>
          <p:nvPr/>
        </p:nvSpPr>
        <p:spPr bwMode="auto">
          <a:xfrm>
            <a:off x="2754313" y="2943225"/>
            <a:ext cx="603250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 b="0">
                <a:solidFill>
                  <a:srgbClr val="000000"/>
                </a:solidFill>
              </a:rPr>
              <a:t>UFeO</a:t>
            </a:r>
            <a:r>
              <a:rPr lang="en-US" sz="1400" b="0" baseline="-25000">
                <a:solidFill>
                  <a:srgbClr val="000000"/>
                </a:solidFill>
              </a:rPr>
              <a:t>4</a:t>
            </a:r>
            <a:endParaRPr lang="ru-RU"/>
          </a:p>
        </p:txBody>
      </p:sp>
      <p:sp>
        <p:nvSpPr>
          <p:cNvPr id="554197" name="Rectangle 213"/>
          <p:cNvSpPr>
            <a:spLocks noChangeAspect="1" noChangeArrowheads="1"/>
          </p:cNvSpPr>
          <p:nvPr/>
        </p:nvSpPr>
        <p:spPr bwMode="auto">
          <a:xfrm>
            <a:off x="3821113" y="1690688"/>
            <a:ext cx="303212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 b="0">
                <a:solidFill>
                  <a:srgbClr val="000000"/>
                </a:solidFill>
              </a:rPr>
              <a:t>20</a:t>
            </a:r>
            <a:endParaRPr lang="ru-RU"/>
          </a:p>
        </p:txBody>
      </p:sp>
      <p:sp>
        <p:nvSpPr>
          <p:cNvPr id="554198" name="Freeform 214"/>
          <p:cNvSpPr>
            <a:spLocks noChangeAspect="1"/>
          </p:cNvSpPr>
          <p:nvPr/>
        </p:nvSpPr>
        <p:spPr bwMode="auto">
          <a:xfrm>
            <a:off x="5097463" y="1589088"/>
            <a:ext cx="82550" cy="80962"/>
          </a:xfrm>
          <a:custGeom>
            <a:avLst/>
            <a:gdLst>
              <a:gd name="T0" fmla="*/ 66 w 133"/>
              <a:gd name="T1" fmla="*/ 53 h 133"/>
              <a:gd name="T2" fmla="*/ 120 w 133"/>
              <a:gd name="T3" fmla="*/ 0 h 133"/>
              <a:gd name="T4" fmla="*/ 133 w 133"/>
              <a:gd name="T5" fmla="*/ 13 h 133"/>
              <a:gd name="T6" fmla="*/ 80 w 133"/>
              <a:gd name="T7" fmla="*/ 66 h 133"/>
              <a:gd name="T8" fmla="*/ 133 w 133"/>
              <a:gd name="T9" fmla="*/ 120 h 133"/>
              <a:gd name="T10" fmla="*/ 120 w 133"/>
              <a:gd name="T11" fmla="*/ 133 h 133"/>
              <a:gd name="T12" fmla="*/ 66 w 133"/>
              <a:gd name="T13" fmla="*/ 80 h 133"/>
              <a:gd name="T14" fmla="*/ 13 w 133"/>
              <a:gd name="T15" fmla="*/ 133 h 133"/>
              <a:gd name="T16" fmla="*/ 0 w 133"/>
              <a:gd name="T17" fmla="*/ 120 h 133"/>
              <a:gd name="T18" fmla="*/ 53 w 133"/>
              <a:gd name="T19" fmla="*/ 66 h 133"/>
              <a:gd name="T20" fmla="*/ 0 w 133"/>
              <a:gd name="T21" fmla="*/ 13 h 133"/>
              <a:gd name="T22" fmla="*/ 13 w 133"/>
              <a:gd name="T23" fmla="*/ 0 h 133"/>
              <a:gd name="T24" fmla="*/ 66 w 133"/>
              <a:gd name="T25" fmla="*/ 53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3" h="133">
                <a:moveTo>
                  <a:pt x="66" y="53"/>
                </a:moveTo>
                <a:lnTo>
                  <a:pt x="120" y="0"/>
                </a:lnTo>
                <a:lnTo>
                  <a:pt x="133" y="13"/>
                </a:lnTo>
                <a:lnTo>
                  <a:pt x="80" y="66"/>
                </a:lnTo>
                <a:lnTo>
                  <a:pt x="133" y="120"/>
                </a:lnTo>
                <a:lnTo>
                  <a:pt x="120" y="133"/>
                </a:lnTo>
                <a:lnTo>
                  <a:pt x="66" y="80"/>
                </a:lnTo>
                <a:lnTo>
                  <a:pt x="13" y="133"/>
                </a:lnTo>
                <a:lnTo>
                  <a:pt x="0" y="120"/>
                </a:lnTo>
                <a:lnTo>
                  <a:pt x="53" y="66"/>
                </a:lnTo>
                <a:lnTo>
                  <a:pt x="0" y="13"/>
                </a:lnTo>
                <a:lnTo>
                  <a:pt x="13" y="0"/>
                </a:lnTo>
                <a:lnTo>
                  <a:pt x="66" y="53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00" name="Freeform 216"/>
          <p:cNvSpPr>
            <a:spLocks noChangeAspect="1"/>
          </p:cNvSpPr>
          <p:nvPr/>
        </p:nvSpPr>
        <p:spPr bwMode="auto">
          <a:xfrm>
            <a:off x="4683125" y="960438"/>
            <a:ext cx="452438" cy="666750"/>
          </a:xfrm>
          <a:custGeom>
            <a:avLst/>
            <a:gdLst>
              <a:gd name="T0" fmla="*/ 82 w 658"/>
              <a:gd name="T1" fmla="*/ 0 h 969"/>
              <a:gd name="T2" fmla="*/ 0 w 658"/>
              <a:gd name="T3" fmla="*/ 293 h 969"/>
              <a:gd name="T4" fmla="*/ 658 w 658"/>
              <a:gd name="T5" fmla="*/ 969 h 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8" h="969">
                <a:moveTo>
                  <a:pt x="82" y="0"/>
                </a:moveTo>
                <a:lnTo>
                  <a:pt x="0" y="293"/>
                </a:lnTo>
                <a:lnTo>
                  <a:pt x="658" y="969"/>
                </a:lnTo>
              </a:path>
            </a:pathLst>
          </a:custGeom>
          <a:noFill/>
          <a:ln w="1270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04" name="Line 220"/>
          <p:cNvSpPr>
            <a:spLocks noChangeAspect="1" noChangeShapeType="1"/>
          </p:cNvSpPr>
          <p:nvPr/>
        </p:nvSpPr>
        <p:spPr bwMode="auto">
          <a:xfrm>
            <a:off x="4741863" y="968375"/>
            <a:ext cx="720725" cy="1200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05" name="Line 221"/>
          <p:cNvSpPr>
            <a:spLocks noChangeAspect="1" noChangeShapeType="1"/>
          </p:cNvSpPr>
          <p:nvPr/>
        </p:nvSpPr>
        <p:spPr bwMode="auto">
          <a:xfrm flipV="1">
            <a:off x="2095500" y="968375"/>
            <a:ext cx="2646363" cy="44132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06" name="AutoShape 222"/>
          <p:cNvSpPr>
            <a:spLocks noChangeAspect="1" noChangeArrowheads="1"/>
          </p:cNvSpPr>
          <p:nvPr/>
        </p:nvSpPr>
        <p:spPr bwMode="auto">
          <a:xfrm rot="2700000">
            <a:off x="4690269" y="915194"/>
            <a:ext cx="101600" cy="106362"/>
          </a:xfrm>
          <a:prstGeom prst="plus">
            <a:avLst>
              <a:gd name="adj" fmla="val 41977"/>
            </a:avLst>
          </a:prstGeom>
          <a:solidFill>
            <a:srgbClr val="3366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07" name="AutoShape 223"/>
          <p:cNvSpPr>
            <a:spLocks noChangeAspect="1" noChangeArrowheads="1"/>
          </p:cNvSpPr>
          <p:nvPr/>
        </p:nvSpPr>
        <p:spPr bwMode="auto">
          <a:xfrm rot="2700000">
            <a:off x="5087144" y="1575594"/>
            <a:ext cx="103187" cy="104775"/>
          </a:xfrm>
          <a:prstGeom prst="plus">
            <a:avLst>
              <a:gd name="adj" fmla="val 41977"/>
            </a:avLst>
          </a:prstGeom>
          <a:solidFill>
            <a:srgbClr val="3366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08" name="Rectangle 224"/>
          <p:cNvSpPr>
            <a:spLocks noChangeAspect="1" noChangeArrowheads="1"/>
          </p:cNvSpPr>
          <p:nvPr/>
        </p:nvSpPr>
        <p:spPr bwMode="auto">
          <a:xfrm>
            <a:off x="3063875" y="5745163"/>
            <a:ext cx="690563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400" b="0">
                <a:solidFill>
                  <a:srgbClr val="000000"/>
                </a:solidFill>
              </a:rPr>
              <a:t>mol</a:t>
            </a:r>
            <a:r>
              <a:rPr lang="ru-RU" sz="1400" b="0">
                <a:solidFill>
                  <a:srgbClr val="000000"/>
                </a:solidFill>
              </a:rPr>
              <a:t> %</a:t>
            </a:r>
            <a:endParaRPr lang="ru-RU"/>
          </a:p>
        </p:txBody>
      </p:sp>
      <p:sp>
        <p:nvSpPr>
          <p:cNvPr id="554209" name="Rectangle 225"/>
          <p:cNvSpPr>
            <a:spLocks noChangeAspect="1" noChangeArrowheads="1"/>
          </p:cNvSpPr>
          <p:nvPr/>
        </p:nvSpPr>
        <p:spPr bwMode="auto">
          <a:xfrm>
            <a:off x="2439988" y="2420938"/>
            <a:ext cx="5794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10" name="Rectangle 226"/>
          <p:cNvSpPr>
            <a:spLocks noChangeAspect="1" noChangeArrowheads="1"/>
          </p:cNvSpPr>
          <p:nvPr/>
        </p:nvSpPr>
        <p:spPr bwMode="auto">
          <a:xfrm>
            <a:off x="1703388" y="5351463"/>
            <a:ext cx="523875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400">
                <a:solidFill>
                  <a:srgbClr val="000000"/>
                </a:solidFill>
              </a:rPr>
              <a:t>FeO</a:t>
            </a:r>
            <a:r>
              <a:rPr lang="ru-RU" sz="1400" baseline="-25000">
                <a:solidFill>
                  <a:srgbClr val="000000"/>
                </a:solidFill>
              </a:rPr>
              <a:t>1.5</a:t>
            </a:r>
            <a:endParaRPr lang="ru-RU"/>
          </a:p>
        </p:txBody>
      </p:sp>
      <p:sp>
        <p:nvSpPr>
          <p:cNvPr id="554211" name="Rectangle 227"/>
          <p:cNvSpPr>
            <a:spLocks noChangeAspect="1" noChangeArrowheads="1"/>
          </p:cNvSpPr>
          <p:nvPr/>
        </p:nvSpPr>
        <p:spPr bwMode="auto">
          <a:xfrm>
            <a:off x="2760663" y="3459163"/>
            <a:ext cx="303212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 b="0">
                <a:solidFill>
                  <a:srgbClr val="000000"/>
                </a:solidFill>
              </a:rPr>
              <a:t>60</a:t>
            </a:r>
            <a:endParaRPr lang="ru-RU"/>
          </a:p>
        </p:txBody>
      </p:sp>
      <p:sp>
        <p:nvSpPr>
          <p:cNvPr id="554212" name="Rectangle 228"/>
          <p:cNvSpPr>
            <a:spLocks noChangeAspect="1" noChangeArrowheads="1"/>
          </p:cNvSpPr>
          <p:nvPr/>
        </p:nvSpPr>
        <p:spPr bwMode="auto">
          <a:xfrm>
            <a:off x="2255838" y="5745163"/>
            <a:ext cx="434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400" b="0">
                <a:solidFill>
                  <a:srgbClr val="000000"/>
                </a:solidFill>
              </a:rPr>
              <a:t>ZrO</a:t>
            </a:r>
            <a:r>
              <a:rPr lang="en-US" sz="1400" b="0" baseline="-25000">
                <a:solidFill>
                  <a:srgbClr val="000000"/>
                </a:solidFill>
              </a:rPr>
              <a:t>2</a:t>
            </a:r>
            <a:endParaRPr lang="ru-RU" sz="1400" b="0" baseline="-25000">
              <a:solidFill>
                <a:srgbClr val="000000"/>
              </a:solidFill>
            </a:endParaRPr>
          </a:p>
          <a:p>
            <a:r>
              <a:rPr lang="ru-RU" sz="1200" b="0"/>
              <a:t>   </a:t>
            </a:r>
            <a:endParaRPr lang="ru-RU"/>
          </a:p>
        </p:txBody>
      </p:sp>
      <p:sp>
        <p:nvSpPr>
          <p:cNvPr id="554213" name="Line 229"/>
          <p:cNvSpPr>
            <a:spLocks noChangeAspect="1" noChangeShapeType="1"/>
          </p:cNvSpPr>
          <p:nvPr/>
        </p:nvSpPr>
        <p:spPr bwMode="auto">
          <a:xfrm>
            <a:off x="2112963" y="5967413"/>
            <a:ext cx="704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14" name="Rectangle 230"/>
          <p:cNvSpPr>
            <a:spLocks noChangeAspect="1" noChangeArrowheads="1"/>
          </p:cNvSpPr>
          <p:nvPr/>
        </p:nvSpPr>
        <p:spPr bwMode="auto">
          <a:xfrm>
            <a:off x="4991100" y="1130300"/>
            <a:ext cx="76676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it-IT" sz="1200" b="0">
                <a:solidFill>
                  <a:srgbClr val="660066"/>
                </a:solidFill>
              </a:rPr>
              <a:t>UO</a:t>
            </a:r>
            <a:r>
              <a:rPr lang="it-IT" sz="1200" b="0" baseline="-25000">
                <a:solidFill>
                  <a:srgbClr val="660066"/>
                </a:solidFill>
              </a:rPr>
              <a:t>2 </a:t>
            </a:r>
            <a:r>
              <a:rPr lang="en-US" sz="1200" b="0">
                <a:solidFill>
                  <a:srgbClr val="660066"/>
                </a:solidFill>
              </a:rPr>
              <a:t>ss</a:t>
            </a:r>
            <a:endParaRPr lang="it-IT" sz="1200" b="0">
              <a:solidFill>
                <a:srgbClr val="000000"/>
              </a:solidFill>
            </a:endParaRPr>
          </a:p>
          <a:p>
            <a:r>
              <a:rPr lang="it-IT" sz="1200" b="0">
                <a:solidFill>
                  <a:srgbClr val="000000"/>
                </a:solidFill>
              </a:rPr>
              <a:t> </a:t>
            </a:r>
            <a:endParaRPr lang="it-IT" sz="1400" b="0">
              <a:solidFill>
                <a:srgbClr val="000000"/>
              </a:solidFill>
            </a:endParaRPr>
          </a:p>
          <a:p>
            <a:endParaRPr lang="ru-RU"/>
          </a:p>
        </p:txBody>
      </p:sp>
      <p:sp>
        <p:nvSpPr>
          <p:cNvPr id="554215" name="Oval 231"/>
          <p:cNvSpPr>
            <a:spLocks noChangeAspect="1" noChangeArrowheads="1"/>
          </p:cNvSpPr>
          <p:nvPr/>
        </p:nvSpPr>
        <p:spPr bwMode="auto">
          <a:xfrm>
            <a:off x="3027363" y="3952875"/>
            <a:ext cx="38100" cy="38100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16" name="Rectangle 232"/>
          <p:cNvSpPr>
            <a:spLocks noChangeAspect="1" noChangeArrowheads="1"/>
          </p:cNvSpPr>
          <p:nvPr/>
        </p:nvSpPr>
        <p:spPr bwMode="auto">
          <a:xfrm>
            <a:off x="3027363" y="4119563"/>
            <a:ext cx="460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200" b="0">
                <a:solidFill>
                  <a:srgbClr val="000000"/>
                </a:solidFill>
              </a:rPr>
              <a:t>1323</a:t>
            </a:r>
            <a:endParaRPr lang="ru-RU"/>
          </a:p>
        </p:txBody>
      </p:sp>
      <p:sp>
        <p:nvSpPr>
          <p:cNvPr id="554217" name="Rectangle 233"/>
          <p:cNvSpPr>
            <a:spLocks noChangeAspect="1" noChangeArrowheads="1"/>
          </p:cNvSpPr>
          <p:nvPr/>
        </p:nvSpPr>
        <p:spPr bwMode="auto">
          <a:xfrm>
            <a:off x="2828925" y="5199063"/>
            <a:ext cx="4619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200" b="0">
                <a:solidFill>
                  <a:srgbClr val="000000"/>
                </a:solidFill>
              </a:rPr>
              <a:t>1</a:t>
            </a:r>
            <a:r>
              <a:rPr lang="ru-RU" sz="1200" b="0">
                <a:solidFill>
                  <a:srgbClr val="000000"/>
                </a:solidFill>
              </a:rPr>
              <a:t>525</a:t>
            </a:r>
            <a:endParaRPr lang="ru-RU"/>
          </a:p>
        </p:txBody>
      </p:sp>
      <p:sp>
        <p:nvSpPr>
          <p:cNvPr id="554218" name="Oval 234"/>
          <p:cNvSpPr>
            <a:spLocks noChangeAspect="1" noChangeArrowheads="1"/>
          </p:cNvSpPr>
          <p:nvPr/>
        </p:nvSpPr>
        <p:spPr bwMode="auto">
          <a:xfrm>
            <a:off x="3008313" y="3709988"/>
            <a:ext cx="106362" cy="100012"/>
          </a:xfrm>
          <a:prstGeom prst="ellipse">
            <a:avLst/>
          </a:prstGeom>
          <a:solidFill>
            <a:srgbClr val="3366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19" name="Oval 235"/>
          <p:cNvSpPr>
            <a:spLocks noChangeAspect="1" noChangeArrowheads="1"/>
          </p:cNvSpPr>
          <p:nvPr/>
        </p:nvSpPr>
        <p:spPr bwMode="auto">
          <a:xfrm>
            <a:off x="3127375" y="3516313"/>
            <a:ext cx="106363" cy="100012"/>
          </a:xfrm>
          <a:prstGeom prst="ellipse">
            <a:avLst/>
          </a:prstGeom>
          <a:solidFill>
            <a:srgbClr val="3366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20" name="Rectangle 236"/>
          <p:cNvSpPr>
            <a:spLocks noChangeAspect="1" noChangeArrowheads="1"/>
          </p:cNvSpPr>
          <p:nvPr/>
        </p:nvSpPr>
        <p:spPr bwMode="auto">
          <a:xfrm>
            <a:off x="2600325" y="2757488"/>
            <a:ext cx="4619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200" b="0">
                <a:solidFill>
                  <a:srgbClr val="000000"/>
                </a:solidFill>
              </a:rPr>
              <a:t>&lt;1200</a:t>
            </a:r>
            <a:endParaRPr lang="ru-RU"/>
          </a:p>
        </p:txBody>
      </p:sp>
      <p:sp>
        <p:nvSpPr>
          <p:cNvPr id="554223" name="Rectangle 239"/>
          <p:cNvSpPr>
            <a:spLocks noChangeAspect="1" noChangeArrowheads="1"/>
          </p:cNvSpPr>
          <p:nvPr/>
        </p:nvSpPr>
        <p:spPr bwMode="auto">
          <a:xfrm>
            <a:off x="2586038" y="3187700"/>
            <a:ext cx="4603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200" b="0">
                <a:solidFill>
                  <a:srgbClr val="000000"/>
                </a:solidFill>
              </a:rPr>
              <a:t>1240</a:t>
            </a:r>
            <a:endParaRPr lang="ru-RU"/>
          </a:p>
        </p:txBody>
      </p:sp>
      <p:sp>
        <p:nvSpPr>
          <p:cNvPr id="554225" name="Rectangle 241"/>
          <p:cNvSpPr>
            <a:spLocks noChangeAspect="1" noChangeArrowheads="1"/>
          </p:cNvSpPr>
          <p:nvPr/>
        </p:nvSpPr>
        <p:spPr bwMode="auto">
          <a:xfrm>
            <a:off x="2317750" y="3635375"/>
            <a:ext cx="4619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200" b="0">
                <a:solidFill>
                  <a:srgbClr val="000000"/>
                </a:solidFill>
              </a:rPr>
              <a:t>1348</a:t>
            </a:r>
            <a:endParaRPr lang="ru-RU"/>
          </a:p>
        </p:txBody>
      </p:sp>
      <p:sp>
        <p:nvSpPr>
          <p:cNvPr id="554226" name="Freeform 242"/>
          <p:cNvSpPr>
            <a:spLocks/>
          </p:cNvSpPr>
          <p:nvPr/>
        </p:nvSpPr>
        <p:spPr bwMode="auto">
          <a:xfrm>
            <a:off x="3238500" y="1938338"/>
            <a:ext cx="2089150" cy="3443287"/>
          </a:xfrm>
          <a:custGeom>
            <a:avLst/>
            <a:gdLst>
              <a:gd name="T0" fmla="*/ 33 w 3111"/>
              <a:gd name="T1" fmla="*/ 4836 h 4836"/>
              <a:gd name="T2" fmla="*/ 33 w 3111"/>
              <a:gd name="T3" fmla="*/ 4500 h 4836"/>
              <a:gd name="T4" fmla="*/ 231 w 3111"/>
              <a:gd name="T5" fmla="*/ 4200 h 4836"/>
              <a:gd name="T6" fmla="*/ 663 w 3111"/>
              <a:gd name="T7" fmla="*/ 3840 h 4836"/>
              <a:gd name="T8" fmla="*/ 705 w 3111"/>
              <a:gd name="T9" fmla="*/ 3318 h 4836"/>
              <a:gd name="T10" fmla="*/ 1095 w 3111"/>
              <a:gd name="T11" fmla="*/ 2838 h 4836"/>
              <a:gd name="T12" fmla="*/ 1359 w 3111"/>
              <a:gd name="T13" fmla="*/ 2478 h 4836"/>
              <a:gd name="T14" fmla="*/ 1365 w 3111"/>
              <a:gd name="T15" fmla="*/ 2028 h 4836"/>
              <a:gd name="T16" fmla="*/ 1893 w 3111"/>
              <a:gd name="T17" fmla="*/ 1506 h 4836"/>
              <a:gd name="T18" fmla="*/ 2289 w 3111"/>
              <a:gd name="T19" fmla="*/ 1044 h 4836"/>
              <a:gd name="T20" fmla="*/ 2391 w 3111"/>
              <a:gd name="T21" fmla="*/ 528 h 4836"/>
              <a:gd name="T22" fmla="*/ 3111 w 3111"/>
              <a:gd name="T23" fmla="*/ 0 h 4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11" h="4836">
                <a:moveTo>
                  <a:pt x="33" y="4836"/>
                </a:moveTo>
                <a:cubicBezTo>
                  <a:pt x="16" y="4721"/>
                  <a:pt x="0" y="4606"/>
                  <a:pt x="33" y="4500"/>
                </a:cubicBezTo>
                <a:cubicBezTo>
                  <a:pt x="66" y="4394"/>
                  <a:pt x="126" y="4310"/>
                  <a:pt x="231" y="4200"/>
                </a:cubicBezTo>
                <a:cubicBezTo>
                  <a:pt x="336" y="4090"/>
                  <a:pt x="584" y="3987"/>
                  <a:pt x="663" y="3840"/>
                </a:cubicBezTo>
                <a:cubicBezTo>
                  <a:pt x="742" y="3693"/>
                  <a:pt x="633" y="3485"/>
                  <a:pt x="705" y="3318"/>
                </a:cubicBezTo>
                <a:cubicBezTo>
                  <a:pt x="777" y="3151"/>
                  <a:pt x="986" y="2978"/>
                  <a:pt x="1095" y="2838"/>
                </a:cubicBezTo>
                <a:cubicBezTo>
                  <a:pt x="1204" y="2698"/>
                  <a:pt x="1314" y="2613"/>
                  <a:pt x="1359" y="2478"/>
                </a:cubicBezTo>
                <a:cubicBezTo>
                  <a:pt x="1404" y="2343"/>
                  <a:pt x="1276" y="2190"/>
                  <a:pt x="1365" y="2028"/>
                </a:cubicBezTo>
                <a:cubicBezTo>
                  <a:pt x="1454" y="1866"/>
                  <a:pt x="1739" y="1670"/>
                  <a:pt x="1893" y="1506"/>
                </a:cubicBezTo>
                <a:cubicBezTo>
                  <a:pt x="2047" y="1342"/>
                  <a:pt x="2206" y="1207"/>
                  <a:pt x="2289" y="1044"/>
                </a:cubicBezTo>
                <a:cubicBezTo>
                  <a:pt x="2372" y="881"/>
                  <a:pt x="2254" y="702"/>
                  <a:pt x="2391" y="528"/>
                </a:cubicBezTo>
                <a:cubicBezTo>
                  <a:pt x="2528" y="354"/>
                  <a:pt x="2819" y="177"/>
                  <a:pt x="3111" y="0"/>
                </a:cubicBezTo>
              </a:path>
            </a:pathLst>
          </a:custGeom>
          <a:noFill/>
          <a:ln w="635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27" name="Line 243"/>
          <p:cNvSpPr>
            <a:spLocks noChangeAspect="1" noChangeShapeType="1"/>
          </p:cNvSpPr>
          <p:nvPr/>
        </p:nvSpPr>
        <p:spPr bwMode="auto">
          <a:xfrm flipV="1">
            <a:off x="3152775" y="5233988"/>
            <a:ext cx="88900" cy="147637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28" name="Line 244"/>
          <p:cNvSpPr>
            <a:spLocks noChangeAspect="1" noChangeShapeType="1"/>
          </p:cNvSpPr>
          <p:nvPr/>
        </p:nvSpPr>
        <p:spPr bwMode="auto">
          <a:xfrm flipV="1">
            <a:off x="5145088" y="1847850"/>
            <a:ext cx="127000" cy="209550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29" name="Oval 245"/>
          <p:cNvSpPr>
            <a:spLocks noChangeAspect="1" noChangeArrowheads="1"/>
          </p:cNvSpPr>
          <p:nvPr/>
        </p:nvSpPr>
        <p:spPr bwMode="auto">
          <a:xfrm>
            <a:off x="3006725" y="3970338"/>
            <a:ext cx="39688" cy="39687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30" name="Oval 246"/>
          <p:cNvSpPr>
            <a:spLocks noChangeAspect="1" noChangeArrowheads="1"/>
          </p:cNvSpPr>
          <p:nvPr/>
        </p:nvSpPr>
        <p:spPr bwMode="auto">
          <a:xfrm>
            <a:off x="2992438" y="4017963"/>
            <a:ext cx="39687" cy="38100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31" name="Oval 247"/>
          <p:cNvSpPr>
            <a:spLocks noChangeAspect="1" noChangeArrowheads="1"/>
          </p:cNvSpPr>
          <p:nvPr/>
        </p:nvSpPr>
        <p:spPr bwMode="auto">
          <a:xfrm>
            <a:off x="2997200" y="4035425"/>
            <a:ext cx="39688" cy="39688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32" name="Oval 248"/>
          <p:cNvSpPr>
            <a:spLocks noChangeAspect="1" noChangeArrowheads="1"/>
          </p:cNvSpPr>
          <p:nvPr/>
        </p:nvSpPr>
        <p:spPr bwMode="auto">
          <a:xfrm>
            <a:off x="2936875" y="4081463"/>
            <a:ext cx="38100" cy="38100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33" name="Oval 249"/>
          <p:cNvSpPr>
            <a:spLocks noChangeAspect="1" noChangeArrowheads="1"/>
          </p:cNvSpPr>
          <p:nvPr/>
        </p:nvSpPr>
        <p:spPr bwMode="auto">
          <a:xfrm>
            <a:off x="2997200" y="4022725"/>
            <a:ext cx="26988" cy="26988"/>
          </a:xfrm>
          <a:prstGeom prst="ellipse">
            <a:avLst/>
          </a:prstGeom>
          <a:solidFill>
            <a:srgbClr val="3366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34" name="Oval 250"/>
          <p:cNvSpPr>
            <a:spLocks noChangeAspect="1" noChangeArrowheads="1"/>
          </p:cNvSpPr>
          <p:nvPr/>
        </p:nvSpPr>
        <p:spPr bwMode="auto">
          <a:xfrm>
            <a:off x="3365500" y="3122613"/>
            <a:ext cx="104775" cy="100012"/>
          </a:xfrm>
          <a:prstGeom prst="ellipse">
            <a:avLst/>
          </a:prstGeom>
          <a:solidFill>
            <a:srgbClr val="3366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35" name="Freeform 251"/>
          <p:cNvSpPr>
            <a:spLocks/>
          </p:cNvSpPr>
          <p:nvPr/>
        </p:nvSpPr>
        <p:spPr bwMode="auto">
          <a:xfrm>
            <a:off x="2139950" y="1154113"/>
            <a:ext cx="2547938" cy="4200525"/>
          </a:xfrm>
          <a:custGeom>
            <a:avLst/>
            <a:gdLst>
              <a:gd name="T0" fmla="*/ 0 w 3708"/>
              <a:gd name="T1" fmla="*/ 6111 h 6111"/>
              <a:gd name="T2" fmla="*/ 2487 w 3708"/>
              <a:gd name="T3" fmla="*/ 2850 h 6111"/>
              <a:gd name="T4" fmla="*/ 3708 w 3708"/>
              <a:gd name="T5" fmla="*/ 0 h 6111"/>
              <a:gd name="T6" fmla="*/ 0 w 3708"/>
              <a:gd name="T7" fmla="*/ 6111 h 6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08" h="6111">
                <a:moveTo>
                  <a:pt x="0" y="6111"/>
                </a:moveTo>
                <a:lnTo>
                  <a:pt x="2487" y="2850"/>
                </a:lnTo>
                <a:lnTo>
                  <a:pt x="3708" y="0"/>
                </a:lnTo>
                <a:lnTo>
                  <a:pt x="0" y="6111"/>
                </a:ln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36" name="AutoShape 252"/>
          <p:cNvSpPr>
            <a:spLocks noChangeAspect="1" noChangeArrowheads="1"/>
          </p:cNvSpPr>
          <p:nvPr/>
        </p:nvSpPr>
        <p:spPr bwMode="auto">
          <a:xfrm rot="2700000">
            <a:off x="2108994" y="5318919"/>
            <a:ext cx="68262" cy="69850"/>
          </a:xfrm>
          <a:prstGeom prst="plus">
            <a:avLst>
              <a:gd name="adj" fmla="val 41977"/>
            </a:avLst>
          </a:prstGeom>
          <a:solidFill>
            <a:srgbClr val="FF0000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37" name="AutoShape 253"/>
          <p:cNvSpPr>
            <a:spLocks noChangeAspect="1" noChangeArrowheads="1"/>
          </p:cNvSpPr>
          <p:nvPr/>
        </p:nvSpPr>
        <p:spPr bwMode="auto">
          <a:xfrm rot="2700000">
            <a:off x="3806031" y="3044032"/>
            <a:ext cx="68263" cy="69850"/>
          </a:xfrm>
          <a:prstGeom prst="plus">
            <a:avLst>
              <a:gd name="adj" fmla="val 41977"/>
            </a:avLst>
          </a:prstGeom>
          <a:solidFill>
            <a:srgbClr val="FF0000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38" name="AutoShape 254"/>
          <p:cNvSpPr>
            <a:spLocks noChangeAspect="1" noChangeArrowheads="1"/>
          </p:cNvSpPr>
          <p:nvPr/>
        </p:nvSpPr>
        <p:spPr bwMode="auto">
          <a:xfrm rot="2700000">
            <a:off x="3850481" y="3088482"/>
            <a:ext cx="68263" cy="69850"/>
          </a:xfrm>
          <a:prstGeom prst="plus">
            <a:avLst>
              <a:gd name="adj" fmla="val 41977"/>
            </a:avLst>
          </a:prstGeom>
          <a:solidFill>
            <a:srgbClr val="FF0000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39" name="Oval 255"/>
          <p:cNvSpPr>
            <a:spLocks noChangeAspect="1" noChangeArrowheads="1"/>
          </p:cNvSpPr>
          <p:nvPr/>
        </p:nvSpPr>
        <p:spPr bwMode="auto">
          <a:xfrm rot="2700000">
            <a:off x="3784600" y="3054350"/>
            <a:ext cx="131763" cy="80963"/>
          </a:xfrm>
          <a:prstGeom prst="ellipse">
            <a:avLst/>
          </a:prstGeom>
          <a:noFill/>
          <a:ln w="9525" algn="ctr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39999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40" name="AutoShape 256"/>
          <p:cNvSpPr>
            <a:spLocks noChangeAspect="1" noChangeArrowheads="1"/>
          </p:cNvSpPr>
          <p:nvPr/>
        </p:nvSpPr>
        <p:spPr bwMode="auto">
          <a:xfrm rot="2700000">
            <a:off x="4652168" y="1123157"/>
            <a:ext cx="68263" cy="69850"/>
          </a:xfrm>
          <a:prstGeom prst="plus">
            <a:avLst>
              <a:gd name="adj" fmla="val 41977"/>
            </a:avLst>
          </a:prstGeom>
          <a:solidFill>
            <a:srgbClr val="FF0000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41" name="AutoShape 257"/>
          <p:cNvSpPr>
            <a:spLocks noChangeAspect="1" noChangeArrowheads="1"/>
          </p:cNvSpPr>
          <p:nvPr/>
        </p:nvSpPr>
        <p:spPr bwMode="auto">
          <a:xfrm>
            <a:off x="2974975" y="4037013"/>
            <a:ext cx="39688" cy="38100"/>
          </a:xfrm>
          <a:prstGeom prst="diamond">
            <a:avLst/>
          </a:prstGeom>
          <a:solidFill>
            <a:srgbClr val="FF0000">
              <a:alpha val="50000"/>
            </a:srgb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42" name="Line 258"/>
          <p:cNvSpPr>
            <a:spLocks noChangeAspect="1" noChangeShapeType="1"/>
          </p:cNvSpPr>
          <p:nvPr/>
        </p:nvSpPr>
        <p:spPr bwMode="auto">
          <a:xfrm>
            <a:off x="2095500" y="5381625"/>
            <a:ext cx="1363663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43" name="Oval 259"/>
          <p:cNvSpPr>
            <a:spLocks noChangeAspect="1" noChangeArrowheads="1"/>
          </p:cNvSpPr>
          <p:nvPr/>
        </p:nvSpPr>
        <p:spPr bwMode="auto">
          <a:xfrm>
            <a:off x="2757488" y="5330825"/>
            <a:ext cx="104775" cy="100013"/>
          </a:xfrm>
          <a:prstGeom prst="ellipse">
            <a:avLst/>
          </a:prstGeom>
          <a:solidFill>
            <a:srgbClr val="3366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44" name="AutoShape 260"/>
          <p:cNvSpPr>
            <a:spLocks noChangeAspect="1" noChangeArrowheads="1"/>
          </p:cNvSpPr>
          <p:nvPr/>
        </p:nvSpPr>
        <p:spPr bwMode="auto">
          <a:xfrm rot="2700000">
            <a:off x="2309813" y="5327650"/>
            <a:ext cx="101600" cy="104775"/>
          </a:xfrm>
          <a:prstGeom prst="plus">
            <a:avLst>
              <a:gd name="adj" fmla="val 41977"/>
            </a:avLst>
          </a:prstGeom>
          <a:solidFill>
            <a:srgbClr val="3366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45" name="Line 261"/>
          <p:cNvSpPr>
            <a:spLocks noChangeShapeType="1"/>
          </p:cNvSpPr>
          <p:nvPr/>
        </p:nvSpPr>
        <p:spPr bwMode="auto">
          <a:xfrm flipH="1">
            <a:off x="4821238" y="1225550"/>
            <a:ext cx="276225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46" name="Freeform 262"/>
          <p:cNvSpPr>
            <a:spLocks noChangeAspect="1"/>
          </p:cNvSpPr>
          <p:nvPr/>
        </p:nvSpPr>
        <p:spPr bwMode="auto">
          <a:xfrm>
            <a:off x="6670675" y="4187825"/>
            <a:ext cx="277813" cy="1658938"/>
          </a:xfrm>
          <a:custGeom>
            <a:avLst/>
            <a:gdLst>
              <a:gd name="T0" fmla="*/ 0 w 218"/>
              <a:gd name="T1" fmla="*/ 1305 h 1305"/>
              <a:gd name="T2" fmla="*/ 218 w 218"/>
              <a:gd name="T3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8" h="1305">
                <a:moveTo>
                  <a:pt x="0" y="1305"/>
                </a:moveTo>
                <a:cubicBezTo>
                  <a:pt x="30" y="953"/>
                  <a:pt x="131" y="405"/>
                  <a:pt x="218" y="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47" name="Oval 263"/>
          <p:cNvSpPr>
            <a:spLocks noChangeAspect="1" noChangeArrowheads="1"/>
          </p:cNvSpPr>
          <p:nvPr/>
        </p:nvSpPr>
        <p:spPr bwMode="auto">
          <a:xfrm rot="-3643978">
            <a:off x="6688932" y="4615656"/>
            <a:ext cx="323850" cy="169863"/>
          </a:xfrm>
          <a:prstGeom prst="ellipse">
            <a:avLst/>
          </a:prstGeom>
          <a:noFill/>
          <a:ln w="9525" algn="ctr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39999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48" name="Line 264"/>
          <p:cNvSpPr>
            <a:spLocks noChangeAspect="1" noChangeShapeType="1"/>
          </p:cNvSpPr>
          <p:nvPr/>
        </p:nvSpPr>
        <p:spPr bwMode="auto">
          <a:xfrm flipV="1">
            <a:off x="6929438" y="3857625"/>
            <a:ext cx="1196975" cy="2000250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49" name="Line 265"/>
          <p:cNvSpPr>
            <a:spLocks noChangeAspect="1" noChangeShapeType="1"/>
          </p:cNvSpPr>
          <p:nvPr/>
        </p:nvSpPr>
        <p:spPr bwMode="auto">
          <a:xfrm flipH="1">
            <a:off x="6627813" y="4733925"/>
            <a:ext cx="1639887" cy="0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0" name="Line 266"/>
          <p:cNvSpPr>
            <a:spLocks noChangeAspect="1" noChangeShapeType="1"/>
          </p:cNvSpPr>
          <p:nvPr/>
        </p:nvSpPr>
        <p:spPr bwMode="auto">
          <a:xfrm>
            <a:off x="6627813" y="4733925"/>
            <a:ext cx="625475" cy="1039813"/>
          </a:xfrm>
          <a:prstGeom prst="line">
            <a:avLst/>
          </a:prstGeom>
          <a:noFill/>
          <a:ln w="6350">
            <a:solidFill>
              <a:srgbClr val="DDDDDD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1" name="Line 267"/>
          <p:cNvSpPr>
            <a:spLocks noChangeAspect="1" noChangeShapeType="1"/>
          </p:cNvSpPr>
          <p:nvPr/>
        </p:nvSpPr>
        <p:spPr bwMode="auto">
          <a:xfrm flipH="1">
            <a:off x="7116763" y="3908425"/>
            <a:ext cx="1028700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2" name="Line 268"/>
          <p:cNvSpPr>
            <a:spLocks noChangeAspect="1" noChangeShapeType="1"/>
          </p:cNvSpPr>
          <p:nvPr/>
        </p:nvSpPr>
        <p:spPr bwMode="auto">
          <a:xfrm flipH="1">
            <a:off x="6137275" y="5543550"/>
            <a:ext cx="1598613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3" name="Line 269"/>
          <p:cNvSpPr>
            <a:spLocks noChangeAspect="1" noChangeShapeType="1"/>
          </p:cNvSpPr>
          <p:nvPr/>
        </p:nvSpPr>
        <p:spPr bwMode="auto">
          <a:xfrm>
            <a:off x="6137275" y="5543550"/>
            <a:ext cx="61913" cy="101600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4" name="Line 270"/>
          <p:cNvSpPr>
            <a:spLocks noChangeAspect="1" noChangeShapeType="1"/>
          </p:cNvSpPr>
          <p:nvPr/>
        </p:nvSpPr>
        <p:spPr bwMode="auto">
          <a:xfrm>
            <a:off x="7116763" y="3908425"/>
            <a:ext cx="833437" cy="1389063"/>
          </a:xfrm>
          <a:prstGeom prst="line">
            <a:avLst/>
          </a:prstGeom>
          <a:noFill/>
          <a:ln w="6350">
            <a:solidFill>
              <a:srgbClr val="C0C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5" name="Line 271"/>
          <p:cNvSpPr>
            <a:spLocks noChangeAspect="1" noChangeShapeType="1"/>
          </p:cNvSpPr>
          <p:nvPr/>
        </p:nvSpPr>
        <p:spPr bwMode="auto">
          <a:xfrm flipH="1" flipV="1">
            <a:off x="5922963" y="5424488"/>
            <a:ext cx="214312" cy="1190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6" name="Line 272"/>
          <p:cNvSpPr>
            <a:spLocks noChangeAspect="1" noChangeShapeType="1"/>
          </p:cNvSpPr>
          <p:nvPr/>
        </p:nvSpPr>
        <p:spPr bwMode="auto">
          <a:xfrm flipH="1" flipV="1">
            <a:off x="6902450" y="3789363"/>
            <a:ext cx="214313" cy="1190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7" name="Line 273"/>
          <p:cNvSpPr>
            <a:spLocks noChangeAspect="1" noChangeShapeType="1"/>
          </p:cNvSpPr>
          <p:nvPr/>
        </p:nvSpPr>
        <p:spPr bwMode="auto">
          <a:xfrm flipH="1" flipV="1">
            <a:off x="6521450" y="4675188"/>
            <a:ext cx="104775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8" name="Line 274"/>
          <p:cNvSpPr>
            <a:spLocks noChangeAspect="1" noChangeShapeType="1"/>
          </p:cNvSpPr>
          <p:nvPr/>
        </p:nvSpPr>
        <p:spPr bwMode="auto">
          <a:xfrm flipV="1">
            <a:off x="6091238" y="3228975"/>
            <a:ext cx="1436687" cy="23955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59" name="Rectangle 275"/>
          <p:cNvSpPr>
            <a:spLocks noChangeAspect="1" noChangeArrowheads="1"/>
          </p:cNvSpPr>
          <p:nvPr/>
        </p:nvSpPr>
        <p:spPr bwMode="auto">
          <a:xfrm>
            <a:off x="6391275" y="3621088"/>
            <a:ext cx="560388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600" b="0">
                <a:solidFill>
                  <a:srgbClr val="000000"/>
                </a:solidFill>
              </a:rPr>
              <a:t>60</a:t>
            </a:r>
            <a:endParaRPr lang="ru-RU" sz="1600"/>
          </a:p>
        </p:txBody>
      </p:sp>
      <p:sp>
        <p:nvSpPr>
          <p:cNvPr id="554260" name="Oval 276"/>
          <p:cNvSpPr>
            <a:spLocks noChangeAspect="1" noChangeArrowheads="1"/>
          </p:cNvSpPr>
          <p:nvPr/>
        </p:nvSpPr>
        <p:spPr bwMode="auto">
          <a:xfrm>
            <a:off x="6883400" y="4533900"/>
            <a:ext cx="71438" cy="71438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61" name="Rectangle 277"/>
          <p:cNvSpPr>
            <a:spLocks noChangeAspect="1" noChangeArrowheads="1"/>
          </p:cNvSpPr>
          <p:nvPr/>
        </p:nvSpPr>
        <p:spPr bwMode="auto">
          <a:xfrm>
            <a:off x="6627813" y="4733925"/>
            <a:ext cx="8524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600" b="0">
                <a:solidFill>
                  <a:srgbClr val="000000"/>
                </a:solidFill>
              </a:rPr>
              <a:t>1323</a:t>
            </a:r>
            <a:endParaRPr lang="ru-RU" sz="1600"/>
          </a:p>
        </p:txBody>
      </p:sp>
      <p:sp>
        <p:nvSpPr>
          <p:cNvPr id="554262" name="Oval 278"/>
          <p:cNvSpPr>
            <a:spLocks noChangeAspect="1" noChangeArrowheads="1"/>
          </p:cNvSpPr>
          <p:nvPr/>
        </p:nvSpPr>
        <p:spPr bwMode="auto">
          <a:xfrm>
            <a:off x="6850063" y="4086225"/>
            <a:ext cx="193675" cy="185738"/>
          </a:xfrm>
          <a:prstGeom prst="ellipse">
            <a:avLst/>
          </a:prstGeom>
          <a:solidFill>
            <a:srgbClr val="3366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63" name="Oval 279"/>
          <p:cNvSpPr>
            <a:spLocks noChangeAspect="1" noChangeArrowheads="1"/>
          </p:cNvSpPr>
          <p:nvPr/>
        </p:nvSpPr>
        <p:spPr bwMode="auto">
          <a:xfrm>
            <a:off x="7069138" y="3727450"/>
            <a:ext cx="195262" cy="187325"/>
          </a:xfrm>
          <a:prstGeom prst="ellipse">
            <a:avLst/>
          </a:prstGeom>
          <a:solidFill>
            <a:srgbClr val="3366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66" name="Rectangle 282"/>
          <p:cNvSpPr>
            <a:spLocks noChangeAspect="1" noChangeArrowheads="1"/>
          </p:cNvSpPr>
          <p:nvPr/>
        </p:nvSpPr>
        <p:spPr bwMode="auto">
          <a:xfrm>
            <a:off x="6107113" y="4022725"/>
            <a:ext cx="8524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600" b="0">
                <a:solidFill>
                  <a:srgbClr val="000000"/>
                </a:solidFill>
              </a:rPr>
              <a:t>1348</a:t>
            </a:r>
            <a:endParaRPr lang="ru-RU" sz="1600"/>
          </a:p>
        </p:txBody>
      </p:sp>
      <p:sp>
        <p:nvSpPr>
          <p:cNvPr id="554267" name="Oval 283"/>
          <p:cNvSpPr>
            <a:spLocks noChangeAspect="1" noChangeArrowheads="1"/>
          </p:cNvSpPr>
          <p:nvPr/>
        </p:nvSpPr>
        <p:spPr bwMode="auto">
          <a:xfrm>
            <a:off x="6846888" y="4568825"/>
            <a:ext cx="71437" cy="69850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68" name="Oval 284"/>
          <p:cNvSpPr>
            <a:spLocks noChangeAspect="1" noChangeArrowheads="1"/>
          </p:cNvSpPr>
          <p:nvPr/>
        </p:nvSpPr>
        <p:spPr bwMode="auto">
          <a:xfrm>
            <a:off x="6819900" y="4654550"/>
            <a:ext cx="71438" cy="71438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69" name="Oval 285"/>
          <p:cNvSpPr>
            <a:spLocks noChangeAspect="1" noChangeArrowheads="1"/>
          </p:cNvSpPr>
          <p:nvPr/>
        </p:nvSpPr>
        <p:spPr bwMode="auto">
          <a:xfrm>
            <a:off x="6827838" y="4689475"/>
            <a:ext cx="73025" cy="69850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70" name="Oval 286"/>
          <p:cNvSpPr>
            <a:spLocks noChangeAspect="1" noChangeArrowheads="1"/>
          </p:cNvSpPr>
          <p:nvPr/>
        </p:nvSpPr>
        <p:spPr bwMode="auto">
          <a:xfrm>
            <a:off x="6715125" y="4772025"/>
            <a:ext cx="73025" cy="71438"/>
          </a:xfrm>
          <a:prstGeom prst="ellipse">
            <a:avLst/>
          </a:pr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71" name="Oval 287"/>
          <p:cNvSpPr>
            <a:spLocks noChangeAspect="1" noChangeArrowheads="1"/>
          </p:cNvSpPr>
          <p:nvPr/>
        </p:nvSpPr>
        <p:spPr bwMode="auto">
          <a:xfrm>
            <a:off x="6827838" y="4664075"/>
            <a:ext cx="50800" cy="50800"/>
          </a:xfrm>
          <a:prstGeom prst="ellipse">
            <a:avLst/>
          </a:prstGeom>
          <a:solidFill>
            <a:srgbClr val="3366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72" name="AutoShape 288"/>
          <p:cNvSpPr>
            <a:spLocks noChangeAspect="1" noChangeArrowheads="1"/>
          </p:cNvSpPr>
          <p:nvPr/>
        </p:nvSpPr>
        <p:spPr bwMode="auto">
          <a:xfrm>
            <a:off x="6788150" y="4689475"/>
            <a:ext cx="71438" cy="69850"/>
          </a:xfrm>
          <a:prstGeom prst="diamond">
            <a:avLst/>
          </a:prstGeom>
          <a:solidFill>
            <a:srgbClr val="FF0000">
              <a:alpha val="50000"/>
            </a:srgb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73" name="Oval 289"/>
          <p:cNvSpPr>
            <a:spLocks noChangeAspect="1" noChangeArrowheads="1"/>
          </p:cNvSpPr>
          <p:nvPr/>
        </p:nvSpPr>
        <p:spPr bwMode="auto">
          <a:xfrm>
            <a:off x="5480050" y="3070225"/>
            <a:ext cx="2787650" cy="278765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74" name="Rectangle 290"/>
          <p:cNvSpPr>
            <a:spLocks noChangeAspect="1" noChangeArrowheads="1"/>
          </p:cNvSpPr>
          <p:nvPr/>
        </p:nvSpPr>
        <p:spPr bwMode="auto">
          <a:xfrm>
            <a:off x="6696075" y="3357563"/>
            <a:ext cx="6492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600" b="0">
                <a:solidFill>
                  <a:srgbClr val="000000"/>
                </a:solidFill>
              </a:rPr>
              <a:t>1240</a:t>
            </a:r>
            <a:endParaRPr lang="ru-RU" sz="1600"/>
          </a:p>
        </p:txBody>
      </p:sp>
      <p:sp>
        <p:nvSpPr>
          <p:cNvPr id="554275" name="Line 291"/>
          <p:cNvSpPr>
            <a:spLocks noChangeShapeType="1"/>
          </p:cNvSpPr>
          <p:nvPr/>
        </p:nvSpPr>
        <p:spPr bwMode="auto">
          <a:xfrm flipV="1">
            <a:off x="3022600" y="3070225"/>
            <a:ext cx="3990975" cy="2016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76" name="Line 292"/>
          <p:cNvSpPr>
            <a:spLocks noChangeShapeType="1"/>
          </p:cNvSpPr>
          <p:nvPr/>
        </p:nvSpPr>
        <p:spPr bwMode="auto">
          <a:xfrm>
            <a:off x="2867025" y="4673600"/>
            <a:ext cx="3192463" cy="927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77" name="Oval 293"/>
          <p:cNvSpPr>
            <a:spLocks noChangeAspect="1" noChangeArrowheads="1"/>
          </p:cNvSpPr>
          <p:nvPr/>
        </p:nvSpPr>
        <p:spPr bwMode="auto">
          <a:xfrm>
            <a:off x="2257425" y="3284538"/>
            <a:ext cx="1393825" cy="13938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05E277-7278-4D85-9B27-9823A10ABFD2}" type="slidenum">
              <a:rPr lang="en-GB"/>
              <a:pPr/>
              <a:t>5</a:t>
            </a:fld>
            <a:endParaRPr lang="en-GB"/>
          </a:p>
        </p:txBody>
      </p:sp>
      <p:pic>
        <p:nvPicPr>
          <p:cNvPr id="5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6034" name="Rectangle 2"/>
          <p:cNvSpPr>
            <a:spLocks noChangeArrowheads="1"/>
          </p:cNvSpPr>
          <p:nvPr/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US" sz="3200">
                <a:solidFill>
                  <a:srgbClr val="000099"/>
                </a:solidFill>
              </a:rPr>
              <a:t>Paper</a:t>
            </a:r>
            <a:endParaRPr lang="ru-RU" sz="3200" baseline="-25000">
              <a:solidFill>
                <a:srgbClr val="000099"/>
              </a:solidFill>
            </a:endParaRPr>
          </a:p>
        </p:txBody>
      </p:sp>
      <p:sp>
        <p:nvSpPr>
          <p:cNvPr id="556035" name="Rectangle 3"/>
          <p:cNvSpPr>
            <a:spLocks noChangeArrowheads="1"/>
          </p:cNvSpPr>
          <p:nvPr/>
        </p:nvSpPr>
        <p:spPr bwMode="auto">
          <a:xfrm>
            <a:off x="423863" y="1695450"/>
            <a:ext cx="8431212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120000"/>
              </a:lnSpc>
              <a:tabLst>
                <a:tab pos="990600" algn="l"/>
              </a:tabLst>
            </a:pPr>
            <a:r>
              <a:rPr lang="en-GB" sz="2000" b="0">
                <a:solidFill>
                  <a:srgbClr val="800000"/>
                </a:solidFill>
              </a:rPr>
              <a:t>Almjashev V.I., Barrachin M., Bechta S.V., Bottomley D., Defoort F., Fischer M., Gusarov V.V., Hellmann S., Khabensky V.B., Krushinov E.V., Lopukh D.B., Mezentseva L.P., Miassoedov A., Petrov Yu.B., Vitol S.A. </a:t>
            </a:r>
            <a:r>
              <a:rPr lang="en-US" sz="2400">
                <a:solidFill>
                  <a:srgbClr val="800000"/>
                </a:solidFill>
              </a:rPr>
              <a:t>Eutectic crystallization in the FeO</a:t>
            </a:r>
            <a:r>
              <a:rPr lang="en-US" sz="2400" baseline="-25000">
                <a:solidFill>
                  <a:srgbClr val="800000"/>
                </a:solidFill>
              </a:rPr>
              <a:t>1.5</a:t>
            </a:r>
            <a:r>
              <a:rPr lang="en-US" sz="2400">
                <a:solidFill>
                  <a:srgbClr val="800000"/>
                </a:solidFill>
              </a:rPr>
              <a:t>–UO</a:t>
            </a:r>
            <a:r>
              <a:rPr lang="en-US" sz="2400" baseline="-25000">
                <a:solidFill>
                  <a:srgbClr val="800000"/>
                </a:solidFill>
              </a:rPr>
              <a:t>2+x</a:t>
            </a:r>
            <a:r>
              <a:rPr lang="en-US" sz="2400">
                <a:solidFill>
                  <a:srgbClr val="800000"/>
                </a:solidFill>
              </a:rPr>
              <a:t>–ZrO</a:t>
            </a:r>
            <a:r>
              <a:rPr lang="en-US" sz="2400" baseline="-25000">
                <a:solidFill>
                  <a:srgbClr val="800000"/>
                </a:solidFill>
              </a:rPr>
              <a:t>2</a:t>
            </a:r>
            <a:r>
              <a:rPr lang="en-US" sz="2400">
                <a:solidFill>
                  <a:srgbClr val="800000"/>
                </a:solidFill>
              </a:rPr>
              <a:t> system </a:t>
            </a:r>
            <a:r>
              <a:rPr lang="en-GB" sz="2000" b="0">
                <a:solidFill>
                  <a:srgbClr val="800000"/>
                </a:solidFill>
              </a:rPr>
              <a:t>// J. Nucl. Mater (Prepared for press)</a:t>
            </a:r>
          </a:p>
        </p:txBody>
      </p:sp>
      <p:sp>
        <p:nvSpPr>
          <p:cNvPr id="556036" name="Rectangle 4"/>
          <p:cNvSpPr>
            <a:spLocks noChangeArrowheads="1"/>
          </p:cNvSpPr>
          <p:nvPr/>
        </p:nvSpPr>
        <p:spPr bwMode="auto">
          <a:xfrm>
            <a:off x="5867400" y="2522538"/>
            <a:ext cx="1433513" cy="296862"/>
          </a:xfrm>
          <a:prstGeom prst="rect">
            <a:avLst/>
          </a:prstGeom>
          <a:noFill/>
          <a:ln w="22225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7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6FA9A6-87A1-4018-9C65-AFBAB2EA5EB3}" type="slidenum">
              <a:rPr lang="en-GB"/>
              <a:pPr/>
              <a:t>6</a:t>
            </a:fld>
            <a:endParaRPr lang="en-GB"/>
          </a:p>
        </p:txBody>
      </p:sp>
      <p:pic>
        <p:nvPicPr>
          <p:cNvPr id="15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8082" name="Rectangle 2"/>
          <p:cNvSpPr>
            <a:spLocks noChangeArrowheads="1"/>
          </p:cNvSpPr>
          <p:nvPr/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US" sz="3200">
                <a:solidFill>
                  <a:srgbClr val="000099"/>
                </a:solidFill>
              </a:rPr>
              <a:t>Conclusions</a:t>
            </a:r>
            <a:endParaRPr lang="ru-RU" sz="3200" baseline="-25000">
              <a:solidFill>
                <a:srgbClr val="000099"/>
              </a:solidFill>
            </a:endParaRPr>
          </a:p>
        </p:txBody>
      </p:sp>
      <p:sp>
        <p:nvSpPr>
          <p:cNvPr id="558092" name="Rectangle 12"/>
          <p:cNvSpPr>
            <a:spLocks noChangeArrowheads="1"/>
          </p:cNvSpPr>
          <p:nvPr/>
        </p:nvSpPr>
        <p:spPr bwMode="auto">
          <a:xfrm>
            <a:off x="423863" y="1054100"/>
            <a:ext cx="8431212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57188" indent="-357188" defTabSz="762000">
              <a:spcBef>
                <a:spcPct val="40000"/>
              </a:spcBef>
              <a:spcAft>
                <a:spcPct val="15000"/>
              </a:spcAft>
              <a:buFont typeface="Wingdings" pitchFamily="2" charset="2"/>
              <a:buChar char="Ш"/>
              <a:tabLst>
                <a:tab pos="990600" algn="l"/>
              </a:tabLst>
            </a:pPr>
            <a:r>
              <a:rPr lang="en-US" sz="2400">
                <a:solidFill>
                  <a:srgbClr val="800000"/>
                </a:solidFill>
              </a:rPr>
              <a:t>Existence range of UFeO</a:t>
            </a:r>
            <a:r>
              <a:rPr lang="en-US" sz="2400" baseline="-25000">
                <a:solidFill>
                  <a:srgbClr val="800000"/>
                </a:solidFill>
              </a:rPr>
              <a:t>4 </a:t>
            </a:r>
            <a:r>
              <a:rPr lang="en-US" sz="2400">
                <a:solidFill>
                  <a:srgbClr val="800000"/>
                </a:solidFill>
              </a:rPr>
              <a:t>compound is unknown</a:t>
            </a:r>
            <a:endParaRPr lang="en-US" sz="2400" baseline="-25000">
              <a:solidFill>
                <a:srgbClr val="800000"/>
              </a:solidFill>
            </a:endParaRPr>
          </a:p>
          <a:p>
            <a:pPr marL="357188" indent="-357188" defTabSz="762000">
              <a:spcBef>
                <a:spcPct val="40000"/>
              </a:spcBef>
              <a:spcAft>
                <a:spcPct val="15000"/>
              </a:spcAft>
              <a:buFont typeface="Wingdings" pitchFamily="2" charset="2"/>
              <a:buChar char="Ш"/>
              <a:tabLst>
                <a:tab pos="990600" algn="l"/>
              </a:tabLst>
            </a:pPr>
            <a:r>
              <a:rPr lang="en-US" sz="2400">
                <a:solidFill>
                  <a:srgbClr val="800000"/>
                </a:solidFill>
              </a:rPr>
              <a:t>Several eutectics are possible in the system</a:t>
            </a:r>
            <a:endParaRPr lang="ru-RU" sz="2400">
              <a:solidFill>
                <a:srgbClr val="800000"/>
              </a:solidFill>
            </a:endParaRPr>
          </a:p>
          <a:p>
            <a:pPr marL="357188" indent="-357188" defTabSz="762000">
              <a:spcBef>
                <a:spcPct val="40000"/>
              </a:spcBef>
              <a:spcAft>
                <a:spcPct val="15000"/>
              </a:spcAft>
              <a:buFont typeface="Wingdings" pitchFamily="2" charset="2"/>
              <a:buChar char="Ш"/>
              <a:tabLst>
                <a:tab pos="990600" algn="l"/>
              </a:tabLst>
            </a:pPr>
            <a:r>
              <a:rPr lang="en-US" sz="2400">
                <a:solidFill>
                  <a:srgbClr val="800000"/>
                </a:solidFill>
              </a:rPr>
              <a:t>More detailed consideration of this system is required</a:t>
            </a:r>
            <a:endParaRPr lang="ru-RU" sz="2400">
              <a:solidFill>
                <a:srgbClr val="800000"/>
              </a:solidFill>
            </a:endParaRPr>
          </a:p>
        </p:txBody>
      </p:sp>
      <p:sp>
        <p:nvSpPr>
          <p:cNvPr id="558094" name="AutoShape 14"/>
          <p:cNvSpPr>
            <a:spLocks noChangeArrowheads="1"/>
          </p:cNvSpPr>
          <p:nvPr/>
        </p:nvSpPr>
        <p:spPr bwMode="auto">
          <a:xfrm>
            <a:off x="974725" y="3016250"/>
            <a:ext cx="2765425" cy="2390775"/>
          </a:xfrm>
          <a:prstGeom prst="triangle">
            <a:avLst>
              <a:gd name="adj" fmla="val 50000"/>
            </a:avLst>
          </a:prstGeom>
          <a:solidFill>
            <a:schemeClr val="accent1">
              <a:alpha val="20000"/>
            </a:schemeClr>
          </a:solidFill>
          <a:ln w="12700" algn="ctr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8099" name="Text Box 19"/>
          <p:cNvSpPr txBox="1">
            <a:spLocks noChangeArrowheads="1"/>
          </p:cNvSpPr>
          <p:nvPr/>
        </p:nvSpPr>
        <p:spPr bwMode="auto">
          <a:xfrm>
            <a:off x="2092325" y="2614613"/>
            <a:ext cx="839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1800">
                <a:latin typeface="Arial" pitchFamily="34" charset="0"/>
              </a:rPr>
              <a:t>FeO</a:t>
            </a:r>
            <a:r>
              <a:rPr lang="en-US" sz="1800" baseline="-25000">
                <a:latin typeface="Arial" pitchFamily="34" charset="0"/>
              </a:rPr>
              <a:t>1.5</a:t>
            </a:r>
            <a:endParaRPr lang="ru-RU" sz="1800" baseline="-25000">
              <a:latin typeface="Arial" pitchFamily="34" charset="0"/>
            </a:endParaRPr>
          </a:p>
        </p:txBody>
      </p:sp>
      <p:sp>
        <p:nvSpPr>
          <p:cNvPr id="558100" name="Text Box 20"/>
          <p:cNvSpPr txBox="1">
            <a:spLocks noChangeArrowheads="1"/>
          </p:cNvSpPr>
          <p:nvPr/>
        </p:nvSpPr>
        <p:spPr bwMode="auto">
          <a:xfrm>
            <a:off x="715963" y="5502275"/>
            <a:ext cx="877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1800">
                <a:latin typeface="Arial" pitchFamily="34" charset="0"/>
              </a:rPr>
              <a:t>UFeO</a:t>
            </a:r>
            <a:r>
              <a:rPr lang="en-US" sz="1800" baseline="-25000">
                <a:latin typeface="Arial" pitchFamily="34" charset="0"/>
              </a:rPr>
              <a:t>4</a:t>
            </a:r>
            <a:endParaRPr lang="ru-RU" sz="1800" baseline="-25000">
              <a:latin typeface="Arial" pitchFamily="34" charset="0"/>
            </a:endParaRPr>
          </a:p>
        </p:txBody>
      </p:sp>
      <p:sp>
        <p:nvSpPr>
          <p:cNvPr id="558101" name="Text Box 21"/>
          <p:cNvSpPr txBox="1">
            <a:spLocks noChangeArrowheads="1"/>
          </p:cNvSpPr>
          <p:nvPr/>
        </p:nvSpPr>
        <p:spPr bwMode="auto">
          <a:xfrm>
            <a:off x="3457575" y="5495925"/>
            <a:ext cx="67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1800">
                <a:latin typeface="Arial" pitchFamily="34" charset="0"/>
              </a:rPr>
              <a:t>ZrO</a:t>
            </a:r>
            <a:r>
              <a:rPr lang="en-US" sz="1800" baseline="-25000">
                <a:latin typeface="Arial" pitchFamily="34" charset="0"/>
              </a:rPr>
              <a:t>2</a:t>
            </a:r>
            <a:endParaRPr lang="ru-RU" sz="1800" baseline="-25000">
              <a:latin typeface="Arial" pitchFamily="34" charset="0"/>
            </a:endParaRPr>
          </a:p>
        </p:txBody>
      </p:sp>
      <p:sp>
        <p:nvSpPr>
          <p:cNvPr id="558114" name="Oval 34"/>
          <p:cNvSpPr>
            <a:spLocks noChangeArrowheads="1"/>
          </p:cNvSpPr>
          <p:nvPr/>
        </p:nvSpPr>
        <p:spPr bwMode="auto">
          <a:xfrm>
            <a:off x="1822450" y="3705225"/>
            <a:ext cx="1122363" cy="1493838"/>
          </a:xfrm>
          <a:prstGeom prst="ellipse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FF3300">
                  <a:alpha val="3000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?</a:t>
            </a:r>
            <a:endParaRPr lang="ru-RU" sz="4400">
              <a:solidFill>
                <a:srgbClr val="FF0000"/>
              </a:solidFill>
            </a:endParaRPr>
          </a:p>
        </p:txBody>
      </p:sp>
      <p:sp>
        <p:nvSpPr>
          <p:cNvPr id="558115" name="AutoShape 35"/>
          <p:cNvSpPr>
            <a:spLocks noChangeArrowheads="1"/>
          </p:cNvSpPr>
          <p:nvPr/>
        </p:nvSpPr>
        <p:spPr bwMode="auto">
          <a:xfrm>
            <a:off x="5345113" y="3016250"/>
            <a:ext cx="2765425" cy="2390775"/>
          </a:xfrm>
          <a:prstGeom prst="triangle">
            <a:avLst>
              <a:gd name="adj" fmla="val 50000"/>
            </a:avLst>
          </a:prstGeom>
          <a:solidFill>
            <a:schemeClr val="accent1">
              <a:alpha val="20000"/>
            </a:schemeClr>
          </a:solidFill>
          <a:ln w="12700" algn="ctr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8116" name="Text Box 36"/>
          <p:cNvSpPr txBox="1">
            <a:spLocks noChangeArrowheads="1"/>
          </p:cNvSpPr>
          <p:nvPr/>
        </p:nvSpPr>
        <p:spPr bwMode="auto">
          <a:xfrm>
            <a:off x="6462713" y="2614613"/>
            <a:ext cx="784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1800">
                <a:latin typeface="Arial" pitchFamily="34" charset="0"/>
              </a:rPr>
              <a:t>UO</a:t>
            </a:r>
            <a:r>
              <a:rPr lang="en-US" sz="1800" baseline="-25000">
                <a:latin typeface="Arial" pitchFamily="34" charset="0"/>
              </a:rPr>
              <a:t>2+x</a:t>
            </a:r>
            <a:endParaRPr lang="ru-RU" sz="1800" baseline="-25000">
              <a:latin typeface="Arial" pitchFamily="34" charset="0"/>
            </a:endParaRPr>
          </a:p>
        </p:txBody>
      </p:sp>
      <p:sp>
        <p:nvSpPr>
          <p:cNvPr id="558117" name="Text Box 37"/>
          <p:cNvSpPr txBox="1">
            <a:spLocks noChangeArrowheads="1"/>
          </p:cNvSpPr>
          <p:nvPr/>
        </p:nvSpPr>
        <p:spPr bwMode="auto">
          <a:xfrm>
            <a:off x="5086350" y="5502275"/>
            <a:ext cx="877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1800">
                <a:latin typeface="Arial" pitchFamily="34" charset="0"/>
              </a:rPr>
              <a:t>UFeO</a:t>
            </a:r>
            <a:r>
              <a:rPr lang="en-US" sz="1800" baseline="-25000">
                <a:latin typeface="Arial" pitchFamily="34" charset="0"/>
              </a:rPr>
              <a:t>4</a:t>
            </a:r>
            <a:endParaRPr lang="ru-RU" sz="1800" baseline="-25000">
              <a:latin typeface="Arial" pitchFamily="34" charset="0"/>
            </a:endParaRPr>
          </a:p>
        </p:txBody>
      </p:sp>
      <p:sp>
        <p:nvSpPr>
          <p:cNvPr id="558118" name="Text Box 38"/>
          <p:cNvSpPr txBox="1">
            <a:spLocks noChangeArrowheads="1"/>
          </p:cNvSpPr>
          <p:nvPr/>
        </p:nvSpPr>
        <p:spPr bwMode="auto">
          <a:xfrm>
            <a:off x="7827963" y="5495925"/>
            <a:ext cx="674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1800">
                <a:latin typeface="Arial" pitchFamily="34" charset="0"/>
              </a:rPr>
              <a:t>ZrO</a:t>
            </a:r>
            <a:r>
              <a:rPr lang="en-US" sz="1800" baseline="-25000">
                <a:latin typeface="Arial" pitchFamily="34" charset="0"/>
              </a:rPr>
              <a:t>2</a:t>
            </a:r>
            <a:endParaRPr lang="ru-RU" sz="1800" baseline="-25000">
              <a:latin typeface="Arial" pitchFamily="34" charset="0"/>
            </a:endParaRPr>
          </a:p>
        </p:txBody>
      </p:sp>
      <p:sp>
        <p:nvSpPr>
          <p:cNvPr id="558119" name="Oval 39"/>
          <p:cNvSpPr>
            <a:spLocks noChangeArrowheads="1"/>
          </p:cNvSpPr>
          <p:nvPr/>
        </p:nvSpPr>
        <p:spPr bwMode="auto">
          <a:xfrm>
            <a:off x="6192838" y="3705225"/>
            <a:ext cx="1122362" cy="1493838"/>
          </a:xfrm>
          <a:prstGeom prst="ellipse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FF3300">
                  <a:alpha val="3000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?</a:t>
            </a:r>
            <a:endParaRPr lang="ru-RU" sz="4400">
              <a:solidFill>
                <a:srgbClr val="FF0000"/>
              </a:solidFill>
            </a:endParaRPr>
          </a:p>
        </p:txBody>
      </p:sp>
      <p:sp>
        <p:nvSpPr>
          <p:cNvPr id="558120" name="Oval 40"/>
          <p:cNvSpPr>
            <a:spLocks noChangeAspect="1" noChangeArrowheads="1"/>
          </p:cNvSpPr>
          <p:nvPr/>
        </p:nvSpPr>
        <p:spPr bwMode="auto">
          <a:xfrm>
            <a:off x="1485900" y="4575175"/>
            <a:ext cx="120650" cy="115888"/>
          </a:xfrm>
          <a:prstGeom prst="ellipse">
            <a:avLst/>
          </a:prstGeom>
          <a:solidFill>
            <a:srgbClr val="3366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Bildschirmpräsentation (4:3)</PresentationFormat>
  <Paragraphs>138</Paragraphs>
  <Slides>6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 Unicode MS</vt:lpstr>
      <vt:lpstr>Arial</vt:lpstr>
      <vt:lpstr>Times New Roman CYR</vt:lpstr>
      <vt:lpstr>Wingdings</vt:lpstr>
      <vt:lpstr>Symbol</vt:lpstr>
      <vt:lpstr>Times New Roman</vt:lpstr>
      <vt:lpstr>Оформление по умолчанию</vt:lpstr>
      <vt:lpstr>CorelDRAW 7.0 Graphic</vt:lpstr>
      <vt:lpstr>Eutectic in the FeO1.5-UO2-ZrO2 system</vt:lpstr>
      <vt:lpstr>Experimental objectives</vt:lpstr>
      <vt:lpstr>Known data in the system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results U-Zr-O ...</dc:title>
  <dc:subject>Corphad 4Meeting</dc:subject>
  <dc:creator>Helena</dc:creator>
  <cp:lastModifiedBy>Peters, Ursula</cp:lastModifiedBy>
  <cp:revision>671</cp:revision>
  <cp:lastPrinted>2001-10-30T08:59:27Z</cp:lastPrinted>
  <dcterms:created xsi:type="dcterms:W3CDTF">1998-10-12T06:52:06Z</dcterms:created>
  <dcterms:modified xsi:type="dcterms:W3CDTF">2012-10-18T16:43:35Z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Determination of  UO2-ZrO2-Fe2O3 eutectic</vt:lpwstr>
  </property>
</Properties>
</file>