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75" r:id="rId4"/>
    <p:sldId id="284" r:id="rId5"/>
    <p:sldId id="290" r:id="rId6"/>
    <p:sldId id="287" r:id="rId7"/>
    <p:sldId id="286" r:id="rId8"/>
    <p:sldId id="288" r:id="rId9"/>
    <p:sldId id="280" r:id="rId10"/>
    <p:sldId id="268" r:id="rId11"/>
    <p:sldId id="289" r:id="rId12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2377"/>
    <a:srgbClr val="333399"/>
    <a:srgbClr val="663300"/>
    <a:srgbClr val="008000"/>
    <a:srgbClr val="000066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5" autoAdjust="0"/>
    <p:restoredTop sz="94660"/>
  </p:normalViewPr>
  <p:slideViewPr>
    <p:cSldViewPr>
      <p:cViewPr>
        <p:scale>
          <a:sx n="125" d="100"/>
          <a:sy n="125" d="100"/>
        </p:scale>
        <p:origin x="-216" y="60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DC6C4E6-B44C-4AED-8518-2AD03734801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46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6DAAE4-F031-4AA6-B42F-5B0EABD45F1D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531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0CC799C2-158A-4071-A07C-9E6FFFAD3870}" type="slidenum">
              <a:rPr lang="ru-RU" sz="1200" smtClean="0"/>
              <a:pPr eaLnBrk="1" hangingPunct="1">
                <a:defRPr/>
              </a:pPr>
              <a:t>1</a:t>
            </a:fld>
            <a:endParaRPr lang="ru-RU" sz="120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4F3D59-F64C-4C01-8A16-B790312EBF7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8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901CB-38FB-4F48-B514-60F31D994161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</p:spTree>
    <p:extLst>
      <p:ext uri="{BB962C8B-B14F-4D97-AF65-F5344CB8AC3E}">
        <p14:creationId xmlns:p14="http://schemas.microsoft.com/office/powerpoint/2010/main" val="119360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00DEB-F0CC-4233-B003-620DE2876712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71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744BA-2777-4B15-8A10-FDA9F759C88A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44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64263-37B7-422C-8FE0-6118935F5F2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976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7FAE7-E72A-497C-A1C1-BC5F4389228E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05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A51B7-22B3-418B-83AC-90E1F684ED9F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1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49FD6-C22F-454A-BB38-6A8049E25A9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57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63EDC-FB10-4D2D-94DE-A8A729BC443B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40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05753-8FB0-4D1C-9319-2E42509EE8BE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21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BE62B-CA06-4B6F-94D1-F7AB04F3E0D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90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2E51-F2E2-404E-944A-8B3DBFD88155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33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0F295-0775-41C0-87F8-29F6058B3D2A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7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ru-RU"/>
              <a:t>СПбГЭТУ "ЛЭТИ"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  <a:cs typeface="+mn-cs"/>
              </a:defRPr>
            </a:lvl1pPr>
          </a:lstStyle>
          <a:p>
            <a:pPr>
              <a:defRPr/>
            </a:pPr>
            <a:fld id="{678E3AD3-40D2-44C8-AA64-D3DEE39B6B57}" type="slidenum">
              <a:rPr lang="ru-RU"/>
              <a:pPr>
                <a:defRPr/>
              </a:pPr>
              <a:t>‹Nr.›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0" r:id="rId2"/>
    <p:sldLayoutId id="2147484139" r:id="rId3"/>
    <p:sldLayoutId id="2147484131" r:id="rId4"/>
    <p:sldLayoutId id="2147484140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4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836738" y="1054100"/>
            <a:ext cx="7378700" cy="115252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Development and testing of melts levitation installation</a:t>
            </a:r>
            <a:endParaRPr lang="ru-RU" sz="32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71438" y="2257425"/>
            <a:ext cx="91440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A.P.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Martynov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6" name="Picture 4" descr="LE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317500"/>
            <a:ext cx="15843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0825" y="6308725"/>
            <a:ext cx="8750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2595563"/>
            <a:ext cx="44862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85775" y="1557338"/>
            <a:ext cx="8280400" cy="39703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en-US" sz="2400" b="1">
                <a:solidFill>
                  <a:srgbClr val="000066"/>
                </a:solidFill>
              </a:rPr>
              <a:t>Melting in protective atmosphere</a:t>
            </a:r>
            <a:r>
              <a:rPr lang="ru-RU" sz="2400" b="1">
                <a:solidFill>
                  <a:srgbClr val="000066"/>
                </a:solidFill>
              </a:rPr>
              <a:t>  </a:t>
            </a:r>
            <a:endParaRPr lang="en-US" sz="2400" b="1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>
                <a:solidFill>
                  <a:srgbClr val="000066"/>
                </a:solidFill>
              </a:rPr>
              <a:t> Heavy metals melting </a:t>
            </a:r>
            <a:r>
              <a:rPr lang="ru-RU" sz="2400" b="1">
                <a:solidFill>
                  <a:srgbClr val="000066"/>
                </a:solidFill>
              </a:rPr>
              <a:t>– </a:t>
            </a:r>
            <a:r>
              <a:rPr lang="en-US" sz="2400" b="1">
                <a:solidFill>
                  <a:srgbClr val="000066"/>
                </a:solidFill>
              </a:rPr>
              <a:t>W, U….</a:t>
            </a:r>
            <a:endParaRPr lang="ru-RU" sz="2400" b="1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en-US" sz="2400" b="1">
                <a:solidFill>
                  <a:srgbClr val="000066"/>
                </a:solidFill>
              </a:rPr>
              <a:t>Melting of metallic-oxide</a:t>
            </a: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en-US" sz="2400" b="1">
                <a:solidFill>
                  <a:srgbClr val="000066"/>
                </a:solidFill>
              </a:rPr>
              <a:t>corium composition</a:t>
            </a:r>
            <a:endParaRPr lang="ru-RU" sz="2400" b="1">
              <a:solidFill>
                <a:srgbClr val="000066"/>
              </a:solidFill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>
                <a:solidFill>
                  <a:srgbClr val="000066"/>
                </a:solidFill>
              </a:rPr>
              <a:t> Application of additional gas support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en-US" sz="2400" b="1">
                <a:solidFill>
                  <a:srgbClr val="000066"/>
                </a:solidFill>
              </a:rPr>
              <a:t>Application of laser or other kind of heating for additional heating of the melt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ru-RU" sz="2400" b="1">
                <a:solidFill>
                  <a:srgbClr val="000066"/>
                </a:solidFill>
              </a:rPr>
              <a:t> </a:t>
            </a:r>
            <a:r>
              <a:rPr lang="en-US" sz="2400" b="1">
                <a:solidFill>
                  <a:srgbClr val="000066"/>
                </a:solidFill>
              </a:rPr>
              <a:t>Definition of melt properties.</a:t>
            </a:r>
            <a:endParaRPr lang="ru-RU" sz="2400" b="1">
              <a:solidFill>
                <a:srgbClr val="000066"/>
              </a:solidFill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90525" y="395288"/>
            <a:ext cx="81232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future works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0825" y="6308725"/>
            <a:ext cx="8750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243888" y="6259513"/>
            <a:ext cx="609600" cy="457200"/>
          </a:xfrm>
        </p:spPr>
        <p:txBody>
          <a:bodyPr/>
          <a:lstStyle/>
          <a:p>
            <a:pPr algn="r">
              <a:defRPr/>
            </a:pPr>
            <a:fld id="{264DCA46-2060-4550-B271-DD8500BBFBCF}" type="slidenum">
              <a:rPr lang="ru-RU" sz="1200" smtClean="0"/>
              <a:pPr algn="r">
                <a:defRPr/>
              </a:pPr>
              <a:t>10</a:t>
            </a:fld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95288" y="684213"/>
            <a:ext cx="812323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Conclusion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0825" y="6308725"/>
            <a:ext cx="8750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971550" y="1773238"/>
            <a:ext cx="79216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installation for  melting metal and metallic-oxide alloys  levitation is developed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researches have shown levitation possibility of steel balls with diameter of 7-14 mm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Mathematics model is worked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works are defined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charset="0"/>
              <a:buChar char="•"/>
              <a:defRPr/>
            </a:pPr>
            <a:endParaRPr lang="ru-RU" sz="2400" b="1" dirty="0"/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283575" y="6259513"/>
            <a:ext cx="609600" cy="457200"/>
          </a:xfrm>
        </p:spPr>
        <p:txBody>
          <a:bodyPr/>
          <a:lstStyle/>
          <a:p>
            <a:pPr algn="r">
              <a:defRPr/>
            </a:pPr>
            <a:fld id="{EC542BC0-6B91-4383-8893-6C58F88B4BFD}" type="slidenum">
              <a:rPr lang="ru-RU" sz="1200" smtClean="0"/>
              <a:pPr algn="r">
                <a:defRPr/>
              </a:pPr>
              <a:t>11</a:t>
            </a:fld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395288" y="260350"/>
            <a:ext cx="8123237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Advantages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and</a:t>
            </a:r>
            <a:r>
              <a:rPr lang="ru-RU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limitations of electromagnetic levitation melting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1412875"/>
            <a:ext cx="8424863" cy="4895850"/>
          </a:xfrm>
        </p:spPr>
        <p:txBody>
          <a:bodyPr lIns="82954" tIns="41477" rIns="82954" bIns="41477">
            <a:normAutofit/>
          </a:bodyPr>
          <a:lstStyle/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There is no contact between 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melt</a:t>
            </a:r>
            <a:r>
              <a:rPr lang="ru-RU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crucible material</a:t>
            </a:r>
            <a:endParaRPr lang="en-US" sz="2000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Combination 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methods of heating </a:t>
            </a: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lifting</a:t>
            </a: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 of any atmosphere and pressure</a:t>
            </a: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Unlimited time </a:t>
            </a: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melting</a:t>
            </a:r>
            <a:endParaRPr lang="ru-RU" sz="20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High power </a:t>
            </a: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density </a:t>
            </a:r>
            <a:endParaRPr lang="en-US" sz="20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Unlimited superheating</a:t>
            </a:r>
            <a:endParaRPr lang="ru-RU" sz="2000" dirty="0" smtClean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overheat is limited only by generator power</a:t>
            </a: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temperature 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gradient</a:t>
            </a: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0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Small </a:t>
            </a:r>
            <a:r>
              <a:rPr lang="en-US" sz="2000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amount of material required</a:t>
            </a:r>
            <a:endParaRPr lang="ru-RU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/>
              <a:buNone/>
              <a:defRPr/>
            </a:pPr>
            <a:endParaRPr lang="en-US" sz="2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C00000"/>
              </a:buClr>
              <a:buFont typeface="Wingdings 2"/>
              <a:buNone/>
              <a:defRPr/>
            </a:pPr>
            <a:endParaRPr lang="ru-RU" sz="20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Impossibility to heat materials with high resistivity</a:t>
            </a:r>
          </a:p>
          <a:p>
            <a:pPr marL="342900" indent="-342900" algn="l" defTabSz="830263" eaLnBrk="1" fontAlgn="auto" hangingPunct="1">
              <a:lnSpc>
                <a:spcPct val="80000"/>
              </a:lnSpc>
              <a:spcAft>
                <a:spcPts val="0"/>
              </a:spcAft>
              <a:buClr>
                <a:srgbClr val="7030A0"/>
              </a:buClr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Impossibility to cool the levitated material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50825" y="6308725"/>
            <a:ext cx="8750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7938" y="446088"/>
            <a:ext cx="91440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Melts levitation tested versions</a:t>
            </a:r>
            <a:endParaRPr lang="ru-RU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Rectangle 12"/>
          <p:cNvSpPr>
            <a:spLocks noChangeArrowheads="1"/>
          </p:cNvSpPr>
          <p:nvPr/>
        </p:nvSpPr>
        <p:spPr bwMode="auto">
          <a:xfrm>
            <a:off x="6162675" y="4684713"/>
            <a:ext cx="298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Two turn inductor</a:t>
            </a:r>
            <a:endParaRPr lang="ru-RU" sz="20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196" name="Rectangle 13"/>
          <p:cNvSpPr>
            <a:spLocks noChangeArrowheads="1"/>
          </p:cNvSpPr>
          <p:nvPr/>
        </p:nvSpPr>
        <p:spPr bwMode="auto">
          <a:xfrm>
            <a:off x="3138488" y="4684713"/>
            <a:ext cx="298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One turn inductor</a:t>
            </a:r>
            <a:endParaRPr lang="ru-RU" sz="2000" b="1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8197" name="Rectangle 14"/>
          <p:cNvSpPr>
            <a:spLocks noChangeArrowheads="1"/>
          </p:cNvSpPr>
          <p:nvPr/>
        </p:nvSpPr>
        <p:spPr bwMode="auto">
          <a:xfrm>
            <a:off x="96838" y="4684713"/>
            <a:ext cx="29876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Inductor type</a:t>
            </a: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 «</a:t>
            </a:r>
            <a:r>
              <a:rPr lang="en-US" sz="2000" b="1">
                <a:solidFill>
                  <a:srgbClr val="000066"/>
                </a:solidFill>
                <a:latin typeface="Times New Roman" pitchFamily="18" charset="0"/>
              </a:rPr>
              <a:t>boat</a:t>
            </a:r>
            <a:r>
              <a:rPr lang="ru-RU" sz="2000" b="1">
                <a:solidFill>
                  <a:srgbClr val="000066"/>
                </a:solidFill>
                <a:latin typeface="Times New Roman" pitchFamily="18" charset="0"/>
              </a:rPr>
              <a:t>»</a:t>
            </a:r>
          </a:p>
        </p:txBody>
      </p:sp>
      <p:pic>
        <p:nvPicPr>
          <p:cNvPr id="8198" name="Picture 6" descr="Описание: IMG_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1700213"/>
            <a:ext cx="309880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Описание: IMG_009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700213"/>
            <a:ext cx="2914650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Описание: IMG_005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1700213"/>
            <a:ext cx="295592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825" y="6237288"/>
            <a:ext cx="8750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5E65C9-59F1-4D28-A75D-D42FB9B654F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3813" y="301625"/>
            <a:ext cx="87249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3pPr lvl="2" algn="ctr" eaLnBrk="0" hangingPunct="0">
              <a:defRPr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</a:lstStyle>
          <a:p>
            <a:pPr lvl="2">
              <a:defRPr/>
            </a:pPr>
            <a:r>
              <a:rPr lang="en-US" sz="2800" dirty="0" smtClean="0"/>
              <a:t>Development of two coil inductor</a:t>
            </a:r>
            <a:endParaRPr lang="en-US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67175" y="1111250"/>
            <a:ext cx="4681538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472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top coil provides horizontal stabilization and induction heating of melting drop</a:t>
            </a:r>
          </a:p>
          <a:p>
            <a:pPr>
              <a:defRPr/>
            </a:pPr>
            <a:endParaRPr lang="ru-RU" sz="2000" dirty="0">
              <a:solidFill>
                <a:srgbClr val="4723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  <a:p>
            <a:pPr>
              <a:defRPr/>
            </a:pPr>
            <a:r>
              <a:rPr lang="en-US" sz="2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The bottom coil current provides induction heating and support of the melting drop</a:t>
            </a:r>
          </a:p>
          <a:p>
            <a:pPr>
              <a:defRPr/>
            </a:pPr>
            <a:endParaRPr lang="ru-RU" sz="2000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825500"/>
            <a:ext cx="3529012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97275"/>
            <a:ext cx="355123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3570288"/>
            <a:ext cx="357663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7013" y="6251575"/>
            <a:ext cx="8750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859FF3-F68B-4400-8B3E-3EA2BE64E11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25400" y="333375"/>
            <a:ext cx="87249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3pPr lvl="2" algn="ctr" eaLnBrk="0" hangingPunct="0">
              <a:defRPr sz="24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defRPr>
            </a:lvl3pPr>
          </a:lstStyle>
          <a:p>
            <a:pPr lvl="2">
              <a:defRPr/>
            </a:pPr>
            <a:r>
              <a:rPr lang="en-US" sz="2800" dirty="0" smtClean="0"/>
              <a:t>Mathematics modeling of levitation heating</a:t>
            </a:r>
            <a:endParaRPr lang="en-US" sz="28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924300" y="1557338"/>
            <a:ext cx="4681538" cy="101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4723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Mathematics model include the two coil inductor with horizontal stabilization and induction heating of melting drop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50825" y="6270625"/>
            <a:ext cx="8750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pic>
        <p:nvPicPr>
          <p:cNvPr id="10245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981075"/>
            <a:ext cx="3217862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79825"/>
            <a:ext cx="31877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2997200"/>
            <a:ext cx="4033838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8445500" y="6223000"/>
            <a:ext cx="609600" cy="457200"/>
          </a:xfrm>
        </p:spPr>
        <p:txBody>
          <a:bodyPr/>
          <a:lstStyle/>
          <a:p>
            <a:pPr>
              <a:defRPr/>
            </a:pPr>
            <a:fld id="{3E086481-F9E8-4E03-A3F4-6B15417C2357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522" name="Group 42"/>
          <p:cNvGraphicFramePr>
            <a:graphicFrameLocks noGrp="1"/>
          </p:cNvGraphicFramePr>
          <p:nvPr>
            <p:ph/>
          </p:nvPr>
        </p:nvGraphicFramePr>
        <p:xfrm>
          <a:off x="323850" y="1103313"/>
          <a:ext cx="4994276" cy="3802063"/>
        </p:xfrm>
        <a:graphic>
          <a:graphicData uri="http://schemas.openxmlformats.org/drawingml/2006/table">
            <a:tbl>
              <a:tblPr/>
              <a:tblGrid>
                <a:gridCol w="2485301"/>
                <a:gridCol w="1095872"/>
                <a:gridCol w="116850"/>
                <a:gridCol w="1296253"/>
              </a:tblGrid>
              <a:tr h="4801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Models TIG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20/300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/300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0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Output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power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836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Nominal power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20 kW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kW</a:t>
                      </a:r>
                    </a:p>
                  </a:txBody>
                  <a:tcPr marL="91448" marR="9144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Power range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0…100%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0…100%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0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Frequency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915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Frequency range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30…300 kHz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30…300 kHz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300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Output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Times New Roman" pitchFamily="18" charset="0"/>
                        </a:rPr>
                        <a:t>voltage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Voltage range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0…4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00 V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0…4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00 V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53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Current (120%)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120 A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itchFamily="18" charset="0"/>
                        </a:rPr>
                        <a:t> A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8" marR="91448"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8243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Tests on transistor generators</a:t>
            </a:r>
          </a:p>
        </p:txBody>
      </p:sp>
      <p:sp>
        <p:nvSpPr>
          <p:cNvPr id="11309" name="Rectangle 6"/>
          <p:cNvSpPr>
            <a:spLocks noChangeArrowheads="1"/>
          </p:cNvSpPr>
          <p:nvPr/>
        </p:nvSpPr>
        <p:spPr bwMode="auto">
          <a:xfrm>
            <a:off x="268288" y="5295900"/>
            <a:ext cx="5813425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Not stability of work on dynamic loading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Impossibility of coils currents regulation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High inductor voltage</a:t>
            </a:r>
            <a:endParaRPr lang="ru-RU" sz="1600" b="1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113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093788"/>
            <a:ext cx="259397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1311" name="Picture 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48188"/>
            <a:ext cx="2592388" cy="179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0825" y="6308725"/>
            <a:ext cx="87503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667625" y="6259513"/>
            <a:ext cx="2133600" cy="457200"/>
          </a:xfrm>
        </p:spPr>
        <p:txBody>
          <a:bodyPr/>
          <a:lstStyle/>
          <a:p>
            <a:pPr>
              <a:defRPr/>
            </a:pPr>
            <a:fld id="{7EF004F0-5F58-4998-A25F-3ACD1CFA1CF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528638" y="5588000"/>
            <a:ext cx="79121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Stable levitation at various currents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Possibility of the high overheat</a:t>
            </a:r>
            <a:endParaRPr lang="ru-RU" sz="1600" b="1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447675" y="5227638"/>
            <a:ext cx="40243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sz="1600">
                <a:solidFill>
                  <a:srgbClr val="000066"/>
                </a:solidFill>
                <a:latin typeface="Times New Roman" pitchFamily="18" charset="0"/>
              </a:rPr>
              <a:t> Steel melt with a small overheat</a:t>
            </a:r>
            <a:endParaRPr lang="ru-RU" sz="16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2292" name="Rectangle 10"/>
          <p:cNvSpPr>
            <a:spLocks noChangeArrowheads="1"/>
          </p:cNvSpPr>
          <p:nvPr/>
        </p:nvSpPr>
        <p:spPr bwMode="auto">
          <a:xfrm>
            <a:off x="4559300" y="5249863"/>
            <a:ext cx="45847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/>
            <a:r>
              <a:rPr lang="en-US" sz="1600">
                <a:solidFill>
                  <a:srgbClr val="000066"/>
                </a:solidFill>
                <a:latin typeface="Times New Roman" pitchFamily="18" charset="0"/>
              </a:rPr>
              <a:t> Steel melt with a high overheat</a:t>
            </a:r>
            <a:endParaRPr lang="ru-RU" sz="16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15732" name="Rectangle 20"/>
          <p:cNvSpPr>
            <a:spLocks noChangeArrowheads="1"/>
          </p:cNvSpPr>
          <p:nvPr/>
        </p:nvSpPr>
        <p:spPr bwMode="auto">
          <a:xfrm>
            <a:off x="330200" y="404813"/>
            <a:ext cx="83883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Tests on lamp generator in ETU </a:t>
            </a:r>
            <a: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«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LETI</a:t>
            </a:r>
            <a:r>
              <a:rPr lang="ru-RU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»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8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350" y="1052513"/>
            <a:ext cx="8218488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18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Installation characteristics:</a:t>
            </a:r>
          </a:p>
          <a:p>
            <a:pPr algn="just">
              <a:defRPr/>
            </a:pPr>
            <a:r>
              <a:rPr lang="en-US" sz="16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Output power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– 25 </a:t>
            </a:r>
            <a:r>
              <a:rPr lang="en-US" sz="16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kW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;</a:t>
            </a:r>
          </a:p>
          <a:p>
            <a:pPr algn="just">
              <a:defRPr/>
            </a:pPr>
            <a:r>
              <a:rPr lang="en-US" sz="16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Current  frequency </a:t>
            </a:r>
            <a:r>
              <a:rPr lang="ru-RU" sz="16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– 0,44 </a:t>
            </a:r>
            <a:r>
              <a:rPr lang="en-US" sz="16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MHz</a:t>
            </a:r>
            <a:endParaRPr lang="ru-RU" sz="1600" b="1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2295" name="Picture 7" descr="Описание: IMG_00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914525"/>
            <a:ext cx="40322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Описание: IMG_00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1895475"/>
            <a:ext cx="425132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49238" y="6237288"/>
            <a:ext cx="8750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2EC08-C60C-4639-B089-DC05AC83D6E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-3175" y="15716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NITI installation development </a:t>
            </a:r>
            <a:endParaRPr lang="ru-RU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588963" y="3856038"/>
            <a:ext cx="5422900" cy="153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en-US" sz="2000" b="1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rPr>
              <a:t>Installation characteristics:</a:t>
            </a:r>
            <a:endParaRPr lang="ru-RU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algn="just">
              <a:defRPr/>
            </a:pPr>
            <a:endParaRPr lang="en-US" sz="2000" b="1" dirty="0">
              <a:solidFill>
                <a:srgbClr val="66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+mn-cs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Output power </a:t>
            </a: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– </a:t>
            </a: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60</a:t>
            </a: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kW</a:t>
            </a: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;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Current  frequency </a:t>
            </a:r>
            <a:r>
              <a:rPr lang="ru-RU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– 0,44 </a:t>
            </a: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MHz</a:t>
            </a:r>
            <a:endParaRPr lang="ru-RU" sz="1800" b="1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Transformer </a:t>
            </a: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</a:rPr>
              <a:t>with </a:t>
            </a: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two separate outputs </a:t>
            </a:r>
            <a:endParaRPr lang="ru-RU" sz="1800" b="1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7413" y="911225"/>
            <a:ext cx="2024062" cy="26971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6954838" y="911225"/>
            <a:ext cx="1987550" cy="2676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 descr="DSCN3200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1461" y="3501008"/>
            <a:ext cx="2200275" cy="2973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79388" y="1341438"/>
            <a:ext cx="4321175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  <a:cs typeface="+mn-cs"/>
              </a:rPr>
              <a:t>Development and manufacturing of output transformer with regulation possibility of each inductor coils voltage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endParaRPr lang="en-US" sz="1800" b="1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rgbClr val="000066"/>
                </a:solidFill>
                <a:latin typeface="Times New Roman" pitchFamily="18" charset="0"/>
              </a:rPr>
              <a:t>Development and manufacturing of two inductors system </a:t>
            </a:r>
            <a:endParaRPr lang="ru-RU" sz="1800" b="1" dirty="0">
              <a:solidFill>
                <a:srgbClr val="000066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01613" y="6237288"/>
            <a:ext cx="8750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6C427-3634-4730-9658-C210CF6C006C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-3175" y="15716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NITI installation tests</a:t>
            </a:r>
            <a:endParaRPr lang="ru-RU" sz="2800" dirty="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22275" y="5013325"/>
            <a:ext cx="8172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1800" b="1">
                <a:solidFill>
                  <a:srgbClr val="C00000"/>
                </a:solidFill>
                <a:latin typeface="Times New Roman" pitchFamily="18" charset="0"/>
              </a:rPr>
              <a:t>Stability of work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1800" b="1">
                <a:solidFill>
                  <a:srgbClr val="C00000"/>
                </a:solidFill>
                <a:latin typeface="Times New Roman" pitchFamily="18" charset="0"/>
              </a:rPr>
              <a:t>Regulation possibility of inductors currents</a:t>
            </a:r>
          </a:p>
        </p:txBody>
      </p:sp>
      <p:sp>
        <p:nvSpPr>
          <p:cNvPr id="130057" name="Rectangle 9"/>
          <p:cNvSpPr>
            <a:spLocks noChangeArrowheads="1"/>
          </p:cNvSpPr>
          <p:nvPr/>
        </p:nvSpPr>
        <p:spPr bwMode="auto">
          <a:xfrm>
            <a:off x="3308350" y="4476750"/>
            <a:ext cx="2987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Steel -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8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mm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30058" name="Rectangle 10"/>
          <p:cNvSpPr>
            <a:spLocks noChangeArrowheads="1"/>
          </p:cNvSpPr>
          <p:nvPr/>
        </p:nvSpPr>
        <p:spPr bwMode="auto">
          <a:xfrm>
            <a:off x="180975" y="4503738"/>
            <a:ext cx="29876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Steel -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7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mm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130062" name="Rectangle 14"/>
          <p:cNvSpPr>
            <a:spLocks noChangeArrowheads="1"/>
          </p:cNvSpPr>
          <p:nvPr/>
        </p:nvSpPr>
        <p:spPr bwMode="auto">
          <a:xfrm>
            <a:off x="6076950" y="4476750"/>
            <a:ext cx="2987675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ctr">
              <a:defRPr/>
            </a:pP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Steel - </a:t>
            </a:r>
            <a:r>
              <a:rPr lang="ru-RU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14 </a:t>
            </a:r>
            <a:r>
              <a:rPr lang="en-US" sz="16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+mn-cs"/>
              </a:rPr>
              <a:t>mm</a:t>
            </a:r>
            <a:endParaRPr lang="ru-RU" sz="16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12296" name="Picture 11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147" y="1860376"/>
            <a:ext cx="2836838" cy="2463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9789" y="1890464"/>
            <a:ext cx="2797472" cy="2472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3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802" y="1819796"/>
            <a:ext cx="2681733" cy="25446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3"/>
          <p:cNvSpPr>
            <a:spLocks noChangeArrowheads="1"/>
          </p:cNvSpPr>
          <p:nvPr/>
        </p:nvSpPr>
        <p:spPr bwMode="auto">
          <a:xfrm>
            <a:off x="400050" y="1263650"/>
            <a:ext cx="81724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800" b="1">
                <a:solidFill>
                  <a:srgbClr val="000066"/>
                </a:solidFill>
                <a:latin typeface="Times New Roman" pitchFamily="18" charset="0"/>
              </a:rPr>
              <a:t>Definition of melting process parametres  of steel balls with various diameters    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220663" y="6218238"/>
            <a:ext cx="87503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sz="1600" dirty="0">
                <a:solidFill>
                  <a:srgbClr val="000000"/>
                </a:solidFill>
              </a:rPr>
              <a:t>St. Petersburg</a:t>
            </a:r>
            <a:r>
              <a:rPr lang="en-US" sz="1600" b="1" dirty="0">
                <a:solidFill>
                  <a:srgbClr val="66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                                                                                                          </a:t>
            </a:r>
            <a:r>
              <a:rPr lang="ru-RU" sz="1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June </a:t>
            </a:r>
            <a:r>
              <a:rPr lang="ru-RU" sz="1600" dirty="0">
                <a:solidFill>
                  <a:srgbClr val="000000"/>
                </a:solidFill>
              </a:rPr>
              <a:t>2011 года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3D5CA-6E6D-4BFF-92C1-2B43326B2D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2490</TotalTime>
  <Words>496</Words>
  <Application>Microsoft Office PowerPoint</Application>
  <PresentationFormat>Bildschirmpräsentation (4:3)</PresentationFormat>
  <Paragraphs>112</Paragraphs>
  <Slides>11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Constantia</vt:lpstr>
      <vt:lpstr>Wingdings 2</vt:lpstr>
      <vt:lpstr>Times New Roman</vt:lpstr>
      <vt:lpstr>Wingdings</vt:lpstr>
      <vt:lpstr>Бумажная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распределения ретротранспозона “opus” в линиях Drosophila melanogaster методом гибридизации ДНК in situ.</dc:title>
  <dc:creator>CCIMWork02</dc:creator>
  <cp:lastModifiedBy>Peters, Ursula</cp:lastModifiedBy>
  <cp:revision>148</cp:revision>
  <cp:lastPrinted>2011-06-07T19:38:15Z</cp:lastPrinted>
  <dcterms:created xsi:type="dcterms:W3CDTF">2005-06-06T06:43:44Z</dcterms:created>
  <dcterms:modified xsi:type="dcterms:W3CDTF">2012-10-18T18:45:08Z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Development and testing of melts levitation installation.</vt:lpwstr>
  </property>
</Properties>
</file>